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467" r:id="rId3"/>
    <p:sldId id="468" r:id="rId4"/>
    <p:sldId id="475" r:id="rId5"/>
    <p:sldId id="476" r:id="rId6"/>
    <p:sldId id="474" r:id="rId7"/>
    <p:sldId id="470" r:id="rId8"/>
    <p:sldId id="471" r:id="rId9"/>
    <p:sldId id="472" r:id="rId10"/>
    <p:sldId id="477" r:id="rId11"/>
    <p:sldId id="478" r:id="rId12"/>
    <p:sldId id="479" r:id="rId13"/>
    <p:sldId id="480" r:id="rId14"/>
    <p:sldId id="457" r:id="rId1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799" autoAdjust="0"/>
    <p:restoredTop sz="94660"/>
  </p:normalViewPr>
  <p:slideViewPr>
    <p:cSldViewPr snapToGrid="0" showGuides="1">
      <p:cViewPr>
        <p:scale>
          <a:sx n="150" d="100"/>
          <a:sy n="150" d="100"/>
        </p:scale>
        <p:origin x="86" y="-8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E1A031-527C-496A-B72D-E4064379FB07}" type="datetimeFigureOut">
              <a:rPr lang="ko-KR" altLang="en-US" smtClean="0"/>
              <a:t>2025-10-15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006133-7360-4086-90D3-5AFA446680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73227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470927-9D0A-42F9-F357-28AF606FD7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8163211-B4B2-0B4B-2812-57E6536331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1A42E7D-5CC4-B5A7-F1FF-109A4901B5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5D065C1-D3F8-34F5-29EE-5BE3F040F8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0EA2E-53D6-4215-8D3D-62EB7211AB00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82551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7D6774-48D2-793A-98C1-6CCE2A61D2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45F365F-BE5F-F8FA-803A-25F2F0B04D0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D6880C1-D168-0352-1FE4-87378D480E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ED4941D-AD96-B162-5A34-E1963694928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0EA2E-53D6-4215-8D3D-62EB7211AB00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11640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85666F-33D2-D0CC-17C6-DD33D9B324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EC8C42F-25BE-2BBA-3AC8-AB949F6F4A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9B6C971-BD44-2B58-6206-B3A9B94209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A8DA781-AF64-A451-FCD7-78861EE4CC5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0EA2E-53D6-4215-8D3D-62EB7211AB00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05400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7D65DB-C024-C439-0A5E-76DC1087E5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05ACADF-B9A5-9968-5B7C-47804E23C38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EAAFC8E-8495-10E1-2E44-18F587C1A4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E70DBE9-48C8-BEDD-C7D1-93BDD7AA167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0EA2E-53D6-4215-8D3D-62EB7211AB00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66582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194A0E-9901-C358-5250-F7C804C026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173FBD4-14DA-685D-28A6-A63BE30C562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C7F2834-DC87-33AC-417A-C2C5B9BFC2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1E84732-6216-8E92-ED78-CB1D9ECE18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0EA2E-53D6-4215-8D3D-62EB7211AB00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86458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FED3B6-B0D0-84E9-461E-B1B3B6AE9D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CC7F170-9D7A-C168-F9A8-32DF71213EA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0C4DE4E-9783-435B-243C-A8F3A9CC05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597BC49-B875-AE96-93B5-18A6723FE4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0EA2E-53D6-4215-8D3D-62EB7211AB00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59832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E2E569-F9BE-9F1F-AA9F-8A853D9AC3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5220FD9-316B-6638-4AE9-B6D9DB7761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BB2C0F8-4727-C1E8-1222-5295B227BD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C561E1B-C78C-FAA3-D851-93F113FE7DE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0EA2E-53D6-4215-8D3D-62EB7211AB00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95301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7A81DA-F721-204E-86D3-A80E6585BD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76C2FA6-2D27-2987-CFD0-FCAA18DA62B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B6F7719-FC24-20AE-300B-0C26E49ADD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EDEE215-98EC-6496-DBF0-BC2FEC4144D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0EA2E-53D6-4215-8D3D-62EB7211AB00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01762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593BDB-BA66-095E-5E03-55410428C8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748A7B7-C2AE-E209-A912-230712D93A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B027B27-0B15-A380-3735-5033543384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DB10CFC-2575-5260-3460-97AD40B3C48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0EA2E-53D6-4215-8D3D-62EB7211AB00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42949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9DB118-67CB-11D9-22D3-32CF18DE3B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EF76007-82FA-1DD4-816D-E909F1DE87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E2AB94F-C41E-66EC-83DC-F681F9F2F4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D568F-6E5D-48B8-A03D-B5183D98BBD5}" type="datetimeFigureOut">
              <a:rPr lang="ko-KR" altLang="en-US" smtClean="0"/>
              <a:t>2025-10-15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8F49714-6AEE-C42E-A12C-2AEA1B855D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F64109E-C0DE-5AD6-072A-A2ED33EEF9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0CF5B-7AD4-48BF-B992-E232F51C48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42689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254E42-1EDD-8F79-334B-8BE9453B2E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57E8280-277B-EF15-C994-2788D24586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4A55D7D-5E7B-499A-EE69-53C19D344B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D568F-6E5D-48B8-A03D-B5183D98BBD5}" type="datetimeFigureOut">
              <a:rPr lang="ko-KR" altLang="en-US" smtClean="0"/>
              <a:t>2025-10-15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E526817-BB20-DB51-8230-C2CE1AFC3A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B28A3B9-999A-0466-2086-3323BFC69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0CF5B-7AD4-48BF-B992-E232F51C48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9580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235896C-C69F-41D9-8ED2-0C9171DAE10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B203223-0A6E-C201-B688-B16B1EC3E9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4CB4DB6-F751-96E1-F67F-DF2A304FE7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D568F-6E5D-48B8-A03D-B5183D98BBD5}" type="datetimeFigureOut">
              <a:rPr lang="ko-KR" altLang="en-US" smtClean="0"/>
              <a:t>2025-10-15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019D37D-59B2-AFE7-3851-88F9D67FDE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C2E5F95-F733-09BE-4AE3-285BD618C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0CF5B-7AD4-48BF-B992-E232F51C48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84398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15D051-C506-9FF9-50E9-AFBA5C330C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F252EA5-3C85-0A4C-1748-156CC4E265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2D0CA67-AA49-711F-E993-9984A2CC3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D568F-6E5D-48B8-A03D-B5183D98BBD5}" type="datetimeFigureOut">
              <a:rPr lang="ko-KR" altLang="en-US" smtClean="0"/>
              <a:t>2025-10-15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87DDFF2-C587-CC64-FD38-806E6BDB80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D5C765F-36C0-D534-1AFE-934D4CE03B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0CF5B-7AD4-48BF-B992-E232F51C48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68237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04882A-DB60-58C1-FB30-471882E714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DF711D8-E5B3-D064-F15A-974D76B2D9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0F2B01B-B1A5-69FC-48DC-3842017FD4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D568F-6E5D-48B8-A03D-B5183D98BBD5}" type="datetimeFigureOut">
              <a:rPr lang="ko-KR" altLang="en-US" smtClean="0"/>
              <a:t>2025-10-15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8AECEA9-EABA-B8D8-C57A-EE98458FBE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AE36A17-E2A5-891C-5AC1-6E60D4A023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0CF5B-7AD4-48BF-B992-E232F51C48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66646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54099F-F600-1B1F-5BE6-97FB87570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06B066A-2142-9677-9ECD-29C3332D35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06B1FF7-DE4E-B600-3F2E-4A014D15EC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30DE7F5-4C27-E3ED-DE0F-A18F0F603A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D568F-6E5D-48B8-A03D-B5183D98BBD5}" type="datetimeFigureOut">
              <a:rPr lang="ko-KR" altLang="en-US" smtClean="0"/>
              <a:t>2025-10-15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1800990-DB1F-2526-0D53-D9E1104A5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31EE755-7B42-482A-1F85-0A2DF250C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0CF5B-7AD4-48BF-B992-E232F51C48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84740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D6CB21-F1B8-C813-D1BA-8AF9A88AAD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859B30D-1278-30F5-44E3-14A47455BC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BD05AF3-6E08-B451-3BEB-87E31A72FD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943031A-BE11-B593-5EB4-2FC780A978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D4FB37B-75D5-DC13-ADFA-46D9F8ED00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0950F36-A7CD-FE4E-03F5-D297091C2C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D568F-6E5D-48B8-A03D-B5183D98BBD5}" type="datetimeFigureOut">
              <a:rPr lang="ko-KR" altLang="en-US" smtClean="0"/>
              <a:t>2025-10-15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EC7D0C7-03C2-0982-697C-28AE4C59B3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A9BFD0A-0325-0A69-65DB-5596252B9F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0CF5B-7AD4-48BF-B992-E232F51C48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76719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562807-964F-872E-368E-02098F6AF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B7FC98F-B459-9CC0-B186-20F5857905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D568F-6E5D-48B8-A03D-B5183D98BBD5}" type="datetimeFigureOut">
              <a:rPr lang="ko-KR" altLang="en-US" smtClean="0"/>
              <a:t>2025-10-15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D9D2C6B-E531-F237-5761-3E4E411F39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FC3BCD1-8866-F6F9-84D7-42EAF55FED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0CF5B-7AD4-48BF-B992-E232F51C48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12229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B86D1A6-5AD1-9FBC-CD2A-815FD171B5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D568F-6E5D-48B8-A03D-B5183D98BBD5}" type="datetimeFigureOut">
              <a:rPr lang="ko-KR" altLang="en-US" smtClean="0"/>
              <a:t>2025-10-15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4CA1AAD-0648-43B2-9F31-996B92047D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298D513-D1E1-2A50-EA40-B11291851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0CF5B-7AD4-48BF-B992-E232F51C48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53468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31E328-990D-811F-D742-5D895CC827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E9A2F6A-050B-5A83-F31C-FC07FDE9F1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2CDB1AA-1FE7-15D4-547C-29BD9A3C78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44752A2-287F-451E-C307-4CCD24A79D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D568F-6E5D-48B8-A03D-B5183D98BBD5}" type="datetimeFigureOut">
              <a:rPr lang="ko-KR" altLang="en-US" smtClean="0"/>
              <a:t>2025-10-15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EB0AB69-7A4E-15DC-5120-3A07755E48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5B388B3-D214-180D-FF60-675357836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0CF5B-7AD4-48BF-B992-E232F51C48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77206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F578E5-61BB-D190-CF33-85DC9DFD5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8C1E511-3EDE-C214-C8CF-18FF93238E4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092E36F-B146-8604-A665-C7A7C591ED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11085AF-424E-48B3-272C-985C6DDD5C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D568F-6E5D-48B8-A03D-B5183D98BBD5}" type="datetimeFigureOut">
              <a:rPr lang="ko-KR" altLang="en-US" smtClean="0"/>
              <a:t>2025-10-15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33D5F81-BAD2-E6E8-3739-563A71FA47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2DC3738-F100-5C02-AA56-D08D819EA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0CF5B-7AD4-48BF-B992-E232F51C48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41669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440CEAB-6C99-5164-CA10-EEC76A409A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D0B4E08-B2B5-7F04-F52F-E091C28CCC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546E87E-3AAF-80C9-68F4-3700ECE156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45D568F-6E5D-48B8-A03D-B5183D98BBD5}" type="datetimeFigureOut">
              <a:rPr lang="ko-KR" altLang="en-US" smtClean="0"/>
              <a:t>2025-10-15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B6B5EA7-E66C-86B2-F920-5C8750ED5D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A391C3B-8C8C-FF6E-B3F4-3B0CBB7CB2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C00CF5B-7AD4-48BF-B992-E232F51C48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64460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6.png"/><Relationship Id="rId3" Type="http://schemas.openxmlformats.org/officeDocument/2006/relationships/image" Target="../media/image1.png"/><Relationship Id="rId7" Type="http://schemas.openxmlformats.org/officeDocument/2006/relationships/image" Target="../media/image4.jpe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6" Type="http://schemas.microsoft.com/office/2007/relationships/hdphoto" Target="../media/hdphoto2.wdp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hjsportfoliolist.netlify.app/pages/garam/combat_system" TargetMode="External"/><Relationship Id="rId11" Type="http://schemas.openxmlformats.org/officeDocument/2006/relationships/image" Target="../media/image14.png"/><Relationship Id="rId5" Type="http://schemas.openxmlformats.org/officeDocument/2006/relationships/image" Target="../media/image3.svg"/><Relationship Id="rId15" Type="http://schemas.openxmlformats.org/officeDocument/2006/relationships/image" Target="../media/image19.png"/><Relationship Id="rId10" Type="http://schemas.openxmlformats.org/officeDocument/2006/relationships/image" Target="../media/image7.png"/><Relationship Id="rId4" Type="http://schemas.openxmlformats.org/officeDocument/2006/relationships/image" Target="../media/image2.png"/><Relationship Id="rId9" Type="http://schemas.openxmlformats.org/officeDocument/2006/relationships/image" Target="../media/image6.png"/><Relationship Id="rId1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6.png"/><Relationship Id="rId3" Type="http://schemas.openxmlformats.org/officeDocument/2006/relationships/image" Target="../media/image1.png"/><Relationship Id="rId7" Type="http://schemas.openxmlformats.org/officeDocument/2006/relationships/image" Target="../media/image4.jpe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6" Type="http://schemas.microsoft.com/office/2007/relationships/hdphoto" Target="../media/hdphoto2.wdp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hjsportfoliolist.netlify.app/pages/garam/combat_system" TargetMode="External"/><Relationship Id="rId11" Type="http://schemas.openxmlformats.org/officeDocument/2006/relationships/image" Target="../media/image14.png"/><Relationship Id="rId5" Type="http://schemas.openxmlformats.org/officeDocument/2006/relationships/image" Target="../media/image3.svg"/><Relationship Id="rId15" Type="http://schemas.openxmlformats.org/officeDocument/2006/relationships/image" Target="../media/image19.png"/><Relationship Id="rId10" Type="http://schemas.openxmlformats.org/officeDocument/2006/relationships/image" Target="../media/image7.png"/><Relationship Id="rId4" Type="http://schemas.openxmlformats.org/officeDocument/2006/relationships/image" Target="../media/image2.png"/><Relationship Id="rId9" Type="http://schemas.openxmlformats.org/officeDocument/2006/relationships/image" Target="../media/image6.png"/><Relationship Id="rId1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microsoft.com/office/2007/relationships/hdphoto" Target="../media/hdphoto3.wdp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hjsportfoliolist.netlify.app/pages/garam/combat_system" TargetMode="External"/><Relationship Id="rId5" Type="http://schemas.openxmlformats.org/officeDocument/2006/relationships/image" Target="../media/image3.svg"/><Relationship Id="rId10" Type="http://schemas.openxmlformats.org/officeDocument/2006/relationships/image" Target="../media/image7.png"/><Relationship Id="rId4" Type="http://schemas.openxmlformats.org/officeDocument/2006/relationships/image" Target="../media/image2.png"/><Relationship Id="rId9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9.jpeg"/><Relationship Id="rId7" Type="http://schemas.openxmlformats.org/officeDocument/2006/relationships/image" Target="../media/image11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3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6.png"/><Relationship Id="rId3" Type="http://schemas.openxmlformats.org/officeDocument/2006/relationships/image" Target="../media/image1.png"/><Relationship Id="rId7" Type="http://schemas.openxmlformats.org/officeDocument/2006/relationships/image" Target="../media/image4.jpe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6" Type="http://schemas.microsoft.com/office/2007/relationships/hdphoto" Target="../media/hdphoto1.wdp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hjsportfoliolist.netlify.app/pages/garam/combat_system" TargetMode="External"/><Relationship Id="rId11" Type="http://schemas.openxmlformats.org/officeDocument/2006/relationships/image" Target="../media/image14.png"/><Relationship Id="rId5" Type="http://schemas.openxmlformats.org/officeDocument/2006/relationships/image" Target="../media/image3.svg"/><Relationship Id="rId15" Type="http://schemas.openxmlformats.org/officeDocument/2006/relationships/image" Target="../media/image18.png"/><Relationship Id="rId10" Type="http://schemas.openxmlformats.org/officeDocument/2006/relationships/image" Target="../media/image7.png"/><Relationship Id="rId4" Type="http://schemas.openxmlformats.org/officeDocument/2006/relationships/image" Target="../media/image2.png"/><Relationship Id="rId9" Type="http://schemas.openxmlformats.org/officeDocument/2006/relationships/image" Target="../media/image6.png"/><Relationship Id="rId1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6.png"/><Relationship Id="rId3" Type="http://schemas.openxmlformats.org/officeDocument/2006/relationships/image" Target="../media/image1.png"/><Relationship Id="rId7" Type="http://schemas.openxmlformats.org/officeDocument/2006/relationships/image" Target="../media/image4.jpe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6" Type="http://schemas.microsoft.com/office/2007/relationships/hdphoto" Target="../media/hdphoto2.wdp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hjsportfoliolist.netlify.app/pages/garam/combat_system" TargetMode="External"/><Relationship Id="rId11" Type="http://schemas.openxmlformats.org/officeDocument/2006/relationships/image" Target="../media/image14.png"/><Relationship Id="rId5" Type="http://schemas.openxmlformats.org/officeDocument/2006/relationships/image" Target="../media/image3.svg"/><Relationship Id="rId15" Type="http://schemas.openxmlformats.org/officeDocument/2006/relationships/image" Target="../media/image19.png"/><Relationship Id="rId10" Type="http://schemas.openxmlformats.org/officeDocument/2006/relationships/image" Target="../media/image7.png"/><Relationship Id="rId4" Type="http://schemas.openxmlformats.org/officeDocument/2006/relationships/image" Target="../media/image2.png"/><Relationship Id="rId9" Type="http://schemas.openxmlformats.org/officeDocument/2006/relationships/image" Target="../media/image6.png"/><Relationship Id="rId1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6.png"/><Relationship Id="rId3" Type="http://schemas.openxmlformats.org/officeDocument/2006/relationships/image" Target="../media/image1.png"/><Relationship Id="rId7" Type="http://schemas.openxmlformats.org/officeDocument/2006/relationships/image" Target="../media/image4.jpe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6" Type="http://schemas.microsoft.com/office/2007/relationships/hdphoto" Target="../media/hdphoto1.wdp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hjsportfoliolist.netlify.app/pages/garam/combat_system" TargetMode="External"/><Relationship Id="rId11" Type="http://schemas.openxmlformats.org/officeDocument/2006/relationships/image" Target="../media/image14.png"/><Relationship Id="rId5" Type="http://schemas.openxmlformats.org/officeDocument/2006/relationships/image" Target="../media/image3.svg"/><Relationship Id="rId15" Type="http://schemas.openxmlformats.org/officeDocument/2006/relationships/image" Target="../media/image18.png"/><Relationship Id="rId10" Type="http://schemas.openxmlformats.org/officeDocument/2006/relationships/image" Target="../media/image7.png"/><Relationship Id="rId4" Type="http://schemas.openxmlformats.org/officeDocument/2006/relationships/image" Target="../media/image2.png"/><Relationship Id="rId9" Type="http://schemas.openxmlformats.org/officeDocument/2006/relationships/image" Target="../media/image6.png"/><Relationship Id="rId1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6.png"/><Relationship Id="rId3" Type="http://schemas.openxmlformats.org/officeDocument/2006/relationships/image" Target="../media/image1.png"/><Relationship Id="rId7" Type="http://schemas.openxmlformats.org/officeDocument/2006/relationships/image" Target="../media/image4.jpe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6" Type="http://schemas.microsoft.com/office/2007/relationships/hdphoto" Target="../media/hdphoto1.wdp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hjsportfoliolist.netlify.app/pages/garam/combat_system" TargetMode="External"/><Relationship Id="rId11" Type="http://schemas.openxmlformats.org/officeDocument/2006/relationships/image" Target="../media/image14.png"/><Relationship Id="rId5" Type="http://schemas.openxmlformats.org/officeDocument/2006/relationships/image" Target="../media/image3.svg"/><Relationship Id="rId15" Type="http://schemas.openxmlformats.org/officeDocument/2006/relationships/image" Target="../media/image18.png"/><Relationship Id="rId10" Type="http://schemas.openxmlformats.org/officeDocument/2006/relationships/image" Target="../media/image7.png"/><Relationship Id="rId4" Type="http://schemas.openxmlformats.org/officeDocument/2006/relationships/image" Target="../media/image2.png"/><Relationship Id="rId9" Type="http://schemas.openxmlformats.org/officeDocument/2006/relationships/image" Target="../media/image6.png"/><Relationship Id="rId1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6.png"/><Relationship Id="rId3" Type="http://schemas.openxmlformats.org/officeDocument/2006/relationships/image" Target="../media/image1.png"/><Relationship Id="rId7" Type="http://schemas.openxmlformats.org/officeDocument/2006/relationships/image" Target="../media/image4.jpe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6" Type="http://schemas.microsoft.com/office/2007/relationships/hdphoto" Target="../media/hdphoto1.wdp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hjsportfoliolist.netlify.app/pages/garam/combat_system" TargetMode="External"/><Relationship Id="rId11" Type="http://schemas.openxmlformats.org/officeDocument/2006/relationships/image" Target="../media/image14.png"/><Relationship Id="rId5" Type="http://schemas.openxmlformats.org/officeDocument/2006/relationships/image" Target="../media/image3.svg"/><Relationship Id="rId15" Type="http://schemas.openxmlformats.org/officeDocument/2006/relationships/image" Target="../media/image18.png"/><Relationship Id="rId10" Type="http://schemas.openxmlformats.org/officeDocument/2006/relationships/image" Target="../media/image7.png"/><Relationship Id="rId4" Type="http://schemas.openxmlformats.org/officeDocument/2006/relationships/image" Target="../media/image2.png"/><Relationship Id="rId9" Type="http://schemas.openxmlformats.org/officeDocument/2006/relationships/image" Target="../media/image6.png"/><Relationship Id="rId1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6.png"/><Relationship Id="rId3" Type="http://schemas.openxmlformats.org/officeDocument/2006/relationships/image" Target="../media/image1.png"/><Relationship Id="rId7" Type="http://schemas.openxmlformats.org/officeDocument/2006/relationships/image" Target="../media/image4.jpe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6" Type="http://schemas.microsoft.com/office/2007/relationships/hdphoto" Target="../media/hdphoto1.wdp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hjsportfoliolist.netlify.app/pages/garam/combat_system" TargetMode="External"/><Relationship Id="rId11" Type="http://schemas.openxmlformats.org/officeDocument/2006/relationships/image" Target="../media/image14.png"/><Relationship Id="rId5" Type="http://schemas.openxmlformats.org/officeDocument/2006/relationships/image" Target="../media/image3.svg"/><Relationship Id="rId15" Type="http://schemas.openxmlformats.org/officeDocument/2006/relationships/image" Target="../media/image18.png"/><Relationship Id="rId10" Type="http://schemas.openxmlformats.org/officeDocument/2006/relationships/image" Target="../media/image7.png"/><Relationship Id="rId4" Type="http://schemas.openxmlformats.org/officeDocument/2006/relationships/image" Target="../media/image2.png"/><Relationship Id="rId9" Type="http://schemas.openxmlformats.org/officeDocument/2006/relationships/image" Target="../media/image6.png"/><Relationship Id="rId1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F28B79-4361-7E4F-826F-86FFD4F74C0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C115504-71CB-2EF2-9FF9-8A174F496D7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80120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0A750B-3B45-792F-0238-1C697DE541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16627B3-6C18-0933-EE9E-FC6B689EB9AD}"/>
              </a:ext>
            </a:extLst>
          </p:cNvPr>
          <p:cNvSpPr txBox="1"/>
          <p:nvPr/>
        </p:nvSpPr>
        <p:spPr>
          <a:xfrm>
            <a:off x="192088" y="538432"/>
            <a:ext cx="1324080" cy="169277"/>
          </a:xfrm>
          <a:prstGeom prst="rect">
            <a:avLst/>
          </a:prstGeom>
          <a:noFill/>
          <a:effectLst/>
        </p:spPr>
        <p:txBody>
          <a:bodyPr wrap="none" lIns="0" tIns="0" rIns="0" bIns="0" rtlCol="0" anchor="t">
            <a:spAutoFit/>
          </a:bodyPr>
          <a:lstStyle/>
          <a:p>
            <a:r>
              <a: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(1) </a:t>
            </a:r>
            <a:r>
              <a:rPr lang="ko-KR" altLang="en-US" sz="1100" dirty="0">
                <a:solidFill>
                  <a:srgbClr val="0070C0"/>
                </a:solidFill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도사 가람 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/ 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도사 다온</a:t>
            </a:r>
            <a:endParaRPr lang="en-US" altLang="ko-KR" sz="1100" dirty="0">
              <a:solidFill>
                <a:schemeClr val="bg1">
                  <a:lumMod val="50000"/>
                </a:schemeClr>
              </a:solidFill>
              <a:latin typeface="페이퍼로지 6 SemiBold" pitchFamily="2" charset="-127"/>
              <a:ea typeface="페이퍼로지 6 SemiBold" pitchFamily="2" charset="-127"/>
              <a:cs typeface="Pretendard" panose="02000503000000020004" pitchFamily="2" charset="-127"/>
            </a:endParaRPr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268036FD-608C-C306-A3E6-57C4CFB679FB}"/>
              </a:ext>
            </a:extLst>
          </p:cNvPr>
          <p:cNvGrpSpPr/>
          <p:nvPr/>
        </p:nvGrpSpPr>
        <p:grpSpPr>
          <a:xfrm>
            <a:off x="0" y="0"/>
            <a:ext cx="12192000" cy="381195"/>
            <a:chOff x="0" y="0"/>
            <a:chExt cx="12192000" cy="381195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ED9342DD-4031-2F1E-20CA-889ABBB38C17}"/>
                </a:ext>
              </a:extLst>
            </p:cNvPr>
            <p:cNvSpPr/>
            <p:nvPr/>
          </p:nvSpPr>
          <p:spPr>
            <a:xfrm>
              <a:off x="0" y="0"/>
              <a:ext cx="12192000" cy="38119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0EFDB24B-451B-49B8-26E1-F7474438DDDB}"/>
                </a:ext>
              </a:extLst>
            </p:cNvPr>
            <p:cNvGrpSpPr/>
            <p:nvPr/>
          </p:nvGrpSpPr>
          <p:grpSpPr>
            <a:xfrm>
              <a:off x="192088" y="51640"/>
              <a:ext cx="7200000" cy="277915"/>
              <a:chOff x="192088" y="51640"/>
              <a:chExt cx="7200000" cy="277915"/>
            </a:xfrm>
          </p:grpSpPr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9D2DB800-AAE1-A0B2-B44C-7E1F1C2FE65E}"/>
                  </a:ext>
                </a:extLst>
              </p:cNvPr>
              <p:cNvGrpSpPr/>
              <p:nvPr/>
            </p:nvGrpSpPr>
            <p:grpSpPr>
              <a:xfrm>
                <a:off x="192088" y="51640"/>
                <a:ext cx="1440000" cy="277915"/>
                <a:chOff x="192088" y="2355329"/>
                <a:chExt cx="1440000" cy="277915"/>
              </a:xfrm>
            </p:grpSpPr>
            <p:sp>
              <p:nvSpPr>
                <p:cNvPr id="39" name="직사각형 38">
                  <a:extLst>
                    <a:ext uri="{FF2B5EF4-FFF2-40B4-BE49-F238E27FC236}">
                      <a16:creationId xmlns:a16="http://schemas.microsoft.com/office/drawing/2014/main" id="{252090E3-B225-D1CA-D07A-04EA921DE48B}"/>
                    </a:ext>
                  </a:extLst>
                </p:cNvPr>
                <p:cNvSpPr/>
                <p:nvPr/>
              </p:nvSpPr>
              <p:spPr>
                <a:xfrm>
                  <a:off x="19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A8633E8B-AFDE-BE33-EE53-7330EB7198F8}"/>
                    </a:ext>
                  </a:extLst>
                </p:cNvPr>
                <p:cNvSpPr txBox="1"/>
                <p:nvPr/>
              </p:nvSpPr>
              <p:spPr>
                <a:xfrm>
                  <a:off x="743772" y="2417342"/>
                  <a:ext cx="336631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chemeClr val="bg1">
                          <a:lumMod val="6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Medium" panose="02000603000000020004" pitchFamily="2" charset="-127"/>
                    </a:rPr>
                    <a:t>프로필</a:t>
                  </a:r>
                </a:p>
              </p:txBody>
            </p:sp>
          </p:grpSp>
          <p:grpSp>
            <p:nvGrpSpPr>
              <p:cNvPr id="25" name="그룹 24">
                <a:extLst>
                  <a:ext uri="{FF2B5EF4-FFF2-40B4-BE49-F238E27FC236}">
                    <a16:creationId xmlns:a16="http://schemas.microsoft.com/office/drawing/2014/main" id="{9E2BD2BF-CCE4-9B8F-046A-007BF06BA51C}"/>
                  </a:ext>
                </a:extLst>
              </p:cNvPr>
              <p:cNvGrpSpPr/>
              <p:nvPr/>
            </p:nvGrpSpPr>
            <p:grpSpPr>
              <a:xfrm>
                <a:off x="1632088" y="51640"/>
                <a:ext cx="1440000" cy="277915"/>
                <a:chOff x="1632088" y="2355329"/>
                <a:chExt cx="1440000" cy="277915"/>
              </a:xfrm>
            </p:grpSpPr>
            <p:sp>
              <p:nvSpPr>
                <p:cNvPr id="40" name="직사각형 39">
                  <a:extLst>
                    <a:ext uri="{FF2B5EF4-FFF2-40B4-BE49-F238E27FC236}">
                      <a16:creationId xmlns:a16="http://schemas.microsoft.com/office/drawing/2014/main" id="{4B35BCCC-6BE5-B466-F78A-844D896D9B8B}"/>
                    </a:ext>
                  </a:extLst>
                </p:cNvPr>
                <p:cNvSpPr/>
                <p:nvPr/>
              </p:nvSpPr>
              <p:spPr>
                <a:xfrm>
                  <a:off x="163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598AD0C5-8D0E-62ED-3B5A-D9F5EB05881C}"/>
                    </a:ext>
                  </a:extLst>
                </p:cNvPr>
                <p:cNvSpPr txBox="1"/>
                <p:nvPr/>
              </p:nvSpPr>
              <p:spPr>
                <a:xfrm>
                  <a:off x="1935308" y="2386564"/>
                  <a:ext cx="833562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400" dirty="0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latin typeface="페이퍼로지 6 SemiBold" pitchFamily="2" charset="-127"/>
                      <a:ea typeface="페이퍼로지 6 SemiBold" pitchFamily="2" charset="-127"/>
                      <a:cs typeface="Pretendard Medium" panose="02000603000000020004" pitchFamily="2" charset="-127"/>
                    </a:rPr>
                    <a:t>신규 캐릭터</a:t>
                  </a:r>
                </a:p>
              </p:txBody>
            </p:sp>
          </p:grpSp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C2D544AA-E918-F76F-00EE-D9FE7E4DA445}"/>
                  </a:ext>
                </a:extLst>
              </p:cNvPr>
              <p:cNvGrpSpPr/>
              <p:nvPr/>
            </p:nvGrpSpPr>
            <p:grpSpPr>
              <a:xfrm>
                <a:off x="3072088" y="51640"/>
                <a:ext cx="1440000" cy="277915"/>
                <a:chOff x="3072088" y="2355329"/>
                <a:chExt cx="1440000" cy="277915"/>
              </a:xfrm>
            </p:grpSpPr>
            <p:sp>
              <p:nvSpPr>
                <p:cNvPr id="41" name="직사각형 40">
                  <a:extLst>
                    <a:ext uri="{FF2B5EF4-FFF2-40B4-BE49-F238E27FC236}">
                      <a16:creationId xmlns:a16="http://schemas.microsoft.com/office/drawing/2014/main" id="{3BCA1605-D770-E5CD-88C2-2A58505C07A9}"/>
                    </a:ext>
                  </a:extLst>
                </p:cNvPr>
                <p:cNvSpPr/>
                <p:nvPr/>
              </p:nvSpPr>
              <p:spPr>
                <a:xfrm>
                  <a:off x="307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969050DC-CC49-7B09-209D-7F496B62B2D6}"/>
                    </a:ext>
                  </a:extLst>
                </p:cNvPr>
                <p:cNvSpPr txBox="1"/>
                <p:nvPr/>
              </p:nvSpPr>
              <p:spPr>
                <a:xfrm>
                  <a:off x="3623773" y="2417342"/>
                  <a:ext cx="336631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 err="1">
                      <a:solidFill>
                        <a:schemeClr val="bg1">
                          <a:lumMod val="6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Medium" panose="02000603000000020004" pitchFamily="2" charset="-127"/>
                    </a:rPr>
                    <a:t>역기획</a:t>
                  </a:r>
                  <a:endParaRPr lang="ko-KR" altLang="en-US" sz="1000" dirty="0">
                    <a:solidFill>
                      <a:schemeClr val="bg1">
                        <a:lumMod val="65000"/>
                      </a:schemeClr>
                    </a:solidFill>
                    <a:latin typeface="페이퍼로지 5 Medium" pitchFamily="2" charset="-127"/>
                    <a:ea typeface="페이퍼로지 5 Medium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  <p:grpSp>
            <p:nvGrpSpPr>
              <p:cNvPr id="28" name="그룹 27">
                <a:extLst>
                  <a:ext uri="{FF2B5EF4-FFF2-40B4-BE49-F238E27FC236}">
                    <a16:creationId xmlns:a16="http://schemas.microsoft.com/office/drawing/2014/main" id="{3EB80644-80CF-CC2B-6DF6-0BEC999C9EDC}"/>
                  </a:ext>
                </a:extLst>
              </p:cNvPr>
              <p:cNvGrpSpPr/>
              <p:nvPr/>
            </p:nvGrpSpPr>
            <p:grpSpPr>
              <a:xfrm>
                <a:off x="4512088" y="51640"/>
                <a:ext cx="1440000" cy="277915"/>
                <a:chOff x="4512088" y="2355329"/>
                <a:chExt cx="1440000" cy="277915"/>
              </a:xfrm>
            </p:grpSpPr>
            <p:sp>
              <p:nvSpPr>
                <p:cNvPr id="42" name="직사각형 41">
                  <a:extLst>
                    <a:ext uri="{FF2B5EF4-FFF2-40B4-BE49-F238E27FC236}">
                      <a16:creationId xmlns:a16="http://schemas.microsoft.com/office/drawing/2014/main" id="{B2B0D074-6566-C36A-8C93-0AA25F7F4D30}"/>
                    </a:ext>
                  </a:extLst>
                </p:cNvPr>
                <p:cNvSpPr/>
                <p:nvPr/>
              </p:nvSpPr>
              <p:spPr>
                <a:xfrm>
                  <a:off x="451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75A4CADD-4E26-50B3-267B-CC06BD57CD22}"/>
                    </a:ext>
                  </a:extLst>
                </p:cNvPr>
                <p:cNvSpPr txBox="1"/>
                <p:nvPr/>
              </p:nvSpPr>
              <p:spPr>
                <a:xfrm>
                  <a:off x="4810498" y="2417342"/>
                  <a:ext cx="843180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chemeClr val="bg1">
                          <a:lumMod val="6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Medium" panose="02000603000000020004" pitchFamily="2" charset="-127"/>
                    </a:rPr>
                    <a:t>팀 프로젝트 경험</a:t>
                  </a:r>
                </a:p>
              </p:txBody>
            </p:sp>
          </p:grp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E794BC90-728C-6620-A82A-C588E5F55903}"/>
                  </a:ext>
                </a:extLst>
              </p:cNvPr>
              <p:cNvGrpSpPr/>
              <p:nvPr/>
            </p:nvGrpSpPr>
            <p:grpSpPr>
              <a:xfrm>
                <a:off x="5952088" y="51640"/>
                <a:ext cx="1440000" cy="277915"/>
                <a:chOff x="5952088" y="2355329"/>
                <a:chExt cx="1440000" cy="277915"/>
              </a:xfrm>
            </p:grpSpPr>
            <p:sp>
              <p:nvSpPr>
                <p:cNvPr id="43" name="직사각형 42">
                  <a:extLst>
                    <a:ext uri="{FF2B5EF4-FFF2-40B4-BE49-F238E27FC236}">
                      <a16:creationId xmlns:a16="http://schemas.microsoft.com/office/drawing/2014/main" id="{A6CF3334-AAE7-8FF5-60DA-0A4FAD2BD560}"/>
                    </a:ext>
                  </a:extLst>
                </p:cNvPr>
                <p:cNvSpPr/>
                <p:nvPr/>
              </p:nvSpPr>
              <p:spPr>
                <a:xfrm>
                  <a:off x="595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0F2CF0FF-8315-7B4A-5592-C2FEE0D78F9B}"/>
                    </a:ext>
                  </a:extLst>
                </p:cNvPr>
                <p:cNvSpPr txBox="1"/>
                <p:nvPr/>
              </p:nvSpPr>
              <p:spPr>
                <a:xfrm>
                  <a:off x="6503773" y="2417342"/>
                  <a:ext cx="336631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chemeClr val="bg1">
                          <a:lumMod val="6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Medium" panose="02000603000000020004" pitchFamily="2" charset="-127"/>
                    </a:rPr>
                    <a:t>마무리</a:t>
                  </a:r>
                </a:p>
              </p:txBody>
            </p:sp>
          </p:grpSp>
          <p:cxnSp>
            <p:nvCxnSpPr>
              <p:cNvPr id="35" name="직선 연결선 34">
                <a:extLst>
                  <a:ext uri="{FF2B5EF4-FFF2-40B4-BE49-F238E27FC236}">
                    <a16:creationId xmlns:a16="http://schemas.microsoft.com/office/drawing/2014/main" id="{69BC299E-10A5-5A67-04A8-31D9C2F248B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3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직선 연결선 35">
                <a:extLst>
                  <a:ext uri="{FF2B5EF4-FFF2-40B4-BE49-F238E27FC236}">
                    <a16:creationId xmlns:a16="http://schemas.microsoft.com/office/drawing/2014/main" id="{31BE27E9-3FC4-2322-E50A-DBC61199A21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7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>
                <a:extLst>
                  <a:ext uri="{FF2B5EF4-FFF2-40B4-BE49-F238E27FC236}">
                    <a16:creationId xmlns:a16="http://schemas.microsoft.com/office/drawing/2014/main" id="{3740BFB6-19DB-AD8B-446E-33A24ED84C1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1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>
                <a:extLst>
                  <a:ext uri="{FF2B5EF4-FFF2-40B4-BE49-F238E27FC236}">
                    <a16:creationId xmlns:a16="http://schemas.microsoft.com/office/drawing/2014/main" id="{78EC87B4-8A4F-FCCB-E8D9-6E2C4F4F1A9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5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45">
                <a:extLst>
                  <a:ext uri="{FF2B5EF4-FFF2-40B4-BE49-F238E27FC236}">
                    <a16:creationId xmlns:a16="http://schemas.microsoft.com/office/drawing/2014/main" id="{28616D15-E953-BBAE-0D16-07331929D62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연결선 46">
                <a:extLst>
                  <a:ext uri="{FF2B5EF4-FFF2-40B4-BE49-F238E27FC236}">
                    <a16:creationId xmlns:a16="http://schemas.microsoft.com/office/drawing/2014/main" id="{E49D6196-81E3-21EC-2893-87132E91A7F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9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CEC54F50-E18A-6908-7F3D-9CF4160AA513}"/>
              </a:ext>
            </a:extLst>
          </p:cNvPr>
          <p:cNvSpPr txBox="1"/>
          <p:nvPr/>
        </p:nvSpPr>
        <p:spPr>
          <a:xfrm>
            <a:off x="2768870" y="905593"/>
            <a:ext cx="730969" cy="153888"/>
          </a:xfrm>
          <a:prstGeom prst="rect">
            <a:avLst/>
          </a:prstGeom>
          <a:noFill/>
          <a:effectLst/>
        </p:spPr>
        <p:txBody>
          <a:bodyPr wrap="none" lIns="0" tIns="0" rIns="0" bIns="0" rtlCol="0" anchor="t">
            <a:spAutoFit/>
          </a:bodyPr>
          <a:lstStyle/>
          <a:p>
            <a:r>
              <a:rPr lang="ko-KR" altLang="en-US" sz="1000" dirty="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초기 기획 의도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3687901-CDF0-DF7F-83DD-2A982286535E}"/>
              </a:ext>
            </a:extLst>
          </p:cNvPr>
          <p:cNvSpPr txBox="1"/>
          <p:nvPr/>
        </p:nvSpPr>
        <p:spPr>
          <a:xfrm>
            <a:off x="2789799" y="1104309"/>
            <a:ext cx="4312078" cy="457424"/>
          </a:xfrm>
          <a:prstGeom prst="rect">
            <a:avLst/>
          </a:prstGeom>
          <a:noFill/>
          <a:effectLst/>
        </p:spPr>
        <p:txBody>
          <a:bodyPr wrap="none" lIns="0" tIns="72000" rIns="0" bIns="0" rtlCol="0" anchor="t">
            <a:spAutoFit/>
          </a:bodyPr>
          <a:lstStyle/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“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여유롭고 절제된 동작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”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↔ 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“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강렬하고 파괴적인 전투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”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의 대비로 캐릭터의 매력 강화</a:t>
            </a:r>
            <a:endParaRPr lang="en-US" altLang="ko-KR" sz="10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단일 대상을 상대할 때 높은 효율을 발휘하는 캐릭터</a:t>
            </a:r>
            <a:endParaRPr lang="en-US" altLang="ko-KR" sz="10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2" name="그림 1" descr="의류, 의상 디자인, 여성, 인간의 얼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655AC18-0CD0-137E-1F5C-A1B0AA8E8D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2088" y="1782227"/>
            <a:ext cx="2248834" cy="392293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52202A7-C660-A932-0C09-E9659B3244EE}"/>
              </a:ext>
            </a:extLst>
          </p:cNvPr>
          <p:cNvSpPr txBox="1"/>
          <p:nvPr/>
        </p:nvSpPr>
        <p:spPr>
          <a:xfrm>
            <a:off x="288179" y="4423762"/>
            <a:ext cx="2056653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glow rad="127000">
                    <a:schemeClr val="bg1"/>
                  </a:glo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하늘을 품은 뇌운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glow rad="127000">
                    <a:schemeClr val="bg1"/>
                  </a:glo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,</a:t>
            </a:r>
            <a:r>
              <a:rPr lang="en-US" altLang="ko-KR" sz="1400" dirty="0">
                <a:effectLst>
                  <a:glow rad="127000">
                    <a:schemeClr val="bg1"/>
                  </a:glo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 </a:t>
            </a:r>
            <a:r>
              <a:rPr lang="ko-KR" altLang="en-US" sz="2400" dirty="0">
                <a:effectLst>
                  <a:glow rad="127000">
                    <a:schemeClr val="bg1"/>
                  </a:glo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가람</a:t>
            </a:r>
            <a:endParaRPr lang="ko-KR" altLang="en-US" sz="2000" dirty="0">
              <a:effectLst>
                <a:glow rad="127000">
                  <a:schemeClr val="bg1"/>
                </a:glow>
              </a:effectLst>
              <a:latin typeface="빛의 계승자 Bold" panose="020B0600000101010101" pitchFamily="50" charset="-127"/>
              <a:ea typeface="빛의 계승자 Bold" panose="020B0600000101010101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C688BA57-EE40-A448-CC3A-C30364CCC0AA}"/>
              </a:ext>
            </a:extLst>
          </p:cNvPr>
          <p:cNvGrpSpPr/>
          <p:nvPr/>
        </p:nvGrpSpPr>
        <p:grpSpPr>
          <a:xfrm>
            <a:off x="667503" y="5975304"/>
            <a:ext cx="1298004" cy="234048"/>
            <a:chOff x="270364" y="6143035"/>
            <a:chExt cx="1298004" cy="234048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77809C7D-269C-BFDD-BF97-45DDB1C733B8}"/>
                </a:ext>
              </a:extLst>
            </p:cNvPr>
            <p:cNvGrpSpPr/>
            <p:nvPr/>
          </p:nvGrpSpPr>
          <p:grpSpPr>
            <a:xfrm>
              <a:off x="270364" y="6143035"/>
              <a:ext cx="1298004" cy="234048"/>
              <a:chOff x="270364" y="6143035"/>
              <a:chExt cx="1298004" cy="234048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3EBE3B7-8764-E9A7-D71A-DFAE45DC3831}"/>
                  </a:ext>
                </a:extLst>
              </p:cNvPr>
              <p:cNvSpPr txBox="1"/>
              <p:nvPr/>
            </p:nvSpPr>
            <p:spPr>
              <a:xfrm>
                <a:off x="515195" y="6223195"/>
                <a:ext cx="1053173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b">
                <a:spAutoFit/>
              </a:bodyPr>
              <a:lstStyle/>
              <a:p>
                <a:pPr algn="ctr"/>
                <a:r>
                  <a:rPr lang="ko-KR" altLang="en-US" sz="1000" u="sng" dirty="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가람</a:t>
                </a:r>
                <a:r>
                  <a:rPr lang="en-US" altLang="ko-KR" sz="1000" u="sng" dirty="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_</a:t>
                </a:r>
                <a:r>
                  <a:rPr lang="ko-KR" altLang="en-US" sz="1000" u="sng" dirty="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전투기획서</a:t>
                </a:r>
                <a:r>
                  <a:rPr lang="en-US" altLang="ko-KR" sz="1000" u="sng" dirty="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.pdf</a:t>
                </a:r>
                <a:endParaRPr lang="ko-KR" altLang="en-US" sz="1100" u="sng" dirty="0">
                  <a:solidFill>
                    <a:srgbClr val="0070C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pic>
            <p:nvPicPr>
              <p:cNvPr id="12" name="그래픽 11">
                <a:extLst>
                  <a:ext uri="{FF2B5EF4-FFF2-40B4-BE49-F238E27FC236}">
                    <a16:creationId xmlns:a16="http://schemas.microsoft.com/office/drawing/2014/main" id="{A34E6974-759E-F214-ED8B-2D6D88784B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70364" y="6143035"/>
                <a:ext cx="190582" cy="234048"/>
              </a:xfrm>
              <a:prstGeom prst="rect">
                <a:avLst/>
              </a:prstGeom>
            </p:spPr>
          </p:pic>
        </p:grpSp>
        <p:sp>
          <p:nvSpPr>
            <p:cNvPr id="10" name="직사각형 9">
              <a:hlinkClick r:id="rId6" tooltip="문서 열기"/>
              <a:extLst>
                <a:ext uri="{FF2B5EF4-FFF2-40B4-BE49-F238E27FC236}">
                  <a16:creationId xmlns:a16="http://schemas.microsoft.com/office/drawing/2014/main" id="{72667DC4-DE9F-1494-4590-ADC9D86937A3}"/>
                </a:ext>
              </a:extLst>
            </p:cNvPr>
            <p:cNvSpPr/>
            <p:nvPr/>
          </p:nvSpPr>
          <p:spPr>
            <a:xfrm>
              <a:off x="270364" y="6143036"/>
              <a:ext cx="1298004" cy="23404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11D1E9A2-F257-F84A-5C07-A0032ED8A522}"/>
              </a:ext>
            </a:extLst>
          </p:cNvPr>
          <p:cNvSpPr txBox="1"/>
          <p:nvPr/>
        </p:nvSpPr>
        <p:spPr>
          <a:xfrm>
            <a:off x="2768870" y="1808678"/>
            <a:ext cx="730969" cy="153888"/>
          </a:xfrm>
          <a:prstGeom prst="rect">
            <a:avLst/>
          </a:prstGeom>
          <a:noFill/>
          <a:effectLst/>
        </p:spPr>
        <p:txBody>
          <a:bodyPr wrap="none" lIns="0" tIns="0" rIns="0" bIns="0" rtlCol="0" anchor="t">
            <a:spAutoFit/>
          </a:bodyPr>
          <a:lstStyle>
            <a:defPPr>
              <a:defRPr lang="ko-KR"/>
            </a:defPPr>
            <a:lvl1pPr>
              <a:defRPr sz="100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defRPr>
            </a:lvl1pPr>
          </a:lstStyle>
          <a:p>
            <a:r>
              <a:rPr lang="ko-KR" altLang="en-US" dirty="0"/>
              <a:t>기획 과정 예시</a:t>
            </a:r>
            <a:endParaRPr lang="en-US" altLang="ko-KR" dirty="0"/>
          </a:p>
        </p:txBody>
      </p: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4EB3A738-D4A6-DD1D-B6A0-E54BDE20C093}"/>
              </a:ext>
            </a:extLst>
          </p:cNvPr>
          <p:cNvGrpSpPr/>
          <p:nvPr/>
        </p:nvGrpSpPr>
        <p:grpSpPr>
          <a:xfrm>
            <a:off x="2768869" y="2025191"/>
            <a:ext cx="9423131" cy="215053"/>
            <a:chOff x="2768869" y="2025191"/>
            <a:chExt cx="9423131" cy="215053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C61EDC28-B5FF-2657-C9B0-F5ECD39F5998}"/>
                </a:ext>
              </a:extLst>
            </p:cNvPr>
            <p:cNvSpPr/>
            <p:nvPr/>
          </p:nvSpPr>
          <p:spPr>
            <a:xfrm>
              <a:off x="2768869" y="2025191"/>
              <a:ext cx="9423131" cy="215053"/>
            </a:xfrm>
            <a:prstGeom prst="rect">
              <a:avLst/>
            </a:prstGeom>
            <a:solidFill>
              <a:srgbClr val="E1F2FF"/>
            </a:solidFill>
            <a:ln w="63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462FBCFA-78F3-5139-24A5-DECDE0743E71}"/>
                </a:ext>
              </a:extLst>
            </p:cNvPr>
            <p:cNvSpPr txBox="1"/>
            <p:nvPr/>
          </p:nvSpPr>
          <p:spPr>
            <a:xfrm>
              <a:off x="2768869" y="2055773"/>
              <a:ext cx="4831451" cy="153888"/>
            </a:xfrm>
            <a:prstGeom prst="rect">
              <a:avLst/>
            </a:prstGeom>
            <a:noFill/>
            <a:effectLst/>
          </p:spPr>
          <p:txBody>
            <a:bodyPr wrap="none" lIns="72000" tIns="0" rIns="0" bIns="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[</a:t>
              </a:r>
              <a:r>
                <a:rPr lang="ko-KR" altLang="en-US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문제 사항 </a:t>
              </a:r>
              <a:r>
                <a: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1]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단일 대상에게 높은 효율 →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피해를 한 곳에 집중할 수 있는 전투 스타일이 필요하다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.</a:t>
              </a:r>
            </a:p>
          </p:txBody>
        </p:sp>
      </p:grp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F9C113D1-DE33-DAC6-51F9-3D47079AF3BE}"/>
              </a:ext>
            </a:extLst>
          </p:cNvPr>
          <p:cNvGrpSpPr/>
          <p:nvPr/>
        </p:nvGrpSpPr>
        <p:grpSpPr>
          <a:xfrm>
            <a:off x="2768869" y="4343889"/>
            <a:ext cx="9423131" cy="215053"/>
            <a:chOff x="2768869" y="4369289"/>
            <a:chExt cx="9423131" cy="215053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7D4197B1-1D48-D06A-A318-AECD36E5E9AB}"/>
                </a:ext>
              </a:extLst>
            </p:cNvPr>
            <p:cNvSpPr/>
            <p:nvPr/>
          </p:nvSpPr>
          <p:spPr>
            <a:xfrm>
              <a:off x="2768869" y="4369289"/>
              <a:ext cx="9423131" cy="215053"/>
            </a:xfrm>
            <a:prstGeom prst="rect">
              <a:avLst/>
            </a:prstGeom>
            <a:solidFill>
              <a:srgbClr val="E1F2FF"/>
            </a:solidFill>
            <a:ln w="63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40312EFE-21F0-5D84-FABB-3E8BD35D345C}"/>
                </a:ext>
              </a:extLst>
            </p:cNvPr>
            <p:cNvSpPr txBox="1"/>
            <p:nvPr/>
          </p:nvSpPr>
          <p:spPr>
            <a:xfrm>
              <a:off x="2768869" y="4399871"/>
              <a:ext cx="5235408" cy="153888"/>
            </a:xfrm>
            <a:prstGeom prst="rect">
              <a:avLst/>
            </a:prstGeom>
            <a:noFill/>
            <a:effectLst/>
          </p:spPr>
          <p:txBody>
            <a:bodyPr wrap="none" lIns="72000" tIns="0" rIns="0" bIns="0" rtlCol="0" anchor="t">
              <a:spAutoFit/>
            </a:bodyPr>
            <a:lstStyle>
              <a:defPPr>
                <a:defRPr lang="ko-KR"/>
              </a:defPPr>
              <a:lvl1pPr>
                <a:spcAft>
                  <a:spcPts val="600"/>
                </a:spcAft>
                <a:defRPr sz="100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defRPr>
              </a:lvl1pPr>
            </a:lstStyle>
            <a:p>
              <a:r>
                <a:rPr lang="en-US" altLang="ko-KR" dirty="0"/>
                <a:t>[</a:t>
              </a:r>
              <a:r>
                <a:rPr lang="ko-KR" altLang="en-US" dirty="0"/>
                <a:t>문제 사항 </a:t>
              </a:r>
              <a:r>
                <a:rPr lang="en-US" altLang="ko-KR" dirty="0"/>
                <a:t>2] </a:t>
              </a:r>
              <a:r>
                <a:rPr lang="ko-KR" altLang="en-US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모든 경우에 단일 대상을 상대로 높은 효율을 발휘한다면 캐릭터의 특색이 줄어들지 않을까</a:t>
              </a:r>
              <a:r>
                <a:rPr lang="en-US" altLang="ko-KR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?</a:t>
              </a:r>
            </a:p>
          </p:txBody>
        </p:sp>
      </p:grpSp>
      <p:sp>
        <p:nvSpPr>
          <p:cNvPr id="80" name="TextBox 79">
            <a:extLst>
              <a:ext uri="{FF2B5EF4-FFF2-40B4-BE49-F238E27FC236}">
                <a16:creationId xmlns:a16="http://schemas.microsoft.com/office/drawing/2014/main" id="{A94D4AA8-82CC-5A1E-A2CE-76594D8D1B96}"/>
              </a:ext>
            </a:extLst>
          </p:cNvPr>
          <p:cNvSpPr txBox="1"/>
          <p:nvPr/>
        </p:nvSpPr>
        <p:spPr>
          <a:xfrm>
            <a:off x="3498502" y="2240244"/>
            <a:ext cx="2328797" cy="335646"/>
          </a:xfrm>
          <a:prstGeom prst="rect">
            <a:avLst/>
          </a:prstGeom>
          <a:noFill/>
          <a:effectLst/>
        </p:spPr>
        <p:txBody>
          <a:bodyPr wrap="none" lIns="0" tIns="72000" rIns="360000" bIns="108000" rtlCol="0" anchor="t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sz="900" dirty="0">
                <a:solidFill>
                  <a:srgbClr val="FF0000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▶ </a:t>
            </a:r>
            <a: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[</a:t>
            </a:r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해결 방법</a:t>
            </a:r>
            <a: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] 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무기의 구조 분석 후 활용</a:t>
            </a:r>
            <a:endParaRPr lang="en-US" altLang="ko-KR" sz="10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40" name="사다리꼴 139">
            <a:extLst>
              <a:ext uri="{FF2B5EF4-FFF2-40B4-BE49-F238E27FC236}">
                <a16:creationId xmlns:a16="http://schemas.microsoft.com/office/drawing/2014/main" id="{9D577139-9820-FC58-648F-FD1585799C8E}"/>
              </a:ext>
            </a:extLst>
          </p:cNvPr>
          <p:cNvSpPr/>
          <p:nvPr/>
        </p:nvSpPr>
        <p:spPr>
          <a:xfrm>
            <a:off x="15209937" y="2234850"/>
            <a:ext cx="33207" cy="651765"/>
          </a:xfrm>
          <a:prstGeom prst="trapezoid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DF3D6394-A7E2-3D83-B8B0-F32C13B9627D}"/>
              </a:ext>
            </a:extLst>
          </p:cNvPr>
          <p:cNvCxnSpPr>
            <a:cxnSpLocks/>
          </p:cNvCxnSpPr>
          <p:nvPr/>
        </p:nvCxnSpPr>
        <p:spPr>
          <a:xfrm>
            <a:off x="2768870" y="1089961"/>
            <a:ext cx="942313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3C843458-66BA-A65B-6F4B-5C0078ECEFA3}"/>
              </a:ext>
            </a:extLst>
          </p:cNvPr>
          <p:cNvCxnSpPr>
            <a:cxnSpLocks/>
          </p:cNvCxnSpPr>
          <p:nvPr/>
        </p:nvCxnSpPr>
        <p:spPr>
          <a:xfrm>
            <a:off x="2768870" y="1985426"/>
            <a:ext cx="942313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7556F15-7ACA-BE07-D274-B0F48B92395A}"/>
              </a:ext>
            </a:extLst>
          </p:cNvPr>
          <p:cNvSpPr txBox="1"/>
          <p:nvPr/>
        </p:nvSpPr>
        <p:spPr>
          <a:xfrm>
            <a:off x="3498502" y="4558942"/>
            <a:ext cx="2897864" cy="335646"/>
          </a:xfrm>
          <a:prstGeom prst="rect">
            <a:avLst/>
          </a:prstGeom>
          <a:noFill/>
          <a:effectLst/>
        </p:spPr>
        <p:txBody>
          <a:bodyPr wrap="none" lIns="0" tIns="72000" rIns="360000" bIns="108000" rtlCol="0" anchor="t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sz="1000" dirty="0">
                <a:solidFill>
                  <a:srgbClr val="FF0000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▶ </a:t>
            </a:r>
            <a: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[</a:t>
            </a:r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해결 방법</a:t>
            </a:r>
            <a: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]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피뢰침이 번개를 유도하는 과정 활용</a:t>
            </a:r>
            <a:endParaRPr lang="en-US" altLang="ko-KR" sz="10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E1A70549-0AE2-9758-8F94-AD32F5C7137C}"/>
              </a:ext>
            </a:extLst>
          </p:cNvPr>
          <p:cNvGrpSpPr/>
          <p:nvPr/>
        </p:nvGrpSpPr>
        <p:grpSpPr>
          <a:xfrm>
            <a:off x="2768870" y="2575890"/>
            <a:ext cx="9231042" cy="1511630"/>
            <a:chOff x="2768870" y="2538431"/>
            <a:chExt cx="9231042" cy="1511630"/>
          </a:xfrm>
        </p:grpSpPr>
        <p:sp>
          <p:nvSpPr>
            <p:cNvPr id="135" name="화살표: 아래쪽 134">
              <a:extLst>
                <a:ext uri="{FF2B5EF4-FFF2-40B4-BE49-F238E27FC236}">
                  <a16:creationId xmlns:a16="http://schemas.microsoft.com/office/drawing/2014/main" id="{9680FAA1-644D-DB56-1FBF-100EE61C14C5}"/>
                </a:ext>
              </a:extLst>
            </p:cNvPr>
            <p:cNvSpPr/>
            <p:nvPr/>
          </p:nvSpPr>
          <p:spPr>
            <a:xfrm rot="16200000">
              <a:off x="5805390" y="3202824"/>
              <a:ext cx="130082" cy="182845"/>
            </a:xfrm>
            <a:prstGeom prst="downArrow">
              <a:avLst/>
            </a:prstGeom>
            <a:solidFill>
              <a:srgbClr val="FAFCBC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43C65325-38A2-74E5-7339-0DFAE30A6DFD}"/>
                </a:ext>
              </a:extLst>
            </p:cNvPr>
            <p:cNvGrpSpPr/>
            <p:nvPr/>
          </p:nvGrpSpPr>
          <p:grpSpPr>
            <a:xfrm>
              <a:off x="6039125" y="2538431"/>
              <a:ext cx="1985506" cy="1511630"/>
              <a:chOff x="6053378" y="2538431"/>
              <a:chExt cx="1985506" cy="1511630"/>
            </a:xfrm>
          </p:grpSpPr>
          <p:sp>
            <p:nvSpPr>
              <p:cNvPr id="159" name="직사각형 158">
                <a:extLst>
                  <a:ext uri="{FF2B5EF4-FFF2-40B4-BE49-F238E27FC236}">
                    <a16:creationId xmlns:a16="http://schemas.microsoft.com/office/drawing/2014/main" id="{FFB4AE6A-C69E-E699-8EC2-3F63C608951A}"/>
                  </a:ext>
                </a:extLst>
              </p:cNvPr>
              <p:cNvSpPr/>
              <p:nvPr/>
            </p:nvSpPr>
            <p:spPr>
              <a:xfrm>
                <a:off x="6053378" y="2538431"/>
                <a:ext cx="1985506" cy="151163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0" name="직사각형 159">
                <a:extLst>
                  <a:ext uri="{FF2B5EF4-FFF2-40B4-BE49-F238E27FC236}">
                    <a16:creationId xmlns:a16="http://schemas.microsoft.com/office/drawing/2014/main" id="{4B43825C-0390-4356-9730-F56FAC41952B}"/>
                  </a:ext>
                </a:extLst>
              </p:cNvPr>
              <p:cNvSpPr/>
              <p:nvPr/>
            </p:nvSpPr>
            <p:spPr>
              <a:xfrm>
                <a:off x="6053378" y="2538431"/>
                <a:ext cx="1985506" cy="21505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5D48E0DB-173F-11C2-20EB-B539291BBE4C}"/>
                  </a:ext>
                </a:extLst>
              </p:cNvPr>
              <p:cNvSpPr txBox="1"/>
              <p:nvPr/>
            </p:nvSpPr>
            <p:spPr>
              <a:xfrm>
                <a:off x="6642175" y="2576708"/>
                <a:ext cx="807913" cy="138499"/>
              </a:xfrm>
              <a:prstGeom prst="rect">
                <a:avLst/>
              </a:prstGeom>
              <a:noFill/>
              <a:effectLst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en-US" altLang="ko-KR" sz="9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(2) </a:t>
                </a:r>
                <a:r>
                  <a:rPr lang="ko-KR" altLang="en-US" sz="9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아이디어 획득</a:t>
                </a:r>
                <a:endParaRPr lang="en-US" altLang="ko-KR" sz="9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sp>
            <p:nvSpPr>
              <p:cNvPr id="162" name="TextBox 161">
                <a:extLst>
                  <a:ext uri="{FF2B5EF4-FFF2-40B4-BE49-F238E27FC236}">
                    <a16:creationId xmlns:a16="http://schemas.microsoft.com/office/drawing/2014/main" id="{576CC885-B5CD-C1A8-FE8F-6684CFC4C9F3}"/>
                  </a:ext>
                </a:extLst>
              </p:cNvPr>
              <p:cNvSpPr txBox="1"/>
              <p:nvPr/>
            </p:nvSpPr>
            <p:spPr>
              <a:xfrm>
                <a:off x="6150854" y="2753484"/>
                <a:ext cx="1790554" cy="195814"/>
              </a:xfrm>
              <a:prstGeom prst="rect">
                <a:avLst/>
              </a:prstGeom>
              <a:noFill/>
              <a:effectLst/>
            </p:spPr>
            <p:txBody>
              <a:bodyPr wrap="none" lIns="0" tIns="72000" rIns="0" bIns="0" rtlCol="0" anchor="t">
                <a:spAutoFit/>
              </a:bodyPr>
              <a:lstStyle>
                <a:defPPr>
                  <a:defRPr lang="ko-KR"/>
                </a:defPPr>
                <a:lvl1pPr algn="ctr">
                  <a:defRPr sz="80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defRPr>
                </a:lvl1pPr>
              </a:lstStyle>
              <a:p>
                <a:r>
                  <a:rPr lang="ko-KR" altLang="en-US" dirty="0"/>
                  <a:t>부챗살이 피뢰침의 역할</a:t>
                </a:r>
                <a:r>
                  <a:rPr lang="ko-KR" altLang="en-US" dirty="0">
                    <a:solidFill>
                      <a:schemeClr val="tx1"/>
                    </a:solidFill>
                  </a:rPr>
                  <a:t>을 할 수 있지 않을까</a:t>
                </a:r>
                <a:r>
                  <a:rPr lang="en-US" altLang="ko-KR" dirty="0">
                    <a:solidFill>
                      <a:schemeClr val="tx1"/>
                    </a:solidFill>
                  </a:rPr>
                  <a:t>?</a:t>
                </a:r>
              </a:p>
            </p:txBody>
          </p:sp>
          <p:sp>
            <p:nvSpPr>
              <p:cNvPr id="1070" name="TextBox 1069">
                <a:extLst>
                  <a:ext uri="{FF2B5EF4-FFF2-40B4-BE49-F238E27FC236}">
                    <a16:creationId xmlns:a16="http://schemas.microsoft.com/office/drawing/2014/main" id="{8A0390DF-AFFA-0209-17BA-5E37747186EA}"/>
                  </a:ext>
                </a:extLst>
              </p:cNvPr>
              <p:cNvSpPr txBox="1"/>
              <p:nvPr/>
            </p:nvSpPr>
            <p:spPr>
              <a:xfrm>
                <a:off x="7196492" y="3781805"/>
                <a:ext cx="695703" cy="215444"/>
              </a:xfrm>
              <a:prstGeom prst="rect">
                <a:avLst/>
              </a:prstGeom>
              <a:noFill/>
              <a:effectLst/>
            </p:spPr>
            <p:txBody>
              <a:bodyPr wrap="none" lIns="0" tIns="0" rIns="0" bIns="0" rtlCol="0" anchor="t">
                <a:spAutoFit/>
              </a:bodyPr>
              <a:lstStyle/>
              <a:p>
                <a:r>
                  <a:rPr lang="en-US" altLang="ko-KR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&lt;</a:t>
                </a:r>
                <a:r>
                  <a:rPr lang="ko-KR" altLang="en-US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피뢰침 역할 예시</a:t>
                </a:r>
                <a:r>
                  <a:rPr lang="en-US" altLang="ko-KR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&gt;</a:t>
                </a:r>
              </a:p>
              <a:p>
                <a:r>
                  <a:rPr lang="en-US" altLang="ko-KR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CN </a:t>
                </a:r>
                <a:r>
                  <a:rPr lang="ko-KR" altLang="en-US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타워 </a:t>
                </a:r>
                <a:r>
                  <a:rPr lang="en-US" altLang="ko-KR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(</a:t>
                </a:r>
                <a:r>
                  <a:rPr lang="ko-KR" altLang="en-US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캐나다</a:t>
                </a:r>
                <a:r>
                  <a:rPr lang="en-US" altLang="ko-KR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)</a:t>
                </a:r>
                <a:r>
                  <a:rPr lang="ko-KR" altLang="en-US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</a:t>
                </a:r>
                <a:endParaRPr lang="en-US" altLang="ko-KR" sz="7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pic>
            <p:nvPicPr>
              <p:cNvPr id="1071" name="Picture 2">
                <a:extLst>
                  <a:ext uri="{FF2B5EF4-FFF2-40B4-BE49-F238E27FC236}">
                    <a16:creationId xmlns:a16="http://schemas.microsoft.com/office/drawing/2014/main" id="{7DFB4289-B0E8-6694-AF70-CCC471461CF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9166" t="19780" r="28111" b="33761"/>
              <a:stretch>
                <a:fillRect/>
              </a:stretch>
            </p:blipFill>
            <p:spPr bwMode="auto">
              <a:xfrm>
                <a:off x="6200068" y="3086782"/>
                <a:ext cx="933465" cy="90967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5854A6A8-C2B2-8DA5-6434-71DA108DB48D}"/>
                </a:ext>
              </a:extLst>
            </p:cNvPr>
            <p:cNvGrpSpPr/>
            <p:nvPr/>
          </p:nvGrpSpPr>
          <p:grpSpPr>
            <a:xfrm>
              <a:off x="2768870" y="2538431"/>
              <a:ext cx="2932866" cy="1511630"/>
              <a:chOff x="2797374" y="2538431"/>
              <a:chExt cx="2932866" cy="1511630"/>
            </a:xfrm>
          </p:grpSpPr>
          <p:sp>
            <p:nvSpPr>
              <p:cNvPr id="153" name="직사각형 152">
                <a:extLst>
                  <a:ext uri="{FF2B5EF4-FFF2-40B4-BE49-F238E27FC236}">
                    <a16:creationId xmlns:a16="http://schemas.microsoft.com/office/drawing/2014/main" id="{8BEFB619-9982-383A-169F-47B43718E2EF}"/>
                  </a:ext>
                </a:extLst>
              </p:cNvPr>
              <p:cNvSpPr/>
              <p:nvPr/>
            </p:nvSpPr>
            <p:spPr>
              <a:xfrm>
                <a:off x="2797374" y="2538431"/>
                <a:ext cx="2932866" cy="151163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7" name="직사각형 156">
                <a:extLst>
                  <a:ext uri="{FF2B5EF4-FFF2-40B4-BE49-F238E27FC236}">
                    <a16:creationId xmlns:a16="http://schemas.microsoft.com/office/drawing/2014/main" id="{D79193C4-7353-377E-B906-F1946CD5A861}"/>
                  </a:ext>
                </a:extLst>
              </p:cNvPr>
              <p:cNvSpPr/>
              <p:nvPr/>
            </p:nvSpPr>
            <p:spPr>
              <a:xfrm>
                <a:off x="2797374" y="2538431"/>
                <a:ext cx="2932866" cy="21505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56" name="그룹 155">
                <a:extLst>
                  <a:ext uri="{FF2B5EF4-FFF2-40B4-BE49-F238E27FC236}">
                    <a16:creationId xmlns:a16="http://schemas.microsoft.com/office/drawing/2014/main" id="{E00ABC8B-EA1E-8FFA-4826-4B9ED3ED46AA}"/>
                  </a:ext>
                </a:extLst>
              </p:cNvPr>
              <p:cNvGrpSpPr/>
              <p:nvPr/>
            </p:nvGrpSpPr>
            <p:grpSpPr>
              <a:xfrm>
                <a:off x="2885453" y="3139257"/>
                <a:ext cx="2756708" cy="772755"/>
                <a:chOff x="2954280" y="2865032"/>
                <a:chExt cx="2756708" cy="772755"/>
              </a:xfrm>
            </p:grpSpPr>
            <p:sp>
              <p:nvSpPr>
                <p:cNvPr id="23" name="화살표: 아래쪽 22">
                  <a:extLst>
                    <a:ext uri="{FF2B5EF4-FFF2-40B4-BE49-F238E27FC236}">
                      <a16:creationId xmlns:a16="http://schemas.microsoft.com/office/drawing/2014/main" id="{449F41ED-3092-9417-D8BF-5926A6A6189E}"/>
                    </a:ext>
                  </a:extLst>
                </p:cNvPr>
                <p:cNvSpPr/>
                <p:nvPr/>
              </p:nvSpPr>
              <p:spPr>
                <a:xfrm rot="16200000">
                  <a:off x="4258615" y="3159987"/>
                  <a:ext cx="130082" cy="182845"/>
                </a:xfrm>
                <a:prstGeom prst="downArrow">
                  <a:avLst/>
                </a:prstGeom>
                <a:solidFill>
                  <a:schemeClr val="bg1">
                    <a:lumMod val="75000"/>
                  </a:schemeClr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154" name="그룹 153">
                  <a:extLst>
                    <a:ext uri="{FF2B5EF4-FFF2-40B4-BE49-F238E27FC236}">
                      <a16:creationId xmlns:a16="http://schemas.microsoft.com/office/drawing/2014/main" id="{F4C5DD56-6667-65F8-96DE-14D2CE8DECCB}"/>
                    </a:ext>
                  </a:extLst>
                </p:cNvPr>
                <p:cNvGrpSpPr/>
                <p:nvPr/>
              </p:nvGrpSpPr>
              <p:grpSpPr>
                <a:xfrm>
                  <a:off x="2954280" y="2865032"/>
                  <a:ext cx="1323803" cy="772755"/>
                  <a:chOff x="2954280" y="2865032"/>
                  <a:chExt cx="1323803" cy="772755"/>
                </a:xfrm>
              </p:grpSpPr>
              <p:grpSp>
                <p:nvGrpSpPr>
                  <p:cNvPr id="105" name="그룹 104">
                    <a:extLst>
                      <a:ext uri="{FF2B5EF4-FFF2-40B4-BE49-F238E27FC236}">
                        <a16:creationId xmlns:a16="http://schemas.microsoft.com/office/drawing/2014/main" id="{DA9617F0-3B05-FA31-57C7-C62AE1DB05D3}"/>
                      </a:ext>
                    </a:extLst>
                  </p:cNvPr>
                  <p:cNvGrpSpPr/>
                  <p:nvPr/>
                </p:nvGrpSpPr>
                <p:grpSpPr>
                  <a:xfrm>
                    <a:off x="2954280" y="2890631"/>
                    <a:ext cx="1147468" cy="747156"/>
                    <a:chOff x="2954279" y="3429000"/>
                    <a:chExt cx="1855416" cy="1208125"/>
                  </a:xfrm>
                </p:grpSpPr>
                <p:grpSp>
                  <p:nvGrpSpPr>
                    <p:cNvPr id="44" name="그룹 43">
                      <a:extLst>
                        <a:ext uri="{FF2B5EF4-FFF2-40B4-BE49-F238E27FC236}">
                          <a16:creationId xmlns:a16="http://schemas.microsoft.com/office/drawing/2014/main" id="{CCFF30B1-7AFA-5B45-848F-C77CDE65EE7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954279" y="3469640"/>
                      <a:ext cx="1855416" cy="1167485"/>
                      <a:chOff x="5083180" y="4983380"/>
                      <a:chExt cx="1855416" cy="1167485"/>
                    </a:xfrm>
                  </p:grpSpPr>
                  <p:sp>
                    <p:nvSpPr>
                      <p:cNvPr id="21" name="사다리꼴 20">
                        <a:extLst>
                          <a:ext uri="{FF2B5EF4-FFF2-40B4-BE49-F238E27FC236}">
                            <a16:creationId xmlns:a16="http://schemas.microsoft.com/office/drawing/2014/main" id="{7CBF1FF6-3981-02E3-0926-5A1AE983C155}"/>
                          </a:ext>
                        </a:extLst>
                      </p:cNvPr>
                      <p:cNvSpPr/>
                      <p:nvPr/>
                    </p:nvSpPr>
                    <p:spPr>
                      <a:xfrm rot="18000000">
                        <a:off x="5583274" y="5227477"/>
                        <a:ext cx="53694" cy="1053882"/>
                      </a:xfrm>
                      <a:prstGeom prst="trapezoid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20" name="사다리꼴 19">
                        <a:extLst>
                          <a:ext uri="{FF2B5EF4-FFF2-40B4-BE49-F238E27FC236}">
                            <a16:creationId xmlns:a16="http://schemas.microsoft.com/office/drawing/2014/main" id="{7B3CA14F-B67B-6FDB-12AC-0F254C3800AA}"/>
                          </a:ext>
                        </a:extLst>
                      </p:cNvPr>
                      <p:cNvSpPr/>
                      <p:nvPr/>
                    </p:nvSpPr>
                    <p:spPr>
                      <a:xfrm rot="19200000">
                        <a:off x="5685605" y="5096983"/>
                        <a:ext cx="53694" cy="1053882"/>
                      </a:xfrm>
                      <a:prstGeom prst="trapezoid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5" name="사다리꼴 14">
                        <a:extLst>
                          <a:ext uri="{FF2B5EF4-FFF2-40B4-BE49-F238E27FC236}">
                            <a16:creationId xmlns:a16="http://schemas.microsoft.com/office/drawing/2014/main" id="{21359BE5-E605-0D83-4BEA-14EC3E7DD5B5}"/>
                          </a:ext>
                        </a:extLst>
                      </p:cNvPr>
                      <p:cNvSpPr/>
                      <p:nvPr/>
                    </p:nvSpPr>
                    <p:spPr>
                      <a:xfrm rot="20400000">
                        <a:off x="5824112" y="5015347"/>
                        <a:ext cx="53694" cy="1053882"/>
                      </a:xfrm>
                      <a:prstGeom prst="trapezoid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6" name="사다리꼴 15">
                        <a:extLst>
                          <a:ext uri="{FF2B5EF4-FFF2-40B4-BE49-F238E27FC236}">
                            <a16:creationId xmlns:a16="http://schemas.microsoft.com/office/drawing/2014/main" id="{24734DF4-6636-E896-F53A-856FDD20AB6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981920" y="4983380"/>
                        <a:ext cx="53694" cy="1053882"/>
                      </a:xfrm>
                      <a:prstGeom prst="trapezoid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7" name="사다리꼴 16">
                        <a:extLst>
                          <a:ext uri="{FF2B5EF4-FFF2-40B4-BE49-F238E27FC236}">
                            <a16:creationId xmlns:a16="http://schemas.microsoft.com/office/drawing/2014/main" id="{050B9919-00AB-4141-C4B0-E3781B45AF28}"/>
                          </a:ext>
                        </a:extLst>
                      </p:cNvPr>
                      <p:cNvSpPr/>
                      <p:nvPr/>
                    </p:nvSpPr>
                    <p:spPr>
                      <a:xfrm rot="1200000">
                        <a:off x="6145640" y="5015347"/>
                        <a:ext cx="53694" cy="1053882"/>
                      </a:xfrm>
                      <a:prstGeom prst="trapezoid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8" name="사다리꼴 17">
                        <a:extLst>
                          <a:ext uri="{FF2B5EF4-FFF2-40B4-BE49-F238E27FC236}">
                            <a16:creationId xmlns:a16="http://schemas.microsoft.com/office/drawing/2014/main" id="{4AE8179A-301D-EF15-EFD1-5354E8D11036}"/>
                          </a:ext>
                        </a:extLst>
                      </p:cNvPr>
                      <p:cNvSpPr/>
                      <p:nvPr/>
                    </p:nvSpPr>
                    <p:spPr>
                      <a:xfrm rot="2400000">
                        <a:off x="6286393" y="5096983"/>
                        <a:ext cx="53694" cy="1053882"/>
                      </a:xfrm>
                      <a:prstGeom prst="trapezoid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9" name="사다리꼴 18">
                        <a:extLst>
                          <a:ext uri="{FF2B5EF4-FFF2-40B4-BE49-F238E27FC236}">
                            <a16:creationId xmlns:a16="http://schemas.microsoft.com/office/drawing/2014/main" id="{364647D6-2F7A-C336-453B-16464C8F3A3F}"/>
                          </a:ext>
                        </a:extLst>
                      </p:cNvPr>
                      <p:cNvSpPr/>
                      <p:nvPr/>
                    </p:nvSpPr>
                    <p:spPr>
                      <a:xfrm rot="3600000">
                        <a:off x="6384808" y="5227477"/>
                        <a:ext cx="53694" cy="1053882"/>
                      </a:xfrm>
                      <a:prstGeom prst="trapezoid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</p:grpSp>
                <p:sp>
                  <p:nvSpPr>
                    <p:cNvPr id="13" name="자유형: 도형 12">
                      <a:extLst>
                        <a:ext uri="{FF2B5EF4-FFF2-40B4-BE49-F238E27FC236}">
                          <a16:creationId xmlns:a16="http://schemas.microsoft.com/office/drawing/2014/main" id="{735ACB3B-E0E3-8591-B5F4-C536970F8FC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002904" y="3429000"/>
                      <a:ext cx="1761898" cy="771226"/>
                    </a:xfrm>
                    <a:custGeom>
                      <a:avLst/>
                      <a:gdLst>
                        <a:gd name="connsiteX0" fmla="*/ 883079 w 1761898"/>
                        <a:gd name="connsiteY0" fmla="*/ 7 h 771226"/>
                        <a:gd name="connsiteX1" fmla="*/ 1761898 w 1761898"/>
                        <a:gd name="connsiteY1" fmla="*/ 577806 h 771226"/>
                        <a:gd name="connsiteX2" fmla="*/ 1403429 w 1761898"/>
                        <a:gd name="connsiteY2" fmla="*/ 771226 h 771226"/>
                        <a:gd name="connsiteX3" fmla="*/ 1398871 w 1761898"/>
                        <a:gd name="connsiteY3" fmla="*/ 767754 h 771226"/>
                        <a:gd name="connsiteX4" fmla="*/ 883079 w 1761898"/>
                        <a:gd name="connsiteY4" fmla="*/ 610753 h 771226"/>
                        <a:gd name="connsiteX5" fmla="*/ 365930 w 1761898"/>
                        <a:gd name="connsiteY5" fmla="*/ 763916 h 771226"/>
                        <a:gd name="connsiteX6" fmla="*/ 359485 w 1761898"/>
                        <a:gd name="connsiteY6" fmla="*/ 768753 h 771226"/>
                        <a:gd name="connsiteX7" fmla="*/ 0 w 1761898"/>
                        <a:gd name="connsiteY7" fmla="*/ 571584 h 771226"/>
                        <a:gd name="connsiteX8" fmla="*/ 883079 w 1761898"/>
                        <a:gd name="connsiteY8" fmla="*/ 7 h 7712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761898" h="771226">
                          <a:moveTo>
                            <a:pt x="883079" y="7"/>
                          </a:moveTo>
                          <a:cubicBezTo>
                            <a:pt x="1254613" y="1456"/>
                            <a:pt x="1594050" y="224626"/>
                            <a:pt x="1761898" y="577806"/>
                          </a:cubicBezTo>
                          <a:lnTo>
                            <a:pt x="1403429" y="771226"/>
                          </a:lnTo>
                          <a:lnTo>
                            <a:pt x="1398871" y="767754"/>
                          </a:lnTo>
                          <a:cubicBezTo>
                            <a:pt x="1246589" y="667633"/>
                            <a:pt x="1068846" y="611478"/>
                            <a:pt x="883079" y="610753"/>
                          </a:cubicBezTo>
                          <a:cubicBezTo>
                            <a:pt x="697189" y="610028"/>
                            <a:pt x="518958" y="664868"/>
                            <a:pt x="365930" y="763916"/>
                          </a:cubicBezTo>
                          <a:lnTo>
                            <a:pt x="359485" y="768753"/>
                          </a:lnTo>
                          <a:lnTo>
                            <a:pt x="0" y="571584"/>
                          </a:lnTo>
                          <a:cubicBezTo>
                            <a:pt x="170155" y="219364"/>
                            <a:pt x="511298" y="-1443"/>
                            <a:pt x="883079" y="7"/>
                          </a:cubicBezTo>
                          <a:close/>
                        </a:path>
                      </a:pathLst>
                    </a:custGeom>
                    <a:solidFill>
                      <a:schemeClr val="bg1">
                        <a:lumMod val="95000"/>
                        <a:alpha val="59000"/>
                      </a:schemeClr>
                    </a:solidFill>
                    <a:ln w="12700">
                      <a:solidFill>
                        <a:schemeClr val="bg1">
                          <a:lumMod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/>
                    <a:p>
                      <a:pPr algn="ctr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cxnSp>
                <p:nvCxnSpPr>
                  <p:cNvPr id="61" name="직선 연결선 60">
                    <a:extLst>
                      <a:ext uri="{FF2B5EF4-FFF2-40B4-BE49-F238E27FC236}">
                        <a16:creationId xmlns:a16="http://schemas.microsoft.com/office/drawing/2014/main" id="{BB117302-01C7-3392-EDE8-27412E672A30}"/>
                      </a:ext>
                    </a:extLst>
                  </p:cNvPr>
                  <p:cNvCxnSpPr>
                    <a:cxnSpLocks/>
                    <a:stCxn id="62" idx="7"/>
                    <a:endCxn id="64" idx="1"/>
                  </p:cNvCxnSpPr>
                  <p:nvPr/>
                </p:nvCxnSpPr>
                <p:spPr>
                  <a:xfrm flipV="1">
                    <a:off x="3818125" y="2926588"/>
                    <a:ext cx="159111" cy="110852"/>
                  </a:xfrm>
                  <a:prstGeom prst="line">
                    <a:avLst/>
                  </a:prstGeom>
                  <a:ln w="12700">
                    <a:solidFill>
                      <a:schemeClr val="accent4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2" name="타원 61">
                    <a:extLst>
                      <a:ext uri="{FF2B5EF4-FFF2-40B4-BE49-F238E27FC236}">
                        <a16:creationId xmlns:a16="http://schemas.microsoft.com/office/drawing/2014/main" id="{D86CDB31-4D61-5A1B-B838-6B9D35559F95}"/>
                      </a:ext>
                    </a:extLst>
                  </p:cNvPr>
                  <p:cNvSpPr/>
                  <p:nvPr/>
                </p:nvSpPr>
                <p:spPr>
                  <a:xfrm>
                    <a:off x="3757769" y="3027085"/>
                    <a:ext cx="70711" cy="70711"/>
                  </a:xfrm>
                  <a:prstGeom prst="ellipse">
                    <a:avLst/>
                  </a:prstGeom>
                  <a:solidFill>
                    <a:srgbClr val="F3FAFF"/>
                  </a:solidFill>
                  <a:ln w="12700">
                    <a:solidFill>
                      <a:schemeClr val="accent4">
                        <a:lumMod val="40000"/>
                        <a:lumOff val="60000"/>
                      </a:schemeClr>
                    </a:solidFill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14FA1F5D-639C-152E-2798-ECB8284DC534}"/>
                      </a:ext>
                    </a:extLst>
                  </p:cNvPr>
                  <p:cNvSpPr txBox="1"/>
                  <p:nvPr/>
                </p:nvSpPr>
                <p:spPr>
                  <a:xfrm>
                    <a:off x="3977236" y="2865032"/>
                    <a:ext cx="300847" cy="123111"/>
                  </a:xfrm>
                  <a:prstGeom prst="rect">
                    <a:avLst/>
                  </a:prstGeom>
                  <a:noFill/>
                  <a:effectLst/>
                </p:spPr>
                <p:txBody>
                  <a:bodyPr wrap="none" lIns="36000" tIns="0" rIns="0" bIns="0" rtlCol="0" anchor="t">
                    <a:spAutoFit/>
                  </a:bodyPr>
                  <a:lstStyle/>
                  <a:p>
                    <a:pPr algn="ctr"/>
                    <a:r>
                      <a:rPr lang="ko-KR" altLang="en-US" sz="80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부채면</a:t>
                    </a:r>
                    <a:endParaRPr lang="en-US" altLang="ko-KR" sz="8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endParaRPr>
                  </a:p>
                </p:txBody>
              </p:sp>
              <p:sp>
                <p:nvSpPr>
                  <p:cNvPr id="65" name="TextBox 64">
                    <a:extLst>
                      <a:ext uri="{FF2B5EF4-FFF2-40B4-BE49-F238E27FC236}">
                        <a16:creationId xmlns:a16="http://schemas.microsoft.com/office/drawing/2014/main" id="{1A1673A9-721F-B78E-B2DF-21FBC5F66A6D}"/>
                      </a:ext>
                    </a:extLst>
                  </p:cNvPr>
                  <p:cNvSpPr txBox="1"/>
                  <p:nvPr/>
                </p:nvSpPr>
                <p:spPr>
                  <a:xfrm>
                    <a:off x="3837268" y="3462036"/>
                    <a:ext cx="300847" cy="123111"/>
                  </a:xfrm>
                  <a:prstGeom prst="rect">
                    <a:avLst/>
                  </a:prstGeom>
                  <a:noFill/>
                  <a:effectLst/>
                </p:spPr>
                <p:txBody>
                  <a:bodyPr wrap="none" lIns="36000" tIns="0" rIns="0" bIns="0" rtlCol="0" anchor="t">
                    <a:spAutoFit/>
                  </a:bodyPr>
                  <a:lstStyle/>
                  <a:p>
                    <a:pPr algn="ctr"/>
                    <a:r>
                      <a:rPr lang="ko-KR" altLang="en-US" sz="80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부챗살</a:t>
                    </a:r>
                    <a:endParaRPr lang="en-US" altLang="ko-KR" sz="8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endParaRPr>
                  </a:p>
                </p:txBody>
              </p:sp>
              <p:cxnSp>
                <p:nvCxnSpPr>
                  <p:cNvPr id="69" name="직선 연결선 68">
                    <a:extLst>
                      <a:ext uri="{FF2B5EF4-FFF2-40B4-BE49-F238E27FC236}">
                        <a16:creationId xmlns:a16="http://schemas.microsoft.com/office/drawing/2014/main" id="{712D6672-A7C2-7F3E-D1AD-B9CEA4B06303}"/>
                      </a:ext>
                    </a:extLst>
                  </p:cNvPr>
                  <p:cNvCxnSpPr>
                    <a:cxnSpLocks/>
                    <a:stCxn id="70" idx="6"/>
                    <a:endCxn id="65" idx="1"/>
                  </p:cNvCxnSpPr>
                  <p:nvPr/>
                </p:nvCxnSpPr>
                <p:spPr>
                  <a:xfrm>
                    <a:off x="3631189" y="3505028"/>
                    <a:ext cx="206079" cy="18564"/>
                  </a:xfrm>
                  <a:prstGeom prst="line">
                    <a:avLst/>
                  </a:prstGeom>
                  <a:ln w="12700">
                    <a:solidFill>
                      <a:schemeClr val="accent4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70" name="타원 69">
                    <a:extLst>
                      <a:ext uri="{FF2B5EF4-FFF2-40B4-BE49-F238E27FC236}">
                        <a16:creationId xmlns:a16="http://schemas.microsoft.com/office/drawing/2014/main" id="{1AB60E42-4931-4133-D8BB-FC0B4E4F1402}"/>
                      </a:ext>
                    </a:extLst>
                  </p:cNvPr>
                  <p:cNvSpPr/>
                  <p:nvPr/>
                </p:nvSpPr>
                <p:spPr>
                  <a:xfrm>
                    <a:off x="3560478" y="3469672"/>
                    <a:ext cx="70711" cy="70711"/>
                  </a:xfrm>
                  <a:prstGeom prst="ellipse">
                    <a:avLst/>
                  </a:prstGeom>
                  <a:solidFill>
                    <a:srgbClr val="F3FAFF"/>
                  </a:solidFill>
                  <a:ln w="12700">
                    <a:solidFill>
                      <a:schemeClr val="accent4">
                        <a:lumMod val="40000"/>
                        <a:lumOff val="60000"/>
                      </a:schemeClr>
                    </a:solidFill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155" name="그룹 154">
                  <a:extLst>
                    <a:ext uri="{FF2B5EF4-FFF2-40B4-BE49-F238E27FC236}">
                      <a16:creationId xmlns:a16="http://schemas.microsoft.com/office/drawing/2014/main" id="{3985966E-4E5D-82FC-C75A-382811E976A1}"/>
                    </a:ext>
                  </a:extLst>
                </p:cNvPr>
                <p:cNvGrpSpPr/>
                <p:nvPr/>
              </p:nvGrpSpPr>
              <p:grpSpPr>
                <a:xfrm>
                  <a:off x="4565314" y="2900161"/>
                  <a:ext cx="1145674" cy="702497"/>
                  <a:chOff x="4804621" y="2865033"/>
                  <a:chExt cx="1145674" cy="702497"/>
                </a:xfrm>
              </p:grpSpPr>
              <p:sp>
                <p:nvSpPr>
                  <p:cNvPr id="125" name="사다리꼴 124">
                    <a:extLst>
                      <a:ext uri="{FF2B5EF4-FFF2-40B4-BE49-F238E27FC236}">
                        <a16:creationId xmlns:a16="http://schemas.microsoft.com/office/drawing/2014/main" id="{3C7FBF57-0E49-1C5F-5618-C46CF58F5EE1}"/>
                      </a:ext>
                    </a:extLst>
                  </p:cNvPr>
                  <p:cNvSpPr/>
                  <p:nvPr/>
                </p:nvSpPr>
                <p:spPr>
                  <a:xfrm>
                    <a:off x="5917088" y="2915765"/>
                    <a:ext cx="33207" cy="651765"/>
                  </a:xfrm>
                  <a:prstGeom prst="trapezoid">
                    <a:avLst/>
                  </a:prstGeom>
                  <a:solidFill>
                    <a:schemeClr val="bg1">
                      <a:lumMod val="75000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grpSp>
                <p:nvGrpSpPr>
                  <p:cNvPr id="146" name="그룹 145">
                    <a:extLst>
                      <a:ext uri="{FF2B5EF4-FFF2-40B4-BE49-F238E27FC236}">
                        <a16:creationId xmlns:a16="http://schemas.microsoft.com/office/drawing/2014/main" id="{1DDB925B-D01C-8EE7-45C2-38C926BE753B}"/>
                      </a:ext>
                    </a:extLst>
                  </p:cNvPr>
                  <p:cNvGrpSpPr/>
                  <p:nvPr/>
                </p:nvGrpSpPr>
                <p:grpSpPr>
                  <a:xfrm>
                    <a:off x="4804621" y="2865033"/>
                    <a:ext cx="774170" cy="521360"/>
                    <a:chOff x="4804620" y="2865032"/>
                    <a:chExt cx="1147468" cy="772755"/>
                  </a:xfrm>
                </p:grpSpPr>
                <p:grpSp>
                  <p:nvGrpSpPr>
                    <p:cNvPr id="111" name="그룹 110">
                      <a:extLst>
                        <a:ext uri="{FF2B5EF4-FFF2-40B4-BE49-F238E27FC236}">
                          <a16:creationId xmlns:a16="http://schemas.microsoft.com/office/drawing/2014/main" id="{A1B2FA5F-728C-B244-4758-33FFB3CB545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804620" y="2915765"/>
                      <a:ext cx="1147468" cy="722022"/>
                      <a:chOff x="5083180" y="4983380"/>
                      <a:chExt cx="1855416" cy="1167485"/>
                    </a:xfrm>
                  </p:grpSpPr>
                  <p:sp>
                    <p:nvSpPr>
                      <p:cNvPr id="113" name="사다리꼴 112">
                        <a:extLst>
                          <a:ext uri="{FF2B5EF4-FFF2-40B4-BE49-F238E27FC236}">
                            <a16:creationId xmlns:a16="http://schemas.microsoft.com/office/drawing/2014/main" id="{F4E94BA0-A895-E3FA-0FBC-CD3DC200B93C}"/>
                          </a:ext>
                        </a:extLst>
                      </p:cNvPr>
                      <p:cNvSpPr/>
                      <p:nvPr/>
                    </p:nvSpPr>
                    <p:spPr>
                      <a:xfrm rot="18000000">
                        <a:off x="5583274" y="5227477"/>
                        <a:ext cx="53694" cy="1053882"/>
                      </a:xfrm>
                      <a:prstGeom prst="trapezoid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14" name="사다리꼴 113">
                        <a:extLst>
                          <a:ext uri="{FF2B5EF4-FFF2-40B4-BE49-F238E27FC236}">
                            <a16:creationId xmlns:a16="http://schemas.microsoft.com/office/drawing/2014/main" id="{9A857700-2D39-917D-138F-91EE44A09D78}"/>
                          </a:ext>
                        </a:extLst>
                      </p:cNvPr>
                      <p:cNvSpPr/>
                      <p:nvPr/>
                    </p:nvSpPr>
                    <p:spPr>
                      <a:xfrm rot="19200000">
                        <a:off x="5685605" y="5096983"/>
                        <a:ext cx="53694" cy="1053882"/>
                      </a:xfrm>
                      <a:prstGeom prst="trapezoid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15" name="사다리꼴 114">
                        <a:extLst>
                          <a:ext uri="{FF2B5EF4-FFF2-40B4-BE49-F238E27FC236}">
                            <a16:creationId xmlns:a16="http://schemas.microsoft.com/office/drawing/2014/main" id="{A3BA4B37-6415-650F-90CF-FE9A5E6EDABB}"/>
                          </a:ext>
                        </a:extLst>
                      </p:cNvPr>
                      <p:cNvSpPr/>
                      <p:nvPr/>
                    </p:nvSpPr>
                    <p:spPr>
                      <a:xfrm rot="20400000">
                        <a:off x="5824112" y="5015347"/>
                        <a:ext cx="53694" cy="1053882"/>
                      </a:xfrm>
                      <a:prstGeom prst="trapezoid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16" name="사다리꼴 115">
                        <a:extLst>
                          <a:ext uri="{FF2B5EF4-FFF2-40B4-BE49-F238E27FC236}">
                            <a16:creationId xmlns:a16="http://schemas.microsoft.com/office/drawing/2014/main" id="{1DE14076-4137-FB2E-8267-72BA8B1CF37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981920" y="4983380"/>
                        <a:ext cx="53694" cy="1053882"/>
                      </a:xfrm>
                      <a:prstGeom prst="trapezoid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17" name="사다리꼴 116">
                        <a:extLst>
                          <a:ext uri="{FF2B5EF4-FFF2-40B4-BE49-F238E27FC236}">
                            <a16:creationId xmlns:a16="http://schemas.microsoft.com/office/drawing/2014/main" id="{88C0B929-526F-6447-6107-1A034CB86018}"/>
                          </a:ext>
                        </a:extLst>
                      </p:cNvPr>
                      <p:cNvSpPr/>
                      <p:nvPr/>
                    </p:nvSpPr>
                    <p:spPr>
                      <a:xfrm rot="1200000">
                        <a:off x="6145640" y="5015347"/>
                        <a:ext cx="53694" cy="1053882"/>
                      </a:xfrm>
                      <a:prstGeom prst="trapezoid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18" name="사다리꼴 117">
                        <a:extLst>
                          <a:ext uri="{FF2B5EF4-FFF2-40B4-BE49-F238E27FC236}">
                            <a16:creationId xmlns:a16="http://schemas.microsoft.com/office/drawing/2014/main" id="{412B4357-BC59-370F-194C-95513F9B45A1}"/>
                          </a:ext>
                        </a:extLst>
                      </p:cNvPr>
                      <p:cNvSpPr/>
                      <p:nvPr/>
                    </p:nvSpPr>
                    <p:spPr>
                      <a:xfrm rot="2400000">
                        <a:off x="6286393" y="5096983"/>
                        <a:ext cx="53694" cy="1053882"/>
                      </a:xfrm>
                      <a:prstGeom prst="trapezoid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19" name="사다리꼴 118">
                        <a:extLst>
                          <a:ext uri="{FF2B5EF4-FFF2-40B4-BE49-F238E27FC236}">
                            <a16:creationId xmlns:a16="http://schemas.microsoft.com/office/drawing/2014/main" id="{2F85AC04-9975-9E0B-838F-F138E586970F}"/>
                          </a:ext>
                        </a:extLst>
                      </p:cNvPr>
                      <p:cNvSpPr/>
                      <p:nvPr/>
                    </p:nvSpPr>
                    <p:spPr>
                      <a:xfrm rot="3600000">
                        <a:off x="6384808" y="5227477"/>
                        <a:ext cx="53694" cy="1053882"/>
                      </a:xfrm>
                      <a:prstGeom prst="trapezoid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</p:grpSp>
                <p:sp>
                  <p:nvSpPr>
                    <p:cNvPr id="129" name="타원 128">
                      <a:extLst>
                        <a:ext uri="{FF2B5EF4-FFF2-40B4-BE49-F238E27FC236}">
                          <a16:creationId xmlns:a16="http://schemas.microsoft.com/office/drawing/2014/main" id="{E394921D-F5A8-C9D2-42B2-21F794BDCA1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14334" y="2865032"/>
                      <a:ext cx="128040" cy="702498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rgbClr val="FF0000"/>
                      </a:solidFill>
                    </a:ln>
                    <a:effectLst>
                      <a:glow rad="12700">
                        <a:schemeClr val="bg1"/>
                      </a:glow>
                    </a:effectLst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cxnSp>
                <p:nvCxnSpPr>
                  <p:cNvPr id="131" name="직선 화살표 연결선 130">
                    <a:extLst>
                      <a:ext uri="{FF2B5EF4-FFF2-40B4-BE49-F238E27FC236}">
                        <a16:creationId xmlns:a16="http://schemas.microsoft.com/office/drawing/2014/main" id="{69821239-D6E0-3E27-A5A2-0315BA5770C2}"/>
                      </a:ext>
                    </a:extLst>
                  </p:cNvPr>
                  <p:cNvCxnSpPr>
                    <a:cxnSpLocks/>
                    <a:stCxn id="129" idx="6"/>
                  </p:cNvCxnSpPr>
                  <p:nvPr/>
                </p:nvCxnSpPr>
                <p:spPr>
                  <a:xfrm>
                    <a:off x="5234899" y="3102013"/>
                    <a:ext cx="615950" cy="94362"/>
                  </a:xfrm>
                  <a:prstGeom prst="straightConnector1">
                    <a:avLst/>
                  </a:prstGeom>
                  <a:ln w="1270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48" name="TextBox 147">
                    <a:extLst>
                      <a:ext uri="{FF2B5EF4-FFF2-40B4-BE49-F238E27FC236}">
                        <a16:creationId xmlns:a16="http://schemas.microsoft.com/office/drawing/2014/main" id="{5B7E8140-4F12-5092-CE1D-542EE76EC66B}"/>
                      </a:ext>
                    </a:extLst>
                  </p:cNvPr>
                  <p:cNvSpPr txBox="1"/>
                  <p:nvPr/>
                </p:nvSpPr>
                <p:spPr>
                  <a:xfrm>
                    <a:off x="5352806" y="3269496"/>
                    <a:ext cx="466474" cy="246221"/>
                  </a:xfrm>
                  <a:prstGeom prst="rect">
                    <a:avLst/>
                  </a:prstGeom>
                  <a:noFill/>
                  <a:effectLst/>
                </p:spPr>
                <p:txBody>
                  <a:bodyPr wrap="none" lIns="0" tIns="0" rIns="0" bIns="0" rtlCol="0" anchor="t">
                    <a:spAutoFit/>
                  </a:bodyPr>
                  <a:lstStyle/>
                  <a:p>
                    <a:pPr algn="ctr"/>
                    <a:r>
                      <a:rPr lang="ko-KR" altLang="en-US" sz="800" dirty="0">
                        <a:solidFill>
                          <a:srgbClr val="FF0000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얇고 뾰족한</a:t>
                    </a:r>
                    <a:endParaRPr lang="en-US" altLang="ko-KR" sz="800" dirty="0">
                      <a:solidFill>
                        <a:srgbClr val="FF0000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endParaRPr>
                  </a:p>
                  <a:p>
                    <a:pPr algn="ctr"/>
                    <a:r>
                      <a:rPr lang="ko-KR" altLang="en-US" sz="800" dirty="0">
                        <a:solidFill>
                          <a:srgbClr val="FF0000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부챗살</a:t>
                    </a:r>
                    <a:endParaRPr lang="en-US" altLang="ko-KR" sz="800" dirty="0">
                      <a:solidFill>
                        <a:srgbClr val="FF0000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endParaRPr>
                  </a:p>
                </p:txBody>
              </p:sp>
            </p:grpSp>
          </p:grpSp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23CFD081-1282-A610-AE19-1443C4E6B645}"/>
                  </a:ext>
                </a:extLst>
              </p:cNvPr>
              <p:cNvSpPr txBox="1"/>
              <p:nvPr/>
            </p:nvSpPr>
            <p:spPr>
              <a:xfrm>
                <a:off x="3550471" y="2576708"/>
                <a:ext cx="1426673" cy="138499"/>
              </a:xfrm>
              <a:prstGeom prst="rect">
                <a:avLst/>
              </a:prstGeom>
              <a:noFill/>
              <a:effectLst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en-US" altLang="ko-KR" sz="9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(1) </a:t>
                </a:r>
                <a:r>
                  <a:rPr lang="ko-KR" altLang="en-US" sz="9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사용 무기 </a:t>
                </a:r>
                <a:r>
                  <a:rPr lang="en-US" altLang="ko-KR" sz="9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‘</a:t>
                </a:r>
                <a:r>
                  <a:rPr lang="ko-KR" altLang="en-US" sz="9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부채</a:t>
                </a:r>
                <a:r>
                  <a:rPr lang="en-US" altLang="ko-KR" sz="9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’</a:t>
                </a:r>
                <a:r>
                  <a:rPr lang="ko-KR" altLang="en-US" sz="9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의 구조 분석</a:t>
                </a:r>
                <a:endParaRPr lang="en-US" altLang="ko-KR" sz="9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sp>
            <p:nvSpPr>
              <p:cNvPr id="1073" name="TextBox 1072">
                <a:extLst>
                  <a:ext uri="{FF2B5EF4-FFF2-40B4-BE49-F238E27FC236}">
                    <a16:creationId xmlns:a16="http://schemas.microsoft.com/office/drawing/2014/main" id="{910F71B4-CB49-4023-BA95-A7F567435FDE}"/>
                  </a:ext>
                </a:extLst>
              </p:cNvPr>
              <p:cNvSpPr txBox="1"/>
              <p:nvPr/>
            </p:nvSpPr>
            <p:spPr>
              <a:xfrm>
                <a:off x="3795730" y="2753484"/>
                <a:ext cx="936154" cy="195814"/>
              </a:xfrm>
              <a:prstGeom prst="rect">
                <a:avLst/>
              </a:prstGeom>
              <a:noFill/>
              <a:effectLst/>
            </p:spPr>
            <p:txBody>
              <a:bodyPr wrap="none" lIns="0" tIns="72000" rIns="0" bIns="0" rtlCol="0" anchor="t">
                <a:spAutoFit/>
              </a:bodyPr>
              <a:lstStyle/>
              <a:p>
                <a:pPr algn="ctr"/>
                <a:r>
                  <a:rPr lang="ko-KR" altLang="en-US" sz="8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부채 </a:t>
                </a:r>
                <a:r>
                  <a:rPr lang="en-US" altLang="ko-KR" sz="8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=</a:t>
                </a:r>
                <a:r>
                  <a:rPr lang="en-US" altLang="ko-KR" sz="800" dirty="0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</a:t>
                </a:r>
                <a:r>
                  <a:rPr lang="ko-KR" altLang="en-US" sz="800" dirty="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부챗살</a:t>
                </a:r>
                <a:r>
                  <a:rPr lang="ko-KR" altLang="en-US" sz="800" dirty="0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</a:t>
                </a:r>
                <a:r>
                  <a:rPr lang="en-US" altLang="ko-KR" sz="8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+</a:t>
                </a:r>
                <a:r>
                  <a:rPr lang="en-US" altLang="ko-KR" sz="800" dirty="0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</a:t>
                </a:r>
                <a:r>
                  <a:rPr lang="ko-KR" altLang="en-US" sz="800" dirty="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부채면</a:t>
                </a:r>
                <a:endParaRPr lang="en-US" altLang="ko-KR" sz="800" dirty="0">
                  <a:solidFill>
                    <a:srgbClr val="0070C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</p:grpSp>
        <p:sp>
          <p:nvSpPr>
            <p:cNvPr id="1075" name="화살표: 아래쪽 1074">
              <a:extLst>
                <a:ext uri="{FF2B5EF4-FFF2-40B4-BE49-F238E27FC236}">
                  <a16:creationId xmlns:a16="http://schemas.microsoft.com/office/drawing/2014/main" id="{A0C9437D-BF35-2B81-0564-2F4FCD09F15C}"/>
                </a:ext>
              </a:extLst>
            </p:cNvPr>
            <p:cNvSpPr/>
            <p:nvPr/>
          </p:nvSpPr>
          <p:spPr>
            <a:xfrm rot="16200000">
              <a:off x="8128285" y="3202824"/>
              <a:ext cx="130082" cy="182845"/>
            </a:xfrm>
            <a:prstGeom prst="downArrow">
              <a:avLst/>
            </a:prstGeom>
            <a:solidFill>
              <a:srgbClr val="FAFCBC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E3D68C36-8948-7DF2-BE0C-5728FF0FDDA4}"/>
                </a:ext>
              </a:extLst>
            </p:cNvPr>
            <p:cNvGrpSpPr/>
            <p:nvPr/>
          </p:nvGrpSpPr>
          <p:grpSpPr>
            <a:xfrm>
              <a:off x="8362021" y="2538431"/>
              <a:ext cx="3637891" cy="1511630"/>
              <a:chOff x="8362021" y="2538431"/>
              <a:chExt cx="3637891" cy="1511630"/>
            </a:xfrm>
          </p:grpSpPr>
          <p:sp>
            <p:nvSpPr>
              <p:cNvPr id="163" name="직사각형 162">
                <a:extLst>
                  <a:ext uri="{FF2B5EF4-FFF2-40B4-BE49-F238E27FC236}">
                    <a16:creationId xmlns:a16="http://schemas.microsoft.com/office/drawing/2014/main" id="{A4B74BE3-0365-6C2D-5CFF-2DE41BE69E4F}"/>
                  </a:ext>
                </a:extLst>
              </p:cNvPr>
              <p:cNvSpPr/>
              <p:nvPr/>
            </p:nvSpPr>
            <p:spPr>
              <a:xfrm>
                <a:off x="8362021" y="2538431"/>
                <a:ext cx="3637891" cy="151163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4" name="직사각형 163">
                <a:extLst>
                  <a:ext uri="{FF2B5EF4-FFF2-40B4-BE49-F238E27FC236}">
                    <a16:creationId xmlns:a16="http://schemas.microsoft.com/office/drawing/2014/main" id="{65C78BEC-D507-79C4-5DCC-8A6136BE7D46}"/>
                  </a:ext>
                </a:extLst>
              </p:cNvPr>
              <p:cNvSpPr/>
              <p:nvPr/>
            </p:nvSpPr>
            <p:spPr>
              <a:xfrm>
                <a:off x="8362022" y="2538431"/>
                <a:ext cx="3637890" cy="21505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BADF1A6C-7FE1-4B13-E4EA-0F1023EB0708}"/>
                  </a:ext>
                </a:extLst>
              </p:cNvPr>
              <p:cNvSpPr txBox="1"/>
              <p:nvPr/>
            </p:nvSpPr>
            <p:spPr>
              <a:xfrm>
                <a:off x="9725714" y="2576708"/>
                <a:ext cx="910506" cy="138499"/>
              </a:xfrm>
              <a:prstGeom prst="rect">
                <a:avLst/>
              </a:prstGeom>
              <a:noFill/>
              <a:effectLst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en-US" altLang="ko-KR" sz="9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(3) </a:t>
                </a:r>
                <a:r>
                  <a:rPr lang="ko-KR" altLang="en-US" sz="9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아이디어 구체화</a:t>
                </a:r>
                <a:endParaRPr lang="en-US" altLang="ko-KR" sz="9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sp>
            <p:nvSpPr>
              <p:cNvPr id="166" name="TextBox 165">
                <a:extLst>
                  <a:ext uri="{FF2B5EF4-FFF2-40B4-BE49-F238E27FC236}">
                    <a16:creationId xmlns:a16="http://schemas.microsoft.com/office/drawing/2014/main" id="{6377661E-069D-8B06-7FA6-17A9C83B32B5}"/>
                  </a:ext>
                </a:extLst>
              </p:cNvPr>
              <p:cNvSpPr txBox="1"/>
              <p:nvPr/>
            </p:nvSpPr>
            <p:spPr>
              <a:xfrm>
                <a:off x="8774331" y="2753484"/>
                <a:ext cx="2813271" cy="195814"/>
              </a:xfrm>
              <a:prstGeom prst="rect">
                <a:avLst/>
              </a:prstGeom>
              <a:noFill/>
              <a:effectLst/>
            </p:spPr>
            <p:txBody>
              <a:bodyPr wrap="none" lIns="0" tIns="72000" rIns="0" bIns="0" rtlCol="0" anchor="t">
                <a:spAutoFit/>
              </a:bodyPr>
              <a:lstStyle>
                <a:defPPr>
                  <a:defRPr lang="ko-KR"/>
                </a:defPPr>
                <a:lvl1pPr algn="ctr">
                  <a:defRPr sz="80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defRPr>
                </a:lvl1pPr>
              </a:lstStyle>
              <a:p>
                <a:pPr>
                  <a:spcAft>
                    <a:spcPts val="300"/>
                  </a:spcAft>
                </a:pPr>
                <a:r>
                  <a:rPr lang="ko-KR" altLang="en-US" dirty="0">
                    <a:solidFill>
                      <a:schemeClr val="tx1"/>
                    </a:solidFill>
                  </a:rPr>
                  <a:t>부챗살이 박힌 대상이 있다면 </a:t>
                </a:r>
                <a:r>
                  <a:rPr lang="ko-KR" altLang="en-US" dirty="0"/>
                  <a:t>번개가 유도</a:t>
                </a:r>
                <a:r>
                  <a:rPr lang="ko-KR" altLang="en-US" dirty="0">
                    <a:solidFill>
                      <a:schemeClr val="tx1"/>
                    </a:solidFill>
                  </a:rPr>
                  <a:t>되어 </a:t>
                </a:r>
                <a:r>
                  <a:rPr lang="ko-KR" altLang="en-US" dirty="0"/>
                  <a:t>피해를 한 곳에 집중</a:t>
                </a:r>
                <a:r>
                  <a:rPr lang="ko-KR" altLang="en-US" dirty="0">
                    <a:solidFill>
                      <a:schemeClr val="tx1"/>
                    </a:solidFill>
                  </a:rPr>
                  <a:t>한다</a:t>
                </a:r>
                <a:r>
                  <a:rPr lang="en-US" altLang="ko-KR" dirty="0">
                    <a:solidFill>
                      <a:schemeClr val="tx1"/>
                    </a:solidFill>
                  </a:rPr>
                  <a:t>.</a:t>
                </a:r>
              </a:p>
            </p:txBody>
          </p:sp>
          <p:grpSp>
            <p:nvGrpSpPr>
              <p:cNvPr id="49" name="그룹 48">
                <a:extLst>
                  <a:ext uri="{FF2B5EF4-FFF2-40B4-BE49-F238E27FC236}">
                    <a16:creationId xmlns:a16="http://schemas.microsoft.com/office/drawing/2014/main" id="{6DCC5533-6168-5363-977D-5355006EFCF2}"/>
                  </a:ext>
                </a:extLst>
              </p:cNvPr>
              <p:cNvGrpSpPr/>
              <p:nvPr/>
            </p:nvGrpSpPr>
            <p:grpSpPr>
              <a:xfrm>
                <a:off x="8817333" y="3233629"/>
                <a:ext cx="2727266" cy="763620"/>
                <a:chOff x="8845480" y="3233629"/>
                <a:chExt cx="2727266" cy="763620"/>
              </a:xfrm>
            </p:grpSpPr>
            <p:grpSp>
              <p:nvGrpSpPr>
                <p:cNvPr id="53" name="그룹 52">
                  <a:extLst>
                    <a:ext uri="{FF2B5EF4-FFF2-40B4-BE49-F238E27FC236}">
                      <a16:creationId xmlns:a16="http://schemas.microsoft.com/office/drawing/2014/main" id="{C65E91A6-CA14-13B5-9AF2-20BFC332BA9F}"/>
                    </a:ext>
                  </a:extLst>
                </p:cNvPr>
                <p:cNvGrpSpPr/>
                <p:nvPr/>
              </p:nvGrpSpPr>
              <p:grpSpPr>
                <a:xfrm>
                  <a:off x="8845480" y="3233629"/>
                  <a:ext cx="1198104" cy="763620"/>
                  <a:chOff x="8741452" y="3233629"/>
                  <a:chExt cx="1198104" cy="763620"/>
                </a:xfrm>
              </p:grpSpPr>
              <p:pic>
                <p:nvPicPr>
                  <p:cNvPr id="1039" name="Picture 6">
                    <a:extLst>
                      <a:ext uri="{FF2B5EF4-FFF2-40B4-BE49-F238E27FC236}">
                        <a16:creationId xmlns:a16="http://schemas.microsoft.com/office/drawing/2014/main" id="{D7DC95D1-4376-79D7-D294-E7B8E5694DE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8">
                    <a:alphaModFix amt="95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6522" t="3989" r="31256" b="3115"/>
                  <a:stretch>
                    <a:fillRect/>
                  </a:stretch>
                </p:blipFill>
                <p:spPr bwMode="auto">
                  <a:xfrm flipH="1">
                    <a:off x="8741452" y="3233629"/>
                    <a:ext cx="1198104" cy="510065"/>
                  </a:xfrm>
                  <a:prstGeom prst="rect">
                    <a:avLst/>
                  </a:prstGeom>
                  <a:noFill/>
                  <a:effectLst>
                    <a:glow rad="25400">
                      <a:schemeClr val="accent4">
                        <a:lumMod val="20000"/>
                        <a:lumOff val="80000"/>
                        <a:alpha val="60000"/>
                      </a:schemeClr>
                    </a:glow>
                  </a:effectLst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1077" name="TextBox 1076">
                    <a:extLst>
                      <a:ext uri="{FF2B5EF4-FFF2-40B4-BE49-F238E27FC236}">
                        <a16:creationId xmlns:a16="http://schemas.microsoft.com/office/drawing/2014/main" id="{CB2C5C61-8130-49F9-5D23-0375C0D9F185}"/>
                      </a:ext>
                    </a:extLst>
                  </p:cNvPr>
                  <p:cNvSpPr txBox="1"/>
                  <p:nvPr/>
                </p:nvSpPr>
                <p:spPr>
                  <a:xfrm>
                    <a:off x="8934143" y="3781805"/>
                    <a:ext cx="812723" cy="215444"/>
                  </a:xfrm>
                  <a:prstGeom prst="rect">
                    <a:avLst/>
                  </a:prstGeom>
                  <a:noFill/>
                  <a:effectLst/>
                </p:spPr>
                <p:txBody>
                  <a:bodyPr wrap="none" lIns="0" tIns="0" rIns="0" bIns="0" rtlCol="0" anchor="t">
                    <a:spAutoFit/>
                  </a:bodyPr>
                  <a:lstStyle/>
                  <a:p>
                    <a:pPr algn="ctr"/>
                    <a:r>
                      <a: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&lt;</a:t>
                    </a:r>
                    <a:r>
                      <a:rPr lang="ko-KR" altLang="en-US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기본 번개 방출 예시</a:t>
                    </a:r>
                    <a:r>
                      <a: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&gt;</a:t>
                    </a:r>
                  </a:p>
                  <a:p>
                    <a:pPr algn="ctr"/>
                    <a:r>
                      <a:rPr lang="ko-KR" altLang="en-US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여러 갈래 </a:t>
                    </a:r>
                    <a:r>
                      <a: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/ </a:t>
                    </a:r>
                    <a:r>
                      <a:rPr lang="ko-KR" altLang="en-US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분산된 피해</a:t>
                    </a:r>
                    <a:endParaRPr lang="en-US" altLang="ko-KR" sz="7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endParaRPr>
                  </a:p>
                </p:txBody>
              </p:sp>
            </p:grpSp>
            <p:grpSp>
              <p:nvGrpSpPr>
                <p:cNvPr id="52" name="그룹 51">
                  <a:extLst>
                    <a:ext uri="{FF2B5EF4-FFF2-40B4-BE49-F238E27FC236}">
                      <a16:creationId xmlns:a16="http://schemas.microsoft.com/office/drawing/2014/main" id="{A1DC72F5-B9BC-7721-79CD-0AD0F4E63547}"/>
                    </a:ext>
                  </a:extLst>
                </p:cNvPr>
                <p:cNvGrpSpPr/>
                <p:nvPr/>
              </p:nvGrpSpPr>
              <p:grpSpPr>
                <a:xfrm>
                  <a:off x="10366721" y="3350637"/>
                  <a:ext cx="1206025" cy="646612"/>
                  <a:chOff x="10366721" y="3350637"/>
                  <a:chExt cx="1206025" cy="646612"/>
                </a:xfrm>
              </p:grpSpPr>
              <p:grpSp>
                <p:nvGrpSpPr>
                  <p:cNvPr id="1050" name="그룹 1049">
                    <a:extLst>
                      <a:ext uri="{FF2B5EF4-FFF2-40B4-BE49-F238E27FC236}">
                        <a16:creationId xmlns:a16="http://schemas.microsoft.com/office/drawing/2014/main" id="{58AEBF73-F2BF-02EE-AA5D-30FE387625B1}"/>
                      </a:ext>
                    </a:extLst>
                  </p:cNvPr>
                  <p:cNvGrpSpPr/>
                  <p:nvPr/>
                </p:nvGrpSpPr>
                <p:grpSpPr>
                  <a:xfrm>
                    <a:off x="10366721" y="3350637"/>
                    <a:ext cx="1206025" cy="333838"/>
                    <a:chOff x="4730532" y="6675068"/>
                    <a:chExt cx="1615469" cy="340035"/>
                  </a:xfrm>
                </p:grpSpPr>
                <p:pic>
                  <p:nvPicPr>
                    <p:cNvPr id="1056" name="그림 1055" descr="빛이(가) 표시된 사진&#10;&#10;AI 생성 콘텐츠는 정확하지 않을 수 있습니다.">
                      <a:extLst>
                        <a:ext uri="{FF2B5EF4-FFF2-40B4-BE49-F238E27FC236}">
                          <a16:creationId xmlns:a16="http://schemas.microsoft.com/office/drawing/2014/main" id="{6D7DEBFE-3F87-742B-8680-FE32CCC00C96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20247" t="38729" r="64139" b="2158"/>
                    <a:stretch>
                      <a:fillRect/>
                    </a:stretch>
                  </p:blipFill>
                  <p:spPr>
                    <a:xfrm rot="16200000">
                      <a:off x="5368249" y="6037351"/>
                      <a:ext cx="340033" cy="1615468"/>
                    </a:xfrm>
                    <a:prstGeom prst="rect">
                      <a:avLst/>
                    </a:prstGeom>
                    <a:effectLst>
                      <a:glow rad="25400">
                        <a:schemeClr val="accent4">
                          <a:lumMod val="20000"/>
                          <a:lumOff val="80000"/>
                        </a:schemeClr>
                      </a:glow>
                      <a:softEdge rad="0"/>
                    </a:effectLst>
                  </p:spPr>
                </p:pic>
                <p:pic>
                  <p:nvPicPr>
                    <p:cNvPr id="1057" name="그림 1056" descr="공구, 칼, 근접 무기, 칼날이(가) 표시된 사진&#10;&#10;AI 생성 콘텐츠는 정확하지 않을 수 있습니다.">
                      <a:extLst>
                        <a:ext uri="{FF2B5EF4-FFF2-40B4-BE49-F238E27FC236}">
                          <a16:creationId xmlns:a16="http://schemas.microsoft.com/office/drawing/2014/main" id="{B8108CD4-5C22-3B38-C2EA-B7937F55D5B8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10800000">
                      <a:off x="5829819" y="6725577"/>
                      <a:ext cx="492662" cy="83211"/>
                    </a:xfrm>
                    <a:prstGeom prst="rect">
                      <a:avLst/>
                    </a:prstGeom>
                    <a:effectLst>
                      <a:glow rad="12700">
                        <a:srgbClr val="FFFF00">
                          <a:alpha val="26000"/>
                        </a:srgbClr>
                      </a:glow>
                    </a:effectLst>
                  </p:spPr>
                </p:pic>
                <p:pic>
                  <p:nvPicPr>
                    <p:cNvPr id="1058" name="그림 1057" descr="빛이(가) 표시된 사진&#10;&#10;AI 생성 콘텐츠는 정확하지 않을 수 있습니다.">
                      <a:extLst>
                        <a:ext uri="{FF2B5EF4-FFF2-40B4-BE49-F238E27FC236}">
                          <a16:creationId xmlns:a16="http://schemas.microsoft.com/office/drawing/2014/main" id="{AF02125E-6A17-9154-DD5D-A0E63AE51957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9">
                      <a:alphaModFix amt="50000"/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20247" t="80698" r="64139" b="2157"/>
                    <a:stretch>
                      <a:fillRect/>
                    </a:stretch>
                  </p:blipFill>
                  <p:spPr>
                    <a:xfrm rot="16200000">
                      <a:off x="5941713" y="6610815"/>
                      <a:ext cx="340033" cy="468543"/>
                    </a:xfrm>
                    <a:prstGeom prst="rect">
                      <a:avLst/>
                    </a:prstGeom>
                    <a:effectLst/>
                  </p:spPr>
                </p:pic>
              </p:grpSp>
              <p:sp>
                <p:nvSpPr>
                  <p:cNvPr id="1078" name="TextBox 1077">
                    <a:extLst>
                      <a:ext uri="{FF2B5EF4-FFF2-40B4-BE49-F238E27FC236}">
                        <a16:creationId xmlns:a16="http://schemas.microsoft.com/office/drawing/2014/main" id="{6C2B82FA-B73B-8CAA-2D8E-98C0EA89B17F}"/>
                      </a:ext>
                    </a:extLst>
                  </p:cNvPr>
                  <p:cNvSpPr txBox="1"/>
                  <p:nvPr/>
                </p:nvSpPr>
                <p:spPr>
                  <a:xfrm>
                    <a:off x="10601844" y="3781805"/>
                    <a:ext cx="735779" cy="215444"/>
                  </a:xfrm>
                  <a:prstGeom prst="rect">
                    <a:avLst/>
                  </a:prstGeom>
                  <a:noFill/>
                  <a:effectLst/>
                </p:spPr>
                <p:txBody>
                  <a:bodyPr wrap="none" lIns="0" tIns="0" rIns="0" bIns="0" rtlCol="0" anchor="t">
                    <a:spAutoFit/>
                  </a:bodyPr>
                  <a:lstStyle/>
                  <a:p>
                    <a:pPr algn="ctr"/>
                    <a:r>
                      <a: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&lt;</a:t>
                    </a:r>
                    <a:r>
                      <a:rPr lang="ko-KR" altLang="en-US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번개 유도 예시</a:t>
                    </a:r>
                    <a:r>
                      <a: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&gt;</a:t>
                    </a:r>
                  </a:p>
                  <a:p>
                    <a:pPr algn="ctr"/>
                    <a:r>
                      <a:rPr lang="ko-KR" altLang="en-US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한 갈래 </a:t>
                    </a:r>
                    <a:r>
                      <a: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/ </a:t>
                    </a:r>
                    <a:r>
                      <a:rPr lang="ko-KR" altLang="en-US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집중된 피해</a:t>
                    </a:r>
                    <a:endParaRPr lang="en-US" altLang="ko-KR" sz="7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endParaRPr>
                  </a:p>
                </p:txBody>
              </p:sp>
            </p:grpSp>
          </p:grp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F7BE36C0-DBBC-F987-798A-6B45673AB8F2}"/>
                  </a:ext>
                </a:extLst>
              </p:cNvPr>
              <p:cNvSpPr txBox="1"/>
              <p:nvPr/>
            </p:nvSpPr>
            <p:spPr>
              <a:xfrm>
                <a:off x="9111763" y="2970508"/>
                <a:ext cx="2138406" cy="107722"/>
              </a:xfrm>
              <a:prstGeom prst="rect">
                <a:avLst/>
              </a:prstGeom>
              <a:noFill/>
              <a:effectLst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:r>
                  <a:rPr lang="ko-KR" altLang="en-US" sz="7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부챗살 발사 →  </a:t>
                </a:r>
                <a:r>
                  <a:rPr lang="ko-KR" altLang="en-US" sz="7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DD5"/>
                    </a:highlight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‘</a:t>
                </a:r>
                <a:r>
                  <a:rPr lang="ko-KR" altLang="en-US" sz="7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DD5"/>
                    </a:highlight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천뢰침</a:t>
                </a:r>
                <a:r>
                  <a:rPr lang="ko-KR" altLang="en-US" sz="7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DD5"/>
                    </a:highlight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</a:t>
                </a:r>
                <a:r>
                  <a:rPr lang="en-US" altLang="ko-KR" sz="7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DD5"/>
                    </a:highlight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- </a:t>
                </a:r>
                <a:r>
                  <a:rPr lang="ko-KR" altLang="en-US" sz="7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DD5"/>
                    </a:highlight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식’</a:t>
                </a:r>
                <a:r>
                  <a:rPr lang="ko-KR" altLang="en-US" sz="7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효과 부여 →</a:t>
                </a:r>
                <a:r>
                  <a:rPr lang="en-US" altLang="ko-KR" sz="7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</a:t>
                </a:r>
                <a:r>
                  <a:rPr lang="ko-KR" altLang="en-US" sz="7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대상에게 </a:t>
                </a:r>
                <a:r>
                  <a:rPr lang="ko-KR" altLang="en-US" sz="7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DD5"/>
                    </a:highlight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번개 유도</a:t>
                </a:r>
              </a:p>
            </p:txBody>
          </p:sp>
        </p:grp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8B385D51-3526-E621-1215-717A15D14C69}"/>
              </a:ext>
            </a:extLst>
          </p:cNvPr>
          <p:cNvGrpSpPr/>
          <p:nvPr/>
        </p:nvGrpSpPr>
        <p:grpSpPr>
          <a:xfrm>
            <a:off x="192088" y="905593"/>
            <a:ext cx="2248834" cy="413018"/>
            <a:chOff x="192088" y="913562"/>
            <a:chExt cx="2248834" cy="413018"/>
          </a:xfrm>
        </p:grpSpPr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E20962E4-1C51-F241-81A2-D8872DDEDDE3}"/>
                </a:ext>
              </a:extLst>
            </p:cNvPr>
            <p:cNvSpPr txBox="1"/>
            <p:nvPr/>
          </p:nvSpPr>
          <p:spPr>
            <a:xfrm>
              <a:off x="192088" y="913562"/>
              <a:ext cx="372465" cy="16842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effectLst/>
          </p:spPr>
          <p:txBody>
            <a:bodyPr wrap="none" lIns="36000" tIns="7200" rIns="36000" bIns="7200" rtlCol="0" anchor="t">
              <a:spAutoFit/>
            </a:bodyPr>
            <a:lstStyle/>
            <a:p>
              <a:pPr>
                <a:spcAft>
                  <a:spcPts val="400"/>
                </a:spcAft>
              </a:pPr>
              <a:r>
                <a: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#</a:t>
              </a:r>
              <a:r>
                <a:rPr lang="ko-KR" altLang="en-US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도사</a:t>
              </a:r>
              <a:endPara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65EAB519-CD40-A942-160D-D7ED41723C37}"/>
                </a:ext>
              </a:extLst>
            </p:cNvPr>
            <p:cNvSpPr txBox="1"/>
            <p:nvPr/>
          </p:nvSpPr>
          <p:spPr>
            <a:xfrm>
              <a:off x="733654" y="913562"/>
              <a:ext cx="372465" cy="16842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effectLst/>
          </p:spPr>
          <p:txBody>
            <a:bodyPr wrap="none" lIns="36000" tIns="7200" rIns="36000" bIns="7200" rtlCol="0" anchor="t">
              <a:spAutoFit/>
            </a:bodyPr>
            <a:lstStyle/>
            <a:p>
              <a:pPr>
                <a:spcAft>
                  <a:spcPts val="400"/>
                </a:spcAft>
              </a:pPr>
              <a:r>
                <a: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#</a:t>
              </a:r>
              <a:r>
                <a:rPr lang="ko-KR" altLang="en-US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부채</a:t>
              </a:r>
              <a:endPara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329F957C-D9BA-8BE8-EE08-2060AF05C00E}"/>
                </a:ext>
              </a:extLst>
            </p:cNvPr>
            <p:cNvSpPr txBox="1"/>
            <p:nvPr/>
          </p:nvSpPr>
          <p:spPr>
            <a:xfrm>
              <a:off x="1275220" y="913562"/>
              <a:ext cx="372465" cy="16842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effectLst/>
          </p:spPr>
          <p:txBody>
            <a:bodyPr wrap="none" lIns="36000" tIns="7200" rIns="36000" bIns="7200" rtlCol="0" anchor="t">
              <a:spAutoFit/>
            </a:bodyPr>
            <a:lstStyle/>
            <a:p>
              <a:pPr>
                <a:spcAft>
                  <a:spcPts val="400"/>
                </a:spcAft>
              </a:pPr>
              <a:r>
                <a: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#</a:t>
              </a:r>
              <a:r>
                <a:rPr lang="ko-KR" altLang="en-US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번개</a:t>
              </a:r>
              <a:endPara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28980B23-081E-B3CA-1221-C114C6660A3E}"/>
                </a:ext>
              </a:extLst>
            </p:cNvPr>
            <p:cNvSpPr txBox="1"/>
            <p:nvPr/>
          </p:nvSpPr>
          <p:spPr>
            <a:xfrm>
              <a:off x="192088" y="1158151"/>
              <a:ext cx="1127479" cy="16842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effectLst/>
          </p:spPr>
          <p:txBody>
            <a:bodyPr wrap="none" lIns="36000" tIns="7200" rIns="36000" bIns="7200" rtlCol="0" anchor="t">
              <a:spAutoFit/>
            </a:bodyPr>
            <a:lstStyle/>
            <a:p>
              <a:pPr>
                <a:spcAft>
                  <a:spcPts val="400"/>
                </a:spcAft>
              </a:pPr>
              <a:r>
                <a: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#</a:t>
              </a:r>
              <a:r>
                <a:rPr lang="ko-KR" altLang="en-US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단일 대상 높은 피해</a:t>
              </a:r>
              <a:endPara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195BD3A1-0ACB-7F9A-47E5-FD7512D33C59}"/>
                </a:ext>
              </a:extLst>
            </p:cNvPr>
            <p:cNvSpPr txBox="1"/>
            <p:nvPr/>
          </p:nvSpPr>
          <p:spPr>
            <a:xfrm>
              <a:off x="1816786" y="913562"/>
              <a:ext cx="624136" cy="16842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effectLst/>
          </p:spPr>
          <p:txBody>
            <a:bodyPr wrap="none" lIns="36000" tIns="7200" rIns="36000" bIns="7200" rtlCol="0" anchor="t">
              <a:spAutoFit/>
            </a:bodyPr>
            <a:lstStyle/>
            <a:p>
              <a:pPr>
                <a:spcAft>
                  <a:spcPts val="400"/>
                </a:spcAft>
              </a:pPr>
              <a:r>
                <a: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#</a:t>
              </a:r>
              <a:r>
                <a:rPr lang="ko-KR" altLang="en-US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방어 무시</a:t>
              </a:r>
              <a:endPara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sp>
        <p:nvSpPr>
          <p:cNvPr id="1125" name="TextBox 1124">
            <a:extLst>
              <a:ext uri="{FF2B5EF4-FFF2-40B4-BE49-F238E27FC236}">
                <a16:creationId xmlns:a16="http://schemas.microsoft.com/office/drawing/2014/main" id="{59B8621F-822B-3D54-89A9-1E03B6C10894}"/>
              </a:ext>
            </a:extLst>
          </p:cNvPr>
          <p:cNvSpPr txBox="1"/>
          <p:nvPr/>
        </p:nvSpPr>
        <p:spPr>
          <a:xfrm>
            <a:off x="5827299" y="2240244"/>
            <a:ext cx="3521798" cy="335646"/>
          </a:xfrm>
          <a:prstGeom prst="rect">
            <a:avLst/>
          </a:prstGeom>
          <a:noFill/>
          <a:effectLst/>
        </p:spPr>
        <p:txBody>
          <a:bodyPr wrap="none" lIns="0" tIns="72000" rIns="0" bIns="108000" rtlCol="0" anchor="t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sz="900" dirty="0">
                <a:solidFill>
                  <a:srgbClr val="FF0000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▶ ▶ </a:t>
            </a:r>
            <a: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[</a:t>
            </a:r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결론</a:t>
            </a:r>
            <a: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] 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번개를 유도하여 한 곳에 피해를 집중하는 전투 스타일 설계</a:t>
            </a:r>
            <a:endParaRPr lang="en-US" altLang="ko-KR" sz="10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126" name="TextBox 1125">
            <a:extLst>
              <a:ext uri="{FF2B5EF4-FFF2-40B4-BE49-F238E27FC236}">
                <a16:creationId xmlns:a16="http://schemas.microsoft.com/office/drawing/2014/main" id="{7E455081-C09D-7197-025C-F4E38C9B828F}"/>
              </a:ext>
            </a:extLst>
          </p:cNvPr>
          <p:cNvSpPr txBox="1"/>
          <p:nvPr/>
        </p:nvSpPr>
        <p:spPr>
          <a:xfrm>
            <a:off x="6396366" y="4558942"/>
            <a:ext cx="3993081" cy="335646"/>
          </a:xfrm>
          <a:prstGeom prst="rect">
            <a:avLst/>
          </a:prstGeom>
          <a:noFill/>
          <a:effectLst/>
        </p:spPr>
        <p:txBody>
          <a:bodyPr wrap="none" lIns="0" tIns="72000" rIns="0" bIns="108000" rtlCol="0" anchor="t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sz="900" dirty="0">
                <a:solidFill>
                  <a:srgbClr val="FF0000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▶ ▶ </a:t>
            </a:r>
            <a: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[</a:t>
            </a:r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결론</a:t>
            </a:r>
            <a: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] 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방어 무시 공격 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/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방어력이 높은 대상을 상대할 때만 온전한 성능 발휘</a:t>
            </a:r>
            <a:endParaRPr lang="en-US" altLang="ko-KR" sz="10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F047C615-2698-5A68-DAE5-2CBD06F3F661}"/>
              </a:ext>
            </a:extLst>
          </p:cNvPr>
          <p:cNvGrpSpPr/>
          <p:nvPr/>
        </p:nvGrpSpPr>
        <p:grpSpPr>
          <a:xfrm>
            <a:off x="2768870" y="4894587"/>
            <a:ext cx="9231044" cy="1767999"/>
            <a:chOff x="2768870" y="4894587"/>
            <a:chExt cx="9231044" cy="1767999"/>
          </a:xfrm>
        </p:grpSpPr>
        <p:sp>
          <p:nvSpPr>
            <p:cNvPr id="181" name="화살표: 아래쪽 180">
              <a:extLst>
                <a:ext uri="{FF2B5EF4-FFF2-40B4-BE49-F238E27FC236}">
                  <a16:creationId xmlns:a16="http://schemas.microsoft.com/office/drawing/2014/main" id="{C107E71B-3DC3-C560-C643-122F1A34DBAD}"/>
                </a:ext>
              </a:extLst>
            </p:cNvPr>
            <p:cNvSpPr/>
            <p:nvPr/>
          </p:nvSpPr>
          <p:spPr>
            <a:xfrm rot="16200000">
              <a:off x="5046272" y="5687164"/>
              <a:ext cx="130082" cy="182845"/>
            </a:xfrm>
            <a:prstGeom prst="downArrow">
              <a:avLst/>
            </a:prstGeom>
            <a:solidFill>
              <a:srgbClr val="FAFCBC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4" name="화살표: 아래쪽 183">
              <a:extLst>
                <a:ext uri="{FF2B5EF4-FFF2-40B4-BE49-F238E27FC236}">
                  <a16:creationId xmlns:a16="http://schemas.microsoft.com/office/drawing/2014/main" id="{D47B7A61-05F7-395F-7D96-1BC9E612AFF3}"/>
                </a:ext>
              </a:extLst>
            </p:cNvPr>
            <p:cNvSpPr/>
            <p:nvPr/>
          </p:nvSpPr>
          <p:spPr>
            <a:xfrm rot="16200000">
              <a:off x="9167209" y="5687164"/>
              <a:ext cx="130082" cy="182845"/>
            </a:xfrm>
            <a:prstGeom prst="downArrow">
              <a:avLst/>
            </a:prstGeom>
            <a:solidFill>
              <a:srgbClr val="FAFCBC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0" name="그룹 59">
              <a:extLst>
                <a:ext uri="{FF2B5EF4-FFF2-40B4-BE49-F238E27FC236}">
                  <a16:creationId xmlns:a16="http://schemas.microsoft.com/office/drawing/2014/main" id="{D0EA2BAF-3CC6-2376-A251-74D0EECF7434}"/>
                </a:ext>
              </a:extLst>
            </p:cNvPr>
            <p:cNvGrpSpPr/>
            <p:nvPr/>
          </p:nvGrpSpPr>
          <p:grpSpPr>
            <a:xfrm>
              <a:off x="2768870" y="4894587"/>
              <a:ext cx="2179770" cy="1767999"/>
              <a:chOff x="2768870" y="4894587"/>
              <a:chExt cx="2179770" cy="1767999"/>
            </a:xfrm>
          </p:grpSpPr>
          <p:sp>
            <p:nvSpPr>
              <p:cNvPr id="1033" name="직사각형 1032">
                <a:extLst>
                  <a:ext uri="{FF2B5EF4-FFF2-40B4-BE49-F238E27FC236}">
                    <a16:creationId xmlns:a16="http://schemas.microsoft.com/office/drawing/2014/main" id="{1C4E316E-7D27-EEE0-1146-92E89BB521E2}"/>
                  </a:ext>
                </a:extLst>
              </p:cNvPr>
              <p:cNvSpPr/>
              <p:nvPr/>
            </p:nvSpPr>
            <p:spPr>
              <a:xfrm>
                <a:off x="2768870" y="4894587"/>
                <a:ext cx="2179770" cy="1767999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34" name="직사각형 1033">
                <a:extLst>
                  <a:ext uri="{FF2B5EF4-FFF2-40B4-BE49-F238E27FC236}">
                    <a16:creationId xmlns:a16="http://schemas.microsoft.com/office/drawing/2014/main" id="{C57B7A56-305F-3EB4-5AE7-C4F7D67A7945}"/>
                  </a:ext>
                </a:extLst>
              </p:cNvPr>
              <p:cNvSpPr/>
              <p:nvPr/>
            </p:nvSpPr>
            <p:spPr>
              <a:xfrm>
                <a:off x="2768870" y="4894588"/>
                <a:ext cx="2179770" cy="21505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36" name="TextBox 1035">
                <a:extLst>
                  <a:ext uri="{FF2B5EF4-FFF2-40B4-BE49-F238E27FC236}">
                    <a16:creationId xmlns:a16="http://schemas.microsoft.com/office/drawing/2014/main" id="{2AFF7072-FD17-53D5-F7A4-7D12229CD663}"/>
                  </a:ext>
                </a:extLst>
              </p:cNvPr>
              <p:cNvSpPr txBox="1"/>
              <p:nvPr/>
            </p:nvSpPr>
            <p:spPr>
              <a:xfrm>
                <a:off x="3236790" y="4932865"/>
                <a:ext cx="1243930" cy="138499"/>
              </a:xfrm>
              <a:prstGeom prst="rect">
                <a:avLst/>
              </a:prstGeom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en-US" altLang="ko-KR" sz="9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(1) </a:t>
                </a:r>
                <a:r>
                  <a:rPr lang="ko-KR" altLang="en-US" sz="9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피뢰침의 동작 원리 분석</a:t>
                </a:r>
                <a:endParaRPr lang="en-US" altLang="ko-KR" sz="9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sp>
            <p:nvSpPr>
              <p:cNvPr id="1091" name="TextBox 1090">
                <a:extLst>
                  <a:ext uri="{FF2B5EF4-FFF2-40B4-BE49-F238E27FC236}">
                    <a16:creationId xmlns:a16="http://schemas.microsoft.com/office/drawing/2014/main" id="{1E340CEF-0E33-5B73-859C-3246A796AD06}"/>
                  </a:ext>
                </a:extLst>
              </p:cNvPr>
              <p:cNvSpPr txBox="1"/>
              <p:nvPr/>
            </p:nvSpPr>
            <p:spPr>
              <a:xfrm>
                <a:off x="3320146" y="5109641"/>
                <a:ext cx="1077218" cy="195814"/>
              </a:xfrm>
              <a:prstGeom prst="rect">
                <a:avLst/>
              </a:prstGeom>
              <a:noFill/>
              <a:effectLst/>
            </p:spPr>
            <p:txBody>
              <a:bodyPr wrap="none" lIns="0" tIns="72000" rIns="0" bIns="0" rtlCol="0" anchor="t">
                <a:spAutoFit/>
              </a:bodyPr>
              <a:lstStyle/>
              <a:p>
                <a:pPr algn="ctr"/>
                <a:r>
                  <a:rPr lang="ko-KR" altLang="en-US" sz="800" dirty="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번개 유도</a:t>
                </a:r>
                <a:r>
                  <a:rPr lang="ko-KR" altLang="en-US" sz="8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→ </a:t>
                </a:r>
                <a:r>
                  <a:rPr lang="ko-KR" altLang="en-US" sz="800" dirty="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지면으로 분산</a:t>
                </a:r>
                <a:endParaRPr lang="en-US" altLang="ko-KR" sz="800" dirty="0">
                  <a:solidFill>
                    <a:srgbClr val="0070C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pic>
            <p:nvPicPr>
              <p:cNvPr id="1097" name="그림 1096" descr="스크린샷, 텍스트, 직사각형, 디자인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C3B0691C-ABB4-059C-1D8C-C2B11C5A8D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75644" y="5440796"/>
                <a:ext cx="766223" cy="1154310"/>
              </a:xfrm>
              <a:prstGeom prst="rect">
                <a:avLst/>
              </a:prstGeom>
            </p:spPr>
          </p:pic>
        </p:grpSp>
        <p:grpSp>
          <p:nvGrpSpPr>
            <p:cNvPr id="66" name="그룹 65">
              <a:extLst>
                <a:ext uri="{FF2B5EF4-FFF2-40B4-BE49-F238E27FC236}">
                  <a16:creationId xmlns:a16="http://schemas.microsoft.com/office/drawing/2014/main" id="{7654BE29-0F8A-5682-C5A8-6D04B083BC2C}"/>
                </a:ext>
              </a:extLst>
            </p:cNvPr>
            <p:cNvGrpSpPr/>
            <p:nvPr/>
          </p:nvGrpSpPr>
          <p:grpSpPr>
            <a:xfrm>
              <a:off x="5273985" y="4894587"/>
              <a:ext cx="3795592" cy="1767999"/>
              <a:chOff x="5286029" y="4894587"/>
              <a:chExt cx="3795592" cy="1767999"/>
            </a:xfrm>
          </p:grpSpPr>
          <p:sp>
            <p:nvSpPr>
              <p:cNvPr id="1081" name="직사각형 1080">
                <a:extLst>
                  <a:ext uri="{FF2B5EF4-FFF2-40B4-BE49-F238E27FC236}">
                    <a16:creationId xmlns:a16="http://schemas.microsoft.com/office/drawing/2014/main" id="{1C098A5D-9DBB-C396-1579-2E57E89E8223}"/>
                  </a:ext>
                </a:extLst>
              </p:cNvPr>
              <p:cNvSpPr/>
              <p:nvPr/>
            </p:nvSpPr>
            <p:spPr>
              <a:xfrm>
                <a:off x="5286029" y="4894587"/>
                <a:ext cx="3795592" cy="1767999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82" name="직사각형 1081">
                <a:extLst>
                  <a:ext uri="{FF2B5EF4-FFF2-40B4-BE49-F238E27FC236}">
                    <a16:creationId xmlns:a16="http://schemas.microsoft.com/office/drawing/2014/main" id="{30CE3628-166C-9EB1-9323-303E9F35676D}"/>
                  </a:ext>
                </a:extLst>
              </p:cNvPr>
              <p:cNvSpPr/>
              <p:nvPr/>
            </p:nvSpPr>
            <p:spPr>
              <a:xfrm>
                <a:off x="5286030" y="4894588"/>
                <a:ext cx="3795591" cy="21505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83" name="TextBox 1082">
                <a:extLst>
                  <a:ext uri="{FF2B5EF4-FFF2-40B4-BE49-F238E27FC236}">
                    <a16:creationId xmlns:a16="http://schemas.microsoft.com/office/drawing/2014/main" id="{EE0CAF9C-C1ED-B0CA-7FE3-06BE192E9E12}"/>
                  </a:ext>
                </a:extLst>
              </p:cNvPr>
              <p:cNvSpPr txBox="1"/>
              <p:nvPr/>
            </p:nvSpPr>
            <p:spPr>
              <a:xfrm>
                <a:off x="6779869" y="4932865"/>
                <a:ext cx="807913" cy="138499"/>
              </a:xfrm>
              <a:prstGeom prst="rect">
                <a:avLst/>
              </a:prstGeom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en-US" altLang="ko-KR" sz="9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(2) </a:t>
                </a:r>
                <a:r>
                  <a:rPr lang="ko-KR" altLang="en-US" sz="9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아이디어 획득</a:t>
                </a:r>
                <a:endParaRPr lang="en-US" altLang="ko-KR" sz="9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pic>
            <p:nvPicPr>
              <p:cNvPr id="1111" name="그림 1110" descr="그림, 일러스트레이션, 예술, 스케치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550D5F11-76CB-56AA-BED3-5559E94514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3624"/>
              <a:stretch>
                <a:fillRect/>
              </a:stretch>
            </p:blipFill>
            <p:spPr>
              <a:xfrm>
                <a:off x="6859425" y="5404816"/>
                <a:ext cx="2021020" cy="1181336"/>
              </a:xfrm>
              <a:prstGeom prst="rect">
                <a:avLst/>
              </a:prstGeom>
            </p:spPr>
          </p:pic>
          <p:sp>
            <p:nvSpPr>
              <p:cNvPr id="1084" name="TextBox 1083">
                <a:extLst>
                  <a:ext uri="{FF2B5EF4-FFF2-40B4-BE49-F238E27FC236}">
                    <a16:creationId xmlns:a16="http://schemas.microsoft.com/office/drawing/2014/main" id="{68675730-3574-2D57-4161-184440995C22}"/>
                  </a:ext>
                </a:extLst>
              </p:cNvPr>
              <p:cNvSpPr txBox="1"/>
              <p:nvPr/>
            </p:nvSpPr>
            <p:spPr>
              <a:xfrm>
                <a:off x="5374035" y="5109641"/>
                <a:ext cx="3645229" cy="595923"/>
              </a:xfrm>
              <a:prstGeom prst="rect">
                <a:avLst/>
              </a:prstGeom>
              <a:noFill/>
              <a:effectLst/>
            </p:spPr>
            <p:txBody>
              <a:bodyPr wrap="none" lIns="0" tIns="72000" rIns="0" bIns="0" rtlCol="0" anchor="t">
                <a:spAutoFit/>
              </a:bodyPr>
              <a:lstStyle>
                <a:defPPr>
                  <a:defRPr lang="ko-KR"/>
                </a:defPPr>
                <a:lvl1pPr algn="ctr">
                  <a:defRPr sz="80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defRPr>
                </a:lvl1pPr>
              </a:lstStyle>
              <a:p>
                <a:pPr algn="l">
                  <a:spcAft>
                    <a:spcPts val="600"/>
                  </a:spcAft>
                </a:pPr>
                <a:r>
                  <a:rPr lang="ko-KR" altLang="en-US" dirty="0">
                    <a:solidFill>
                      <a:schemeClr val="tx1"/>
                    </a:solidFill>
                  </a:rPr>
                  <a:t>대상에게 박힌 부챗살로 인해 지면이 아닌 </a:t>
                </a:r>
                <a:r>
                  <a:rPr lang="ko-KR" altLang="en-US" dirty="0"/>
                  <a:t>대상의 몸 내부</a:t>
                </a:r>
                <a:r>
                  <a:rPr lang="ko-KR" altLang="en-US" dirty="0">
                    <a:solidFill>
                      <a:schemeClr val="tx1"/>
                    </a:solidFill>
                  </a:rPr>
                  <a:t>로 </a:t>
                </a:r>
                <a:r>
                  <a:rPr lang="ko-KR" altLang="en-US" dirty="0"/>
                  <a:t>번개를 분산</a:t>
                </a:r>
                <a:r>
                  <a:rPr lang="ko-KR" altLang="en-US" dirty="0">
                    <a:solidFill>
                      <a:schemeClr val="tx1"/>
                    </a:solidFill>
                  </a:rPr>
                  <a:t>시킬 수 있지 않을까</a:t>
                </a:r>
                <a:r>
                  <a:rPr lang="en-US" altLang="ko-KR" dirty="0">
                    <a:solidFill>
                      <a:schemeClr val="tx1"/>
                    </a:solidFill>
                  </a:rPr>
                  <a:t>?</a:t>
                </a:r>
              </a:p>
              <a:p>
                <a:pPr algn="l">
                  <a:spcAft>
                    <a:spcPts val="600"/>
                  </a:spcAft>
                </a:pPr>
                <a:r>
                  <a:rPr lang="ko-KR" altLang="en-US" dirty="0">
                    <a:solidFill>
                      <a:schemeClr val="tx1"/>
                    </a:solidFill>
                  </a:rPr>
                  <a:t>→ 외부에 비해 상대적으로 방어력이 약한 </a:t>
                </a:r>
                <a:r>
                  <a:rPr lang="ko-KR" altLang="en-US" dirty="0"/>
                  <a:t>내부를 직접 타격</a:t>
                </a:r>
                <a:endParaRPr lang="en-US" altLang="ko-KR" dirty="0"/>
              </a:p>
              <a:p>
                <a:pPr algn="l">
                  <a:spcAft>
                    <a:spcPts val="600"/>
                  </a:spcAft>
                </a:pPr>
                <a:r>
                  <a:rPr lang="ko-KR" altLang="en-US" dirty="0">
                    <a:solidFill>
                      <a:schemeClr val="tx1"/>
                    </a:solidFill>
                  </a:rPr>
                  <a:t>→ </a:t>
                </a:r>
                <a:r>
                  <a:rPr lang="ko-KR" altLang="en-US" dirty="0"/>
                  <a:t>방어 무시</a:t>
                </a:r>
                <a:r>
                  <a:rPr lang="ko-KR" altLang="en-US" dirty="0">
                    <a:solidFill>
                      <a:schemeClr val="tx1"/>
                    </a:solidFill>
                  </a:rPr>
                  <a:t> 효과로 볼 수 있지 않을까</a:t>
                </a:r>
                <a:r>
                  <a:rPr lang="en-US" altLang="ko-KR" dirty="0">
                    <a:solidFill>
                      <a:schemeClr val="tx1"/>
                    </a:solidFill>
                  </a:rPr>
                  <a:t>?</a:t>
                </a:r>
              </a:p>
            </p:txBody>
          </p:sp>
        </p:grpSp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D78A8277-4A97-C7A1-FC5C-D132312620D4}"/>
                </a:ext>
              </a:extLst>
            </p:cNvPr>
            <p:cNvGrpSpPr/>
            <p:nvPr/>
          </p:nvGrpSpPr>
          <p:grpSpPr>
            <a:xfrm>
              <a:off x="9394922" y="4894587"/>
              <a:ext cx="2604992" cy="1767999"/>
              <a:chOff x="9394922" y="4894587"/>
              <a:chExt cx="2604992" cy="1767999"/>
            </a:xfrm>
          </p:grpSpPr>
          <p:sp>
            <p:nvSpPr>
              <p:cNvPr id="186" name="직사각형 185">
                <a:extLst>
                  <a:ext uri="{FF2B5EF4-FFF2-40B4-BE49-F238E27FC236}">
                    <a16:creationId xmlns:a16="http://schemas.microsoft.com/office/drawing/2014/main" id="{BFAEF3A7-CD58-C76E-2DA9-22B3E0ED293B}"/>
                  </a:ext>
                </a:extLst>
              </p:cNvPr>
              <p:cNvSpPr/>
              <p:nvPr/>
            </p:nvSpPr>
            <p:spPr>
              <a:xfrm>
                <a:off x="9394922" y="4894587"/>
                <a:ext cx="2604992" cy="1767999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7" name="직사각형 186">
                <a:extLst>
                  <a:ext uri="{FF2B5EF4-FFF2-40B4-BE49-F238E27FC236}">
                    <a16:creationId xmlns:a16="http://schemas.microsoft.com/office/drawing/2014/main" id="{8CB6ACC9-6A1C-B7A0-84CE-EFB37428B87B}"/>
                  </a:ext>
                </a:extLst>
              </p:cNvPr>
              <p:cNvSpPr/>
              <p:nvPr/>
            </p:nvSpPr>
            <p:spPr>
              <a:xfrm>
                <a:off x="9394923" y="4894588"/>
                <a:ext cx="2604991" cy="21505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8" name="TextBox 187">
                <a:extLst>
                  <a:ext uri="{FF2B5EF4-FFF2-40B4-BE49-F238E27FC236}">
                    <a16:creationId xmlns:a16="http://schemas.microsoft.com/office/drawing/2014/main" id="{4F152D44-33E8-30D5-23E3-9CFFB59DE9D7}"/>
                  </a:ext>
                </a:extLst>
              </p:cNvPr>
              <p:cNvSpPr txBox="1"/>
              <p:nvPr/>
            </p:nvSpPr>
            <p:spPr>
              <a:xfrm>
                <a:off x="10242165" y="4932865"/>
                <a:ext cx="910506" cy="138499"/>
              </a:xfrm>
              <a:prstGeom prst="rect">
                <a:avLst/>
              </a:prstGeom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en-US" altLang="ko-KR" sz="9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(3) </a:t>
                </a:r>
                <a:r>
                  <a:rPr lang="ko-KR" altLang="en-US" sz="9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아이디어 구체화</a:t>
                </a:r>
                <a:endParaRPr lang="en-US" altLang="ko-KR" sz="9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sp>
            <p:nvSpPr>
              <p:cNvPr id="189" name="TextBox 188">
                <a:extLst>
                  <a:ext uri="{FF2B5EF4-FFF2-40B4-BE49-F238E27FC236}">
                    <a16:creationId xmlns:a16="http://schemas.microsoft.com/office/drawing/2014/main" id="{E203C178-B2B8-ABCD-7151-760C223B477B}"/>
                  </a:ext>
                </a:extLst>
              </p:cNvPr>
              <p:cNvSpPr txBox="1"/>
              <p:nvPr/>
            </p:nvSpPr>
            <p:spPr>
              <a:xfrm>
                <a:off x="10407275" y="5109641"/>
                <a:ext cx="580287" cy="195814"/>
              </a:xfrm>
              <a:prstGeom prst="rect">
                <a:avLst/>
              </a:prstGeom>
              <a:noFill/>
              <a:effectLst/>
            </p:spPr>
            <p:txBody>
              <a:bodyPr wrap="none" lIns="0" tIns="72000" rIns="0" bIns="0" rtlCol="0" anchor="t">
                <a:spAutoFit/>
              </a:bodyPr>
              <a:lstStyle>
                <a:defPPr>
                  <a:defRPr lang="ko-KR"/>
                </a:defPPr>
                <a:lvl1pPr algn="ctr">
                  <a:defRPr sz="80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defRPr>
                </a:lvl1pPr>
              </a:lstStyle>
              <a:p>
                <a:r>
                  <a:rPr lang="ko-KR" altLang="en-US" dirty="0"/>
                  <a:t>방어 무시</a:t>
                </a:r>
                <a:r>
                  <a:rPr lang="ko-KR" altLang="en-US" dirty="0">
                    <a:solidFill>
                      <a:schemeClr val="tx1"/>
                    </a:solidFill>
                  </a:rPr>
                  <a:t> 공격</a:t>
                </a:r>
              </a:p>
            </p:txBody>
          </p:sp>
          <p:pic>
            <p:nvPicPr>
              <p:cNvPr id="1114" name="그림 1113" descr="동물 피규어, 포유류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02CF1105-DFCD-AA2F-D3C0-2AB6A664AD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869590" y="5478464"/>
                <a:ext cx="997094" cy="910390"/>
              </a:xfrm>
              <a:prstGeom prst="rect">
                <a:avLst/>
              </a:prstGeom>
            </p:spPr>
          </p:pic>
          <p:grpSp>
            <p:nvGrpSpPr>
              <p:cNvPr id="82" name="그룹 81">
                <a:extLst>
                  <a:ext uri="{FF2B5EF4-FFF2-40B4-BE49-F238E27FC236}">
                    <a16:creationId xmlns:a16="http://schemas.microsoft.com/office/drawing/2014/main" id="{A12AFF31-A525-5CE0-2B56-3F9714D6E945}"/>
                  </a:ext>
                </a:extLst>
              </p:cNvPr>
              <p:cNvGrpSpPr/>
              <p:nvPr/>
            </p:nvGrpSpPr>
            <p:grpSpPr>
              <a:xfrm>
                <a:off x="9697703" y="5505085"/>
                <a:ext cx="844059" cy="857148"/>
                <a:chOff x="9587559" y="5630701"/>
                <a:chExt cx="685608" cy="696240"/>
              </a:xfrm>
            </p:grpSpPr>
            <p:pic>
              <p:nvPicPr>
                <p:cNvPr id="1121" name="그림 1120" descr="의류, 의상 디자인, 여성, 인간의 얼굴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ED54CDD9-256E-50A2-BA04-CD06A6D7815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1997" t="3068" r="4911" b="51899"/>
                <a:stretch>
                  <a:fillRect/>
                </a:stretch>
              </p:blipFill>
              <p:spPr>
                <a:xfrm>
                  <a:off x="9587559" y="5695803"/>
                  <a:ext cx="667577" cy="631138"/>
                </a:xfrm>
                <a:prstGeom prst="rect">
                  <a:avLst/>
                </a:prstGeom>
              </p:spPr>
            </p:pic>
            <p:grpSp>
              <p:nvGrpSpPr>
                <p:cNvPr id="77" name="그룹 76">
                  <a:extLst>
                    <a:ext uri="{FF2B5EF4-FFF2-40B4-BE49-F238E27FC236}">
                      <a16:creationId xmlns:a16="http://schemas.microsoft.com/office/drawing/2014/main" id="{75EFF358-863A-F3FE-BB11-0EB03D7CAEF4}"/>
                    </a:ext>
                  </a:extLst>
                </p:cNvPr>
                <p:cNvGrpSpPr/>
                <p:nvPr/>
              </p:nvGrpSpPr>
              <p:grpSpPr>
                <a:xfrm>
                  <a:off x="10019362" y="5630701"/>
                  <a:ext cx="253805" cy="309770"/>
                  <a:chOff x="10287753" y="5787504"/>
                  <a:chExt cx="253805" cy="309770"/>
                </a:xfrm>
              </p:grpSpPr>
              <p:pic>
                <p:nvPicPr>
                  <p:cNvPr id="1120" name="그림 1119" descr="스크린샷, 그래픽, 그래픽 디자인, 디자인이(가) 표시된 사진&#10;&#10;AI 생성 콘텐츠는 정확하지 않을 수 있습니다.">
                    <a:extLst>
                      <a:ext uri="{FF2B5EF4-FFF2-40B4-BE49-F238E27FC236}">
                        <a16:creationId xmlns:a16="http://schemas.microsoft.com/office/drawing/2014/main" id="{A927B5A5-E269-D124-FC58-E5180935985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5">
                    <a:duotone>
                      <a:schemeClr val="accent6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16">
                            <a14:imgEffect>
                              <a14:colorTemperature colorTemp="11500"/>
                            </a14:imgEffect>
                            <a14:imgEffect>
                              <a14:saturation sat="400000"/>
                            </a14:imgEffect>
                            <a14:imgEffect>
                              <a14:brightnessContrast bright="-100000" contrast="10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8966" t="58352" r="75428" b="32872"/>
                  <a:stretch>
                    <a:fillRect/>
                  </a:stretch>
                </p:blipFill>
                <p:spPr>
                  <a:xfrm rot="16200000">
                    <a:off x="10237269" y="5837988"/>
                    <a:ext cx="230737" cy="129770"/>
                  </a:xfrm>
                  <a:prstGeom prst="rect">
                    <a:avLst/>
                  </a:prstGeom>
                  <a:effectLst>
                    <a:glow rad="25400">
                      <a:srgbClr val="FAFCBC"/>
                    </a:glow>
                  </a:effectLst>
                </p:spPr>
              </p:pic>
              <p:pic>
                <p:nvPicPr>
                  <p:cNvPr id="1122" name="그림 1121" descr="스크린샷, 그래픽, 그래픽 디자인, 디자인이(가) 표시된 사진&#10;&#10;AI 생성 콘텐츠는 정확하지 않을 수 있습니다.">
                    <a:extLst>
                      <a:ext uri="{FF2B5EF4-FFF2-40B4-BE49-F238E27FC236}">
                        <a16:creationId xmlns:a16="http://schemas.microsoft.com/office/drawing/2014/main" id="{403DAF00-4A28-1B7C-64D6-13DFF2B0DC8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5">
                    <a:duotone>
                      <a:schemeClr val="accent6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16">
                            <a14:imgEffect>
                              <a14:colorTemperature colorTemp="11500"/>
                            </a14:imgEffect>
                            <a14:imgEffect>
                              <a14:saturation sat="400000"/>
                            </a14:imgEffect>
                            <a14:imgEffect>
                              <a14:brightnessContrast bright="-100000" contrast="10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8966" t="58352" r="75428" b="32872"/>
                  <a:stretch>
                    <a:fillRect/>
                  </a:stretch>
                </p:blipFill>
                <p:spPr>
                  <a:xfrm rot="16200000">
                    <a:off x="10361304" y="5917021"/>
                    <a:ext cx="230737" cy="129770"/>
                  </a:xfrm>
                  <a:prstGeom prst="rect">
                    <a:avLst/>
                  </a:prstGeom>
                  <a:effectLst>
                    <a:glow rad="25400">
                      <a:srgbClr val="FAFCBC"/>
                    </a:glow>
                  </a:effectLst>
                </p:spPr>
              </p:pic>
            </p:grpSp>
          </p:grp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48263075-8C4F-4EA5-50BE-A68D369B7154}"/>
                  </a:ext>
                </a:extLst>
              </p:cNvPr>
              <p:cNvSpPr txBox="1"/>
              <p:nvPr/>
            </p:nvSpPr>
            <p:spPr>
              <a:xfrm>
                <a:off x="10631695" y="5872104"/>
                <a:ext cx="131446" cy="123111"/>
              </a:xfrm>
              <a:prstGeom prst="rect">
                <a:avLst/>
              </a:prstGeom>
              <a:solidFill>
                <a:schemeClr val="bg1"/>
              </a:solidFill>
              <a:effectLst/>
            </p:spPr>
            <p:txBody>
              <a:bodyPr wrap="none" lIns="0" tIns="0" rIns="0" bIns="0" rtlCol="0" anchor="t">
                <a:spAutoFit/>
              </a:bodyPr>
              <a:lstStyle/>
              <a:p>
                <a:r>
                  <a:rPr lang="en-US" altLang="ko-KR" sz="800" i="1" dirty="0">
                    <a:solidFill>
                      <a:srgbClr val="FF0000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VS</a:t>
                </a:r>
              </a:p>
            </p:txBody>
          </p:sp>
          <p:sp>
            <p:nvSpPr>
              <p:cNvPr id="1115" name="TextBox 1114">
                <a:extLst>
                  <a:ext uri="{FF2B5EF4-FFF2-40B4-BE49-F238E27FC236}">
                    <a16:creationId xmlns:a16="http://schemas.microsoft.com/office/drawing/2014/main" id="{2D40E6DC-492F-9DDA-E3E1-372EA6E30A21}"/>
                  </a:ext>
                </a:extLst>
              </p:cNvPr>
              <p:cNvSpPr txBox="1"/>
              <p:nvPr/>
            </p:nvSpPr>
            <p:spPr>
              <a:xfrm>
                <a:off x="10932760" y="6405949"/>
                <a:ext cx="1010791" cy="215444"/>
              </a:xfrm>
              <a:prstGeom prst="rect">
                <a:avLst/>
              </a:prstGeom>
              <a:solidFill>
                <a:schemeClr val="bg1"/>
              </a:solidFill>
              <a:effectLst/>
            </p:spPr>
            <p:txBody>
              <a:bodyPr wrap="square" lIns="36000" tIns="0" rIns="36000" bIns="0" rtlCol="0" anchor="t">
                <a:spAutoFit/>
              </a:bodyPr>
              <a:lstStyle/>
              <a:p>
                <a:pPr algn="ctr"/>
                <a:r>
                  <a:rPr lang="en-US" altLang="ko-KR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&lt;</a:t>
                </a:r>
                <a:r>
                  <a:rPr lang="ko-KR" altLang="en-US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방어형 몬스터 예시</a:t>
                </a:r>
                <a:r>
                  <a:rPr lang="en-US" altLang="ko-KR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&gt;</a:t>
                </a:r>
              </a:p>
              <a:p>
                <a:pPr algn="ctr"/>
                <a:r>
                  <a:rPr lang="ko-KR" altLang="en-US" sz="7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말파이트</a:t>
                </a:r>
                <a:r>
                  <a:rPr lang="ko-KR" altLang="en-US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</a:t>
                </a:r>
                <a:r>
                  <a:rPr lang="en-US" altLang="ko-KR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(</a:t>
                </a:r>
                <a:r>
                  <a:rPr lang="en-US" altLang="ko-KR" sz="7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LoL</a:t>
                </a:r>
                <a:r>
                  <a:rPr lang="en-US" altLang="ko-KR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)</a:t>
                </a:r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16135C5D-BC81-6F98-27C8-42F15B97DCE2}"/>
                  </a:ext>
                </a:extLst>
              </p:cNvPr>
              <p:cNvSpPr txBox="1"/>
              <p:nvPr/>
            </p:nvSpPr>
            <p:spPr>
              <a:xfrm>
                <a:off x="9810958" y="5326665"/>
                <a:ext cx="1772921" cy="107722"/>
              </a:xfrm>
              <a:prstGeom prst="rect">
                <a:avLst/>
              </a:prstGeom>
              <a:noFill/>
              <a:effectLst/>
            </p:spPr>
            <p:txBody>
              <a:bodyPr wrap="none" lIns="0" tIns="0" rIns="0" bIns="0" rtlCol="0" anchor="t">
                <a:spAutoFit/>
              </a:bodyPr>
              <a:lstStyle/>
              <a:p>
                <a:r>
                  <a:rPr lang="ko-KR" altLang="en-US" sz="7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DD5"/>
                    </a:highlight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방어력이 높은 대상</a:t>
                </a:r>
                <a:r>
                  <a:rPr lang="ko-KR" altLang="en-US" sz="7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을 상대할 때만 </a:t>
                </a:r>
                <a:r>
                  <a:rPr lang="ko-KR" altLang="en-US" sz="7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DD5"/>
                    </a:highlight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온전한 성능 발휘</a:t>
                </a:r>
                <a:endParaRPr lang="en-US" altLang="ko-KR" sz="700" dirty="0">
                  <a:solidFill>
                    <a:schemeClr val="tx1">
                      <a:lumMod val="65000"/>
                      <a:lumOff val="35000"/>
                    </a:schemeClr>
                  </a:solidFill>
                  <a:highlight>
                    <a:srgbClr val="FCFDD5"/>
                  </a:highlight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971330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BC82B2-2009-897C-A412-CEC73FF84F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2C155B9-4C67-BDBC-591C-F7BAEE26F44D}"/>
              </a:ext>
            </a:extLst>
          </p:cNvPr>
          <p:cNvSpPr txBox="1"/>
          <p:nvPr/>
        </p:nvSpPr>
        <p:spPr>
          <a:xfrm>
            <a:off x="192088" y="538432"/>
            <a:ext cx="1324080" cy="169277"/>
          </a:xfrm>
          <a:prstGeom prst="rect">
            <a:avLst/>
          </a:prstGeom>
          <a:noFill/>
          <a:effectLst/>
        </p:spPr>
        <p:txBody>
          <a:bodyPr wrap="none" lIns="0" tIns="0" rIns="0" bIns="0" rtlCol="0" anchor="t">
            <a:spAutoFit/>
          </a:bodyPr>
          <a:lstStyle/>
          <a:p>
            <a:r>
              <a: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(1) </a:t>
            </a:r>
            <a:r>
              <a:rPr lang="ko-KR" altLang="en-US" sz="1100" dirty="0">
                <a:solidFill>
                  <a:srgbClr val="0070C0"/>
                </a:solidFill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도사 가람 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/ 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도사 다온</a:t>
            </a:r>
            <a:endParaRPr lang="en-US" altLang="ko-KR" sz="1100" dirty="0">
              <a:solidFill>
                <a:schemeClr val="bg1">
                  <a:lumMod val="50000"/>
                </a:schemeClr>
              </a:solidFill>
              <a:latin typeface="페이퍼로지 6 SemiBold" pitchFamily="2" charset="-127"/>
              <a:ea typeface="페이퍼로지 6 SemiBold" pitchFamily="2" charset="-127"/>
              <a:cs typeface="Pretendard" panose="02000503000000020004" pitchFamily="2" charset="-127"/>
            </a:endParaRPr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82E80A2D-F677-E14E-0508-DFED1DD23E05}"/>
              </a:ext>
            </a:extLst>
          </p:cNvPr>
          <p:cNvGrpSpPr/>
          <p:nvPr/>
        </p:nvGrpSpPr>
        <p:grpSpPr>
          <a:xfrm>
            <a:off x="0" y="0"/>
            <a:ext cx="12192000" cy="381195"/>
            <a:chOff x="0" y="0"/>
            <a:chExt cx="12192000" cy="381195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64A34758-52CC-7D81-64CD-AD42141881B6}"/>
                </a:ext>
              </a:extLst>
            </p:cNvPr>
            <p:cNvSpPr/>
            <p:nvPr/>
          </p:nvSpPr>
          <p:spPr>
            <a:xfrm>
              <a:off x="0" y="0"/>
              <a:ext cx="12192000" cy="38119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6CF20611-4C06-BE4D-0EF0-E9283935EF0B}"/>
                </a:ext>
              </a:extLst>
            </p:cNvPr>
            <p:cNvGrpSpPr/>
            <p:nvPr/>
          </p:nvGrpSpPr>
          <p:grpSpPr>
            <a:xfrm>
              <a:off x="192088" y="51640"/>
              <a:ext cx="7200000" cy="277915"/>
              <a:chOff x="192088" y="51640"/>
              <a:chExt cx="7200000" cy="277915"/>
            </a:xfrm>
          </p:grpSpPr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F6D20DC3-CD90-33D9-0B11-01D44D5E7E01}"/>
                  </a:ext>
                </a:extLst>
              </p:cNvPr>
              <p:cNvGrpSpPr/>
              <p:nvPr/>
            </p:nvGrpSpPr>
            <p:grpSpPr>
              <a:xfrm>
                <a:off x="192088" y="51640"/>
                <a:ext cx="1440000" cy="277915"/>
                <a:chOff x="192088" y="2355329"/>
                <a:chExt cx="1440000" cy="277915"/>
              </a:xfrm>
            </p:grpSpPr>
            <p:sp>
              <p:nvSpPr>
                <p:cNvPr id="39" name="직사각형 38">
                  <a:extLst>
                    <a:ext uri="{FF2B5EF4-FFF2-40B4-BE49-F238E27FC236}">
                      <a16:creationId xmlns:a16="http://schemas.microsoft.com/office/drawing/2014/main" id="{F7BDA7AF-BAAA-838F-27CC-DC9AE1FFE2CA}"/>
                    </a:ext>
                  </a:extLst>
                </p:cNvPr>
                <p:cNvSpPr/>
                <p:nvPr/>
              </p:nvSpPr>
              <p:spPr>
                <a:xfrm>
                  <a:off x="19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DA38ADC9-8AF3-3F7A-7179-F00A3C13B376}"/>
                    </a:ext>
                  </a:extLst>
                </p:cNvPr>
                <p:cNvSpPr txBox="1"/>
                <p:nvPr/>
              </p:nvSpPr>
              <p:spPr>
                <a:xfrm>
                  <a:off x="743772" y="2417342"/>
                  <a:ext cx="336631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chemeClr val="bg1">
                          <a:lumMod val="6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Medium" panose="02000603000000020004" pitchFamily="2" charset="-127"/>
                    </a:rPr>
                    <a:t>프로필</a:t>
                  </a:r>
                </a:p>
              </p:txBody>
            </p:sp>
          </p:grpSp>
          <p:grpSp>
            <p:nvGrpSpPr>
              <p:cNvPr id="25" name="그룹 24">
                <a:extLst>
                  <a:ext uri="{FF2B5EF4-FFF2-40B4-BE49-F238E27FC236}">
                    <a16:creationId xmlns:a16="http://schemas.microsoft.com/office/drawing/2014/main" id="{255E3352-DA8C-64D4-6E80-A75141BA11D4}"/>
                  </a:ext>
                </a:extLst>
              </p:cNvPr>
              <p:cNvGrpSpPr/>
              <p:nvPr/>
            </p:nvGrpSpPr>
            <p:grpSpPr>
              <a:xfrm>
                <a:off x="1632088" y="51640"/>
                <a:ext cx="1440000" cy="277915"/>
                <a:chOff x="1632088" y="2355329"/>
                <a:chExt cx="1440000" cy="277915"/>
              </a:xfrm>
            </p:grpSpPr>
            <p:sp>
              <p:nvSpPr>
                <p:cNvPr id="40" name="직사각형 39">
                  <a:extLst>
                    <a:ext uri="{FF2B5EF4-FFF2-40B4-BE49-F238E27FC236}">
                      <a16:creationId xmlns:a16="http://schemas.microsoft.com/office/drawing/2014/main" id="{B620D37F-AEB8-E39F-6ECB-B2D2C1E9AB0A}"/>
                    </a:ext>
                  </a:extLst>
                </p:cNvPr>
                <p:cNvSpPr/>
                <p:nvPr/>
              </p:nvSpPr>
              <p:spPr>
                <a:xfrm>
                  <a:off x="163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AFBEB058-F0FB-D54F-B7F4-394F60A05038}"/>
                    </a:ext>
                  </a:extLst>
                </p:cNvPr>
                <p:cNvSpPr txBox="1"/>
                <p:nvPr/>
              </p:nvSpPr>
              <p:spPr>
                <a:xfrm>
                  <a:off x="1935308" y="2386564"/>
                  <a:ext cx="833562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400" dirty="0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latin typeface="페이퍼로지 6 SemiBold" pitchFamily="2" charset="-127"/>
                      <a:ea typeface="페이퍼로지 6 SemiBold" pitchFamily="2" charset="-127"/>
                      <a:cs typeface="Pretendard Medium" panose="02000603000000020004" pitchFamily="2" charset="-127"/>
                    </a:rPr>
                    <a:t>신규 캐릭터</a:t>
                  </a:r>
                </a:p>
              </p:txBody>
            </p:sp>
          </p:grpSp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4870E75A-C778-1333-D62D-028FDC82B8BF}"/>
                  </a:ext>
                </a:extLst>
              </p:cNvPr>
              <p:cNvGrpSpPr/>
              <p:nvPr/>
            </p:nvGrpSpPr>
            <p:grpSpPr>
              <a:xfrm>
                <a:off x="3072088" y="51640"/>
                <a:ext cx="1440000" cy="277915"/>
                <a:chOff x="3072088" y="2355329"/>
                <a:chExt cx="1440000" cy="277915"/>
              </a:xfrm>
            </p:grpSpPr>
            <p:sp>
              <p:nvSpPr>
                <p:cNvPr id="41" name="직사각형 40">
                  <a:extLst>
                    <a:ext uri="{FF2B5EF4-FFF2-40B4-BE49-F238E27FC236}">
                      <a16:creationId xmlns:a16="http://schemas.microsoft.com/office/drawing/2014/main" id="{41E6BD24-8F55-CB51-8D1D-B9F717B90B75}"/>
                    </a:ext>
                  </a:extLst>
                </p:cNvPr>
                <p:cNvSpPr/>
                <p:nvPr/>
              </p:nvSpPr>
              <p:spPr>
                <a:xfrm>
                  <a:off x="307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D13AFF65-9416-84FC-AF33-97453FC43C6A}"/>
                    </a:ext>
                  </a:extLst>
                </p:cNvPr>
                <p:cNvSpPr txBox="1"/>
                <p:nvPr/>
              </p:nvSpPr>
              <p:spPr>
                <a:xfrm>
                  <a:off x="3623773" y="2417342"/>
                  <a:ext cx="336631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 err="1">
                      <a:solidFill>
                        <a:schemeClr val="bg1">
                          <a:lumMod val="6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Medium" panose="02000603000000020004" pitchFamily="2" charset="-127"/>
                    </a:rPr>
                    <a:t>역기획</a:t>
                  </a:r>
                  <a:endParaRPr lang="ko-KR" altLang="en-US" sz="1000" dirty="0">
                    <a:solidFill>
                      <a:schemeClr val="bg1">
                        <a:lumMod val="65000"/>
                      </a:schemeClr>
                    </a:solidFill>
                    <a:latin typeface="페이퍼로지 5 Medium" pitchFamily="2" charset="-127"/>
                    <a:ea typeface="페이퍼로지 5 Medium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  <p:grpSp>
            <p:nvGrpSpPr>
              <p:cNvPr id="28" name="그룹 27">
                <a:extLst>
                  <a:ext uri="{FF2B5EF4-FFF2-40B4-BE49-F238E27FC236}">
                    <a16:creationId xmlns:a16="http://schemas.microsoft.com/office/drawing/2014/main" id="{B7738776-6557-7D57-D399-4AF29B3CC64A}"/>
                  </a:ext>
                </a:extLst>
              </p:cNvPr>
              <p:cNvGrpSpPr/>
              <p:nvPr/>
            </p:nvGrpSpPr>
            <p:grpSpPr>
              <a:xfrm>
                <a:off x="4512088" y="51640"/>
                <a:ext cx="1440000" cy="277915"/>
                <a:chOff x="4512088" y="2355329"/>
                <a:chExt cx="1440000" cy="277915"/>
              </a:xfrm>
            </p:grpSpPr>
            <p:sp>
              <p:nvSpPr>
                <p:cNvPr id="42" name="직사각형 41">
                  <a:extLst>
                    <a:ext uri="{FF2B5EF4-FFF2-40B4-BE49-F238E27FC236}">
                      <a16:creationId xmlns:a16="http://schemas.microsoft.com/office/drawing/2014/main" id="{4995E7C7-12AC-61AC-EC34-D3F48A9A392F}"/>
                    </a:ext>
                  </a:extLst>
                </p:cNvPr>
                <p:cNvSpPr/>
                <p:nvPr/>
              </p:nvSpPr>
              <p:spPr>
                <a:xfrm>
                  <a:off x="451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62BB0A94-0BA0-5F09-2312-5F007A71FD1C}"/>
                    </a:ext>
                  </a:extLst>
                </p:cNvPr>
                <p:cNvSpPr txBox="1"/>
                <p:nvPr/>
              </p:nvSpPr>
              <p:spPr>
                <a:xfrm>
                  <a:off x="4810498" y="2417342"/>
                  <a:ext cx="843180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chemeClr val="bg1">
                          <a:lumMod val="6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Medium" panose="02000603000000020004" pitchFamily="2" charset="-127"/>
                    </a:rPr>
                    <a:t>팀 프로젝트 경험</a:t>
                  </a:r>
                </a:p>
              </p:txBody>
            </p:sp>
          </p:grp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AE5F92A5-BB91-6C12-FF62-A4F0F8467A3A}"/>
                  </a:ext>
                </a:extLst>
              </p:cNvPr>
              <p:cNvGrpSpPr/>
              <p:nvPr/>
            </p:nvGrpSpPr>
            <p:grpSpPr>
              <a:xfrm>
                <a:off x="5952088" y="51640"/>
                <a:ext cx="1440000" cy="277915"/>
                <a:chOff x="5952088" y="2355329"/>
                <a:chExt cx="1440000" cy="277915"/>
              </a:xfrm>
            </p:grpSpPr>
            <p:sp>
              <p:nvSpPr>
                <p:cNvPr id="43" name="직사각형 42">
                  <a:extLst>
                    <a:ext uri="{FF2B5EF4-FFF2-40B4-BE49-F238E27FC236}">
                      <a16:creationId xmlns:a16="http://schemas.microsoft.com/office/drawing/2014/main" id="{1830A689-E350-B7E5-FC67-74C5CB7C26EF}"/>
                    </a:ext>
                  </a:extLst>
                </p:cNvPr>
                <p:cNvSpPr/>
                <p:nvPr/>
              </p:nvSpPr>
              <p:spPr>
                <a:xfrm>
                  <a:off x="595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B7DA6E40-68A2-65E8-61CE-1EFF250C05B7}"/>
                    </a:ext>
                  </a:extLst>
                </p:cNvPr>
                <p:cNvSpPr txBox="1"/>
                <p:nvPr/>
              </p:nvSpPr>
              <p:spPr>
                <a:xfrm>
                  <a:off x="6503773" y="2417342"/>
                  <a:ext cx="336631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chemeClr val="bg1">
                          <a:lumMod val="6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Medium" panose="02000603000000020004" pitchFamily="2" charset="-127"/>
                    </a:rPr>
                    <a:t>마무리</a:t>
                  </a:r>
                </a:p>
              </p:txBody>
            </p:sp>
          </p:grpSp>
          <p:cxnSp>
            <p:nvCxnSpPr>
              <p:cNvPr id="35" name="직선 연결선 34">
                <a:extLst>
                  <a:ext uri="{FF2B5EF4-FFF2-40B4-BE49-F238E27FC236}">
                    <a16:creationId xmlns:a16="http://schemas.microsoft.com/office/drawing/2014/main" id="{347F89C4-E42B-CB0E-F916-61EAA49EDEC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3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직선 연결선 35">
                <a:extLst>
                  <a:ext uri="{FF2B5EF4-FFF2-40B4-BE49-F238E27FC236}">
                    <a16:creationId xmlns:a16="http://schemas.microsoft.com/office/drawing/2014/main" id="{B38DA40D-1087-AB71-D834-662EAB6E50B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7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>
                <a:extLst>
                  <a:ext uri="{FF2B5EF4-FFF2-40B4-BE49-F238E27FC236}">
                    <a16:creationId xmlns:a16="http://schemas.microsoft.com/office/drawing/2014/main" id="{E468B57B-C346-D460-2F66-AE3AACD36E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1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>
                <a:extLst>
                  <a:ext uri="{FF2B5EF4-FFF2-40B4-BE49-F238E27FC236}">
                    <a16:creationId xmlns:a16="http://schemas.microsoft.com/office/drawing/2014/main" id="{1BC0A5C2-A29D-1209-C44A-C3E22BF8B6E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5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45">
                <a:extLst>
                  <a:ext uri="{FF2B5EF4-FFF2-40B4-BE49-F238E27FC236}">
                    <a16:creationId xmlns:a16="http://schemas.microsoft.com/office/drawing/2014/main" id="{9BDF74C5-A285-84F0-1EF9-C4BEA4D1389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연결선 46">
                <a:extLst>
                  <a:ext uri="{FF2B5EF4-FFF2-40B4-BE49-F238E27FC236}">
                    <a16:creationId xmlns:a16="http://schemas.microsoft.com/office/drawing/2014/main" id="{791A5180-BFB0-130C-A8B1-5AA17EF3710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9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" name="그림 1" descr="의류, 의상 디자인, 여성, 인간의 얼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0F63FB9-4D3C-046D-B85C-6C762B5B84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2088" y="1782227"/>
            <a:ext cx="2248834" cy="392293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FD61675-B9B6-917E-4D9C-5CDA560122CC}"/>
              </a:ext>
            </a:extLst>
          </p:cNvPr>
          <p:cNvSpPr txBox="1"/>
          <p:nvPr/>
        </p:nvSpPr>
        <p:spPr>
          <a:xfrm>
            <a:off x="288179" y="4423762"/>
            <a:ext cx="2056653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glow rad="127000">
                    <a:schemeClr val="bg1"/>
                  </a:glo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하늘을 품은 뇌운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glow rad="127000">
                    <a:schemeClr val="bg1"/>
                  </a:glo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,</a:t>
            </a:r>
            <a:r>
              <a:rPr lang="en-US" altLang="ko-KR" sz="1400" dirty="0">
                <a:effectLst>
                  <a:glow rad="127000">
                    <a:schemeClr val="bg1"/>
                  </a:glo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 </a:t>
            </a:r>
            <a:r>
              <a:rPr lang="ko-KR" altLang="en-US" sz="2400" dirty="0">
                <a:effectLst>
                  <a:glow rad="127000">
                    <a:schemeClr val="bg1"/>
                  </a:glo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가람</a:t>
            </a:r>
            <a:endParaRPr lang="ko-KR" altLang="en-US" sz="2000" dirty="0">
              <a:effectLst>
                <a:glow rad="127000">
                  <a:schemeClr val="bg1"/>
                </a:glow>
              </a:effectLst>
              <a:latin typeface="빛의 계승자 Bold" panose="020B0600000101010101" pitchFamily="50" charset="-127"/>
              <a:ea typeface="빛의 계승자 Bold" panose="020B0600000101010101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FA52CEF-B38D-13C2-5A57-BABDE8F120B3}"/>
              </a:ext>
            </a:extLst>
          </p:cNvPr>
          <p:cNvGrpSpPr/>
          <p:nvPr/>
        </p:nvGrpSpPr>
        <p:grpSpPr>
          <a:xfrm>
            <a:off x="667503" y="5975304"/>
            <a:ext cx="1298004" cy="234048"/>
            <a:chOff x="270364" y="6143035"/>
            <a:chExt cx="1298004" cy="234048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32A21202-6972-4D32-81F7-7CFB8B6CEFB3}"/>
                </a:ext>
              </a:extLst>
            </p:cNvPr>
            <p:cNvGrpSpPr/>
            <p:nvPr/>
          </p:nvGrpSpPr>
          <p:grpSpPr>
            <a:xfrm>
              <a:off x="270364" y="6143035"/>
              <a:ext cx="1298004" cy="234048"/>
              <a:chOff x="270364" y="6143035"/>
              <a:chExt cx="1298004" cy="234048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9A92B9A-9274-FCD0-2ACF-A5FAC765D2CE}"/>
                  </a:ext>
                </a:extLst>
              </p:cNvPr>
              <p:cNvSpPr txBox="1"/>
              <p:nvPr/>
            </p:nvSpPr>
            <p:spPr>
              <a:xfrm>
                <a:off x="515195" y="6223195"/>
                <a:ext cx="1053173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b">
                <a:spAutoFit/>
              </a:bodyPr>
              <a:lstStyle/>
              <a:p>
                <a:pPr algn="ctr"/>
                <a:r>
                  <a:rPr lang="ko-KR" altLang="en-US" sz="1000" u="sng" dirty="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가람</a:t>
                </a:r>
                <a:r>
                  <a:rPr lang="en-US" altLang="ko-KR" sz="1000" u="sng" dirty="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_</a:t>
                </a:r>
                <a:r>
                  <a:rPr lang="ko-KR" altLang="en-US" sz="1000" u="sng" dirty="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전투기획서</a:t>
                </a:r>
                <a:r>
                  <a:rPr lang="en-US" altLang="ko-KR" sz="1000" u="sng" dirty="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.pdf</a:t>
                </a:r>
                <a:endParaRPr lang="ko-KR" altLang="en-US" sz="1100" u="sng" dirty="0">
                  <a:solidFill>
                    <a:srgbClr val="0070C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pic>
            <p:nvPicPr>
              <p:cNvPr id="12" name="그래픽 11">
                <a:extLst>
                  <a:ext uri="{FF2B5EF4-FFF2-40B4-BE49-F238E27FC236}">
                    <a16:creationId xmlns:a16="http://schemas.microsoft.com/office/drawing/2014/main" id="{5BA3F089-FE55-F389-730D-0D9FC2F90D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70364" y="6143035"/>
                <a:ext cx="190582" cy="234048"/>
              </a:xfrm>
              <a:prstGeom prst="rect">
                <a:avLst/>
              </a:prstGeom>
            </p:spPr>
          </p:pic>
        </p:grpSp>
        <p:sp>
          <p:nvSpPr>
            <p:cNvPr id="10" name="직사각형 9">
              <a:hlinkClick r:id="rId6" tooltip="문서 열기"/>
              <a:extLst>
                <a:ext uri="{FF2B5EF4-FFF2-40B4-BE49-F238E27FC236}">
                  <a16:creationId xmlns:a16="http://schemas.microsoft.com/office/drawing/2014/main" id="{94E5721C-67BC-EB84-8F6D-AC197AF1AFAD}"/>
                </a:ext>
              </a:extLst>
            </p:cNvPr>
            <p:cNvSpPr/>
            <p:nvPr/>
          </p:nvSpPr>
          <p:spPr>
            <a:xfrm>
              <a:off x="270364" y="6143036"/>
              <a:ext cx="1298004" cy="23404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4235A1BF-094C-D77F-30A5-CBDCD48A880F}"/>
              </a:ext>
            </a:extLst>
          </p:cNvPr>
          <p:cNvGrpSpPr/>
          <p:nvPr/>
        </p:nvGrpSpPr>
        <p:grpSpPr>
          <a:xfrm>
            <a:off x="192088" y="905593"/>
            <a:ext cx="2248834" cy="413018"/>
            <a:chOff x="192088" y="913562"/>
            <a:chExt cx="2248834" cy="413018"/>
          </a:xfrm>
        </p:grpSpPr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1643B8ED-12EE-A381-8DBA-D082AD20A4A4}"/>
                </a:ext>
              </a:extLst>
            </p:cNvPr>
            <p:cNvSpPr txBox="1"/>
            <p:nvPr/>
          </p:nvSpPr>
          <p:spPr>
            <a:xfrm>
              <a:off x="192088" y="913562"/>
              <a:ext cx="372465" cy="16842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effectLst/>
          </p:spPr>
          <p:txBody>
            <a:bodyPr wrap="none" lIns="36000" tIns="7200" rIns="36000" bIns="7200" rtlCol="0" anchor="t">
              <a:spAutoFit/>
            </a:bodyPr>
            <a:lstStyle/>
            <a:p>
              <a:pPr>
                <a:spcAft>
                  <a:spcPts val="400"/>
                </a:spcAft>
              </a:pPr>
              <a:r>
                <a: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#</a:t>
              </a:r>
              <a:r>
                <a:rPr lang="ko-KR" altLang="en-US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도사</a:t>
              </a:r>
              <a:endPara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3F6B3244-E1C9-5859-E1BE-966A20FB740F}"/>
                </a:ext>
              </a:extLst>
            </p:cNvPr>
            <p:cNvSpPr txBox="1"/>
            <p:nvPr/>
          </p:nvSpPr>
          <p:spPr>
            <a:xfrm>
              <a:off x="733654" y="913562"/>
              <a:ext cx="372465" cy="16842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effectLst/>
          </p:spPr>
          <p:txBody>
            <a:bodyPr wrap="none" lIns="36000" tIns="7200" rIns="36000" bIns="7200" rtlCol="0" anchor="t">
              <a:spAutoFit/>
            </a:bodyPr>
            <a:lstStyle/>
            <a:p>
              <a:pPr>
                <a:spcAft>
                  <a:spcPts val="400"/>
                </a:spcAft>
              </a:pPr>
              <a:r>
                <a: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#</a:t>
              </a:r>
              <a:r>
                <a:rPr lang="ko-KR" altLang="en-US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부채</a:t>
              </a:r>
              <a:endPara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E74F466E-EA08-68F5-B2A5-3C3E7D9AF72C}"/>
                </a:ext>
              </a:extLst>
            </p:cNvPr>
            <p:cNvSpPr txBox="1"/>
            <p:nvPr/>
          </p:nvSpPr>
          <p:spPr>
            <a:xfrm>
              <a:off x="1275220" y="913562"/>
              <a:ext cx="372465" cy="16842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effectLst/>
          </p:spPr>
          <p:txBody>
            <a:bodyPr wrap="none" lIns="36000" tIns="7200" rIns="36000" bIns="7200" rtlCol="0" anchor="t">
              <a:spAutoFit/>
            </a:bodyPr>
            <a:lstStyle/>
            <a:p>
              <a:pPr>
                <a:spcAft>
                  <a:spcPts val="400"/>
                </a:spcAft>
              </a:pPr>
              <a:r>
                <a: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#</a:t>
              </a:r>
              <a:r>
                <a:rPr lang="ko-KR" altLang="en-US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번개</a:t>
              </a:r>
              <a:endPara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C962DF20-1307-9DE8-307D-FAEF12549868}"/>
                </a:ext>
              </a:extLst>
            </p:cNvPr>
            <p:cNvSpPr txBox="1"/>
            <p:nvPr/>
          </p:nvSpPr>
          <p:spPr>
            <a:xfrm>
              <a:off x="192088" y="1158151"/>
              <a:ext cx="1127479" cy="16842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effectLst/>
          </p:spPr>
          <p:txBody>
            <a:bodyPr wrap="none" lIns="36000" tIns="7200" rIns="36000" bIns="7200" rtlCol="0" anchor="t">
              <a:spAutoFit/>
            </a:bodyPr>
            <a:lstStyle/>
            <a:p>
              <a:pPr>
                <a:spcAft>
                  <a:spcPts val="400"/>
                </a:spcAft>
              </a:pPr>
              <a:r>
                <a: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#</a:t>
              </a:r>
              <a:r>
                <a:rPr lang="ko-KR" altLang="en-US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단일 대상 높은 피해</a:t>
              </a:r>
              <a:endPara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AFEC999F-E36F-E8F3-AF32-613FC7A766E8}"/>
                </a:ext>
              </a:extLst>
            </p:cNvPr>
            <p:cNvSpPr txBox="1"/>
            <p:nvPr/>
          </p:nvSpPr>
          <p:spPr>
            <a:xfrm>
              <a:off x="1816786" y="913562"/>
              <a:ext cx="624136" cy="16842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effectLst/>
          </p:spPr>
          <p:txBody>
            <a:bodyPr wrap="none" lIns="36000" tIns="7200" rIns="36000" bIns="7200" rtlCol="0" anchor="t">
              <a:spAutoFit/>
            </a:bodyPr>
            <a:lstStyle/>
            <a:p>
              <a:pPr>
                <a:spcAft>
                  <a:spcPts val="400"/>
                </a:spcAft>
              </a:pPr>
              <a:r>
                <a: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#</a:t>
              </a:r>
              <a:r>
                <a:rPr lang="ko-KR" altLang="en-US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방어 무시</a:t>
              </a:r>
              <a:endPara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B4E606F3-175B-F440-B8BC-2AD652F48AA0}"/>
              </a:ext>
            </a:extLst>
          </p:cNvPr>
          <p:cNvSpPr txBox="1"/>
          <p:nvPr/>
        </p:nvSpPr>
        <p:spPr>
          <a:xfrm>
            <a:off x="2768870" y="905593"/>
            <a:ext cx="730969" cy="153888"/>
          </a:xfrm>
          <a:prstGeom prst="rect">
            <a:avLst/>
          </a:prstGeom>
          <a:noFill/>
          <a:effectLst/>
        </p:spPr>
        <p:txBody>
          <a:bodyPr wrap="none" lIns="0" tIns="0" rIns="0" bIns="0" rtlCol="0" anchor="t">
            <a:spAutoFit/>
          </a:bodyPr>
          <a:lstStyle>
            <a:defPPr>
              <a:defRPr lang="ko-KR"/>
            </a:defPPr>
            <a:lvl1pPr>
              <a:defRPr sz="100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defRPr>
            </a:lvl1pPr>
          </a:lstStyle>
          <a:p>
            <a:r>
              <a:rPr lang="ko-KR" altLang="en-US" dirty="0"/>
              <a:t>기획 과정 예시</a:t>
            </a:r>
            <a:endParaRPr lang="en-US" altLang="ko-KR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C75F4BC-BC41-4FA5-CDB8-F2C676D661B8}"/>
              </a:ext>
            </a:extLst>
          </p:cNvPr>
          <p:cNvCxnSpPr>
            <a:cxnSpLocks/>
          </p:cNvCxnSpPr>
          <p:nvPr/>
        </p:nvCxnSpPr>
        <p:spPr>
          <a:xfrm>
            <a:off x="2768870" y="1082341"/>
            <a:ext cx="942313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DA0ACA11-3630-B2AC-9466-6019216F47BC}"/>
              </a:ext>
            </a:extLst>
          </p:cNvPr>
          <p:cNvSpPr txBox="1"/>
          <p:nvPr/>
        </p:nvSpPr>
        <p:spPr>
          <a:xfrm>
            <a:off x="3676201" y="920982"/>
            <a:ext cx="3821559" cy="138499"/>
          </a:xfrm>
          <a:prstGeom prst="rect">
            <a:avLst/>
          </a:prstGeom>
          <a:noFill/>
          <a:effectLst/>
        </p:spPr>
        <p:txBody>
          <a:bodyPr wrap="none" lIns="0" tIns="0" rIns="0" bIns="0" rtlCol="0" anchor="t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* ‘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CFDD5"/>
                </a:highlight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[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CFDD5"/>
                </a:highlight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기획 의도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CFDD5"/>
                </a:highlight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1] 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CFDD5"/>
                </a:highlight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단일 대상에게 높은 피해를 주는 캐릭터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’ 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 따른 전투 스타일 기획 과정</a:t>
            </a:r>
            <a:endParaRPr lang="en-US" altLang="ko-KR" sz="900" dirty="0">
              <a:solidFill>
                <a:schemeClr val="tx1">
                  <a:lumMod val="65000"/>
                  <a:lumOff val="3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6DA0877F-2665-A567-8A93-CDAD9C70C100}"/>
              </a:ext>
            </a:extLst>
          </p:cNvPr>
          <p:cNvGrpSpPr/>
          <p:nvPr/>
        </p:nvGrpSpPr>
        <p:grpSpPr>
          <a:xfrm>
            <a:off x="2768869" y="1406213"/>
            <a:ext cx="9423131" cy="2062329"/>
            <a:chOff x="2768869" y="1192724"/>
            <a:chExt cx="9423131" cy="2062329"/>
          </a:xfrm>
        </p:grpSpPr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8941E0E8-5D68-6E5B-1E8C-0D896126B714}"/>
                </a:ext>
              </a:extLst>
            </p:cNvPr>
            <p:cNvGrpSpPr/>
            <p:nvPr/>
          </p:nvGrpSpPr>
          <p:grpSpPr>
            <a:xfrm>
              <a:off x="2768869" y="1192724"/>
              <a:ext cx="9423131" cy="215053"/>
              <a:chOff x="2768869" y="2025191"/>
              <a:chExt cx="9423131" cy="215053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F9519D11-3144-2773-C491-BD26147BE54F}"/>
                  </a:ext>
                </a:extLst>
              </p:cNvPr>
              <p:cNvSpPr/>
              <p:nvPr/>
            </p:nvSpPr>
            <p:spPr>
              <a:xfrm>
                <a:off x="2768869" y="2025191"/>
                <a:ext cx="9423131" cy="215053"/>
              </a:xfrm>
              <a:prstGeom prst="rect">
                <a:avLst/>
              </a:prstGeom>
              <a:solidFill>
                <a:srgbClr val="E1F2FF"/>
              </a:solidFill>
              <a:ln w="63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5893F2B5-7D2B-AA3B-165E-4E169C8CBE2A}"/>
                  </a:ext>
                </a:extLst>
              </p:cNvPr>
              <p:cNvSpPr txBox="1"/>
              <p:nvPr/>
            </p:nvSpPr>
            <p:spPr>
              <a:xfrm>
                <a:off x="2768869" y="2055773"/>
                <a:ext cx="3485497" cy="153888"/>
              </a:xfrm>
              <a:prstGeom prst="rect">
                <a:avLst/>
              </a:prstGeom>
              <a:noFill/>
              <a:effectLst/>
            </p:spPr>
            <p:txBody>
              <a:bodyPr wrap="none" lIns="72000" tIns="0" rIns="0" bIns="0" rtlCol="0" anchor="t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altLang="ko-KR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[</a:t>
                </a:r>
                <a:r>
                  <a:rPr lang="ko-KR" altLang="en-US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문제 사항 </a:t>
                </a:r>
                <a:r>
                  <a:rPr lang="en-US" altLang="ko-KR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1]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피해를 한 곳에 집중할 수 있는 전투 스타일이 필요하다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.</a:t>
                </a:r>
              </a:p>
            </p:txBody>
          </p:sp>
        </p:grpSp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id="{4D6B1D96-C765-224A-8C4C-22CDD33DFD76}"/>
                </a:ext>
              </a:extLst>
            </p:cNvPr>
            <p:cNvGrpSpPr/>
            <p:nvPr/>
          </p:nvGrpSpPr>
          <p:grpSpPr>
            <a:xfrm>
              <a:off x="2768870" y="1743423"/>
              <a:ext cx="9231042" cy="1511630"/>
              <a:chOff x="2768870" y="2538431"/>
              <a:chExt cx="9231042" cy="1511630"/>
            </a:xfrm>
          </p:grpSpPr>
          <p:sp>
            <p:nvSpPr>
              <p:cNvPr id="135" name="화살표: 아래쪽 134">
                <a:extLst>
                  <a:ext uri="{FF2B5EF4-FFF2-40B4-BE49-F238E27FC236}">
                    <a16:creationId xmlns:a16="http://schemas.microsoft.com/office/drawing/2014/main" id="{ACDBA323-32E8-76C1-686A-1F0DDFD94F62}"/>
                  </a:ext>
                </a:extLst>
              </p:cNvPr>
              <p:cNvSpPr/>
              <p:nvPr/>
            </p:nvSpPr>
            <p:spPr>
              <a:xfrm rot="16200000">
                <a:off x="5805390" y="3202824"/>
                <a:ext cx="130082" cy="182845"/>
              </a:xfrm>
              <a:prstGeom prst="downArrow">
                <a:avLst/>
              </a:prstGeom>
              <a:solidFill>
                <a:srgbClr val="FAFCBC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56" name="그룹 55">
                <a:extLst>
                  <a:ext uri="{FF2B5EF4-FFF2-40B4-BE49-F238E27FC236}">
                    <a16:creationId xmlns:a16="http://schemas.microsoft.com/office/drawing/2014/main" id="{CB862935-BE97-5195-A775-9875B58E7B2B}"/>
                  </a:ext>
                </a:extLst>
              </p:cNvPr>
              <p:cNvGrpSpPr/>
              <p:nvPr/>
            </p:nvGrpSpPr>
            <p:grpSpPr>
              <a:xfrm>
                <a:off x="6039125" y="2538431"/>
                <a:ext cx="1985506" cy="1511630"/>
                <a:chOff x="6053378" y="2538431"/>
                <a:chExt cx="1985506" cy="1511630"/>
              </a:xfrm>
            </p:grpSpPr>
            <p:sp>
              <p:nvSpPr>
                <p:cNvPr id="159" name="직사각형 158">
                  <a:extLst>
                    <a:ext uri="{FF2B5EF4-FFF2-40B4-BE49-F238E27FC236}">
                      <a16:creationId xmlns:a16="http://schemas.microsoft.com/office/drawing/2014/main" id="{666BFD47-6024-B8BF-73A0-6286CC79D2C0}"/>
                    </a:ext>
                  </a:extLst>
                </p:cNvPr>
                <p:cNvSpPr/>
                <p:nvPr/>
              </p:nvSpPr>
              <p:spPr>
                <a:xfrm>
                  <a:off x="6053378" y="2538431"/>
                  <a:ext cx="1985506" cy="1511630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0" name="직사각형 159">
                  <a:extLst>
                    <a:ext uri="{FF2B5EF4-FFF2-40B4-BE49-F238E27FC236}">
                      <a16:creationId xmlns:a16="http://schemas.microsoft.com/office/drawing/2014/main" id="{FF2CD210-AC9F-15FB-9615-AB558591596A}"/>
                    </a:ext>
                  </a:extLst>
                </p:cNvPr>
                <p:cNvSpPr/>
                <p:nvPr/>
              </p:nvSpPr>
              <p:spPr>
                <a:xfrm>
                  <a:off x="6053378" y="2538431"/>
                  <a:ext cx="1985506" cy="215053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1" name="TextBox 160">
                  <a:extLst>
                    <a:ext uri="{FF2B5EF4-FFF2-40B4-BE49-F238E27FC236}">
                      <a16:creationId xmlns:a16="http://schemas.microsoft.com/office/drawing/2014/main" id="{89D840DA-CCC9-6BA3-C4B3-968006A3F103}"/>
                    </a:ext>
                  </a:extLst>
                </p:cNvPr>
                <p:cNvSpPr txBox="1"/>
                <p:nvPr/>
              </p:nvSpPr>
              <p:spPr>
                <a:xfrm>
                  <a:off x="6690265" y="2584402"/>
                  <a:ext cx="711733" cy="123111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>
                    <a:spcAft>
                      <a:spcPts val="600"/>
                    </a:spcAft>
                  </a:pPr>
                  <a:r>
                    <a:rPr lang="en-US" altLang="ko-KR" sz="8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(2) </a:t>
                  </a:r>
                  <a:r>
                    <a:rPr lang="ko-KR" altLang="en-US" sz="8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아이디어 획득</a:t>
                  </a:r>
                  <a:endParaRPr lang="en-US" altLang="ko-KR" sz="8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</p:txBody>
            </p:sp>
            <p:sp>
              <p:nvSpPr>
                <p:cNvPr id="162" name="TextBox 161">
                  <a:extLst>
                    <a:ext uri="{FF2B5EF4-FFF2-40B4-BE49-F238E27FC236}">
                      <a16:creationId xmlns:a16="http://schemas.microsoft.com/office/drawing/2014/main" id="{8A069967-4B9E-FAE7-2F64-3F4C47BCAC99}"/>
                    </a:ext>
                  </a:extLst>
                </p:cNvPr>
                <p:cNvSpPr txBox="1"/>
                <p:nvPr/>
              </p:nvSpPr>
              <p:spPr>
                <a:xfrm>
                  <a:off x="6150854" y="2753484"/>
                  <a:ext cx="1790554" cy="195814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72000" rIns="0" bIns="0" rtlCol="0" anchor="t">
                  <a:spAutoFit/>
                </a:bodyPr>
                <a:lstStyle>
                  <a:defPPr>
                    <a:defRPr lang="ko-KR"/>
                  </a:defPPr>
                  <a:lvl1pPr algn="ctr">
                    <a:defRPr sz="800">
                      <a:solidFill>
                        <a:srgbClr val="0070C0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defRPr>
                  </a:lvl1pPr>
                </a:lstStyle>
                <a:p>
                  <a:r>
                    <a:rPr lang="ko-KR" altLang="en-US" dirty="0"/>
                    <a:t>부챗살이 피뢰침의 역할</a:t>
                  </a:r>
                  <a:r>
                    <a:rPr lang="ko-KR" altLang="en-US" dirty="0">
                      <a:solidFill>
                        <a:schemeClr val="tx1"/>
                      </a:solidFill>
                    </a:rPr>
                    <a:t>을 할 수 있지 않을까</a:t>
                  </a:r>
                  <a:r>
                    <a:rPr lang="en-US" altLang="ko-KR" dirty="0">
                      <a:solidFill>
                        <a:schemeClr val="tx1"/>
                      </a:solidFill>
                    </a:rPr>
                    <a:t>?</a:t>
                  </a:r>
                </a:p>
              </p:txBody>
            </p:sp>
            <p:sp>
              <p:nvSpPr>
                <p:cNvPr id="1070" name="TextBox 1069">
                  <a:extLst>
                    <a:ext uri="{FF2B5EF4-FFF2-40B4-BE49-F238E27FC236}">
                      <a16:creationId xmlns:a16="http://schemas.microsoft.com/office/drawing/2014/main" id="{85FD3349-2C79-6512-9EC4-2AD30ECA93F5}"/>
                    </a:ext>
                  </a:extLst>
                </p:cNvPr>
                <p:cNvSpPr txBox="1"/>
                <p:nvPr/>
              </p:nvSpPr>
              <p:spPr>
                <a:xfrm>
                  <a:off x="7196492" y="3781805"/>
                  <a:ext cx="695703" cy="215444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0" rIns="0" bIns="0" rtlCol="0" anchor="t">
                  <a:spAutoFit/>
                </a:bodyPr>
                <a:lstStyle/>
                <a:p>
                  <a:r>
                    <a:rPr lang="en-US" altLang="ko-KR" sz="7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&lt;</a:t>
                  </a:r>
                  <a:r>
                    <a:rPr lang="ko-KR" altLang="en-US" sz="7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피뢰침 역할 예시</a:t>
                  </a:r>
                  <a:r>
                    <a:rPr lang="en-US" altLang="ko-KR" sz="7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&gt;</a:t>
                  </a:r>
                </a:p>
                <a:p>
                  <a:r>
                    <a:rPr lang="en-US" altLang="ko-KR" sz="7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CN </a:t>
                  </a:r>
                  <a:r>
                    <a:rPr lang="ko-KR" altLang="en-US" sz="7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타워 </a:t>
                  </a:r>
                  <a:r>
                    <a:rPr lang="en-US" altLang="ko-KR" sz="7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(</a:t>
                  </a:r>
                  <a:r>
                    <a:rPr lang="ko-KR" altLang="en-US" sz="7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캐나다</a:t>
                  </a:r>
                  <a:r>
                    <a:rPr lang="en-US" altLang="ko-KR" sz="7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)</a:t>
                  </a:r>
                  <a:r>
                    <a:rPr lang="ko-KR" altLang="en-US" sz="7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 </a:t>
                  </a:r>
                  <a:endParaRPr lang="en-US" altLang="ko-KR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</p:txBody>
            </p:sp>
            <p:pic>
              <p:nvPicPr>
                <p:cNvPr id="1071" name="Picture 2">
                  <a:extLst>
                    <a:ext uri="{FF2B5EF4-FFF2-40B4-BE49-F238E27FC236}">
                      <a16:creationId xmlns:a16="http://schemas.microsoft.com/office/drawing/2014/main" id="{B1D57F6A-B6D0-36C8-0CA1-CE9779EBCAC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9166" t="19780" r="28111" b="33761"/>
                <a:stretch>
                  <a:fillRect/>
                </a:stretch>
              </p:blipFill>
              <p:spPr bwMode="auto">
                <a:xfrm>
                  <a:off x="6200068" y="3086782"/>
                  <a:ext cx="933465" cy="90967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57" name="그룹 56">
                <a:extLst>
                  <a:ext uri="{FF2B5EF4-FFF2-40B4-BE49-F238E27FC236}">
                    <a16:creationId xmlns:a16="http://schemas.microsoft.com/office/drawing/2014/main" id="{9384464B-9B43-062C-FE57-4E496E9768E0}"/>
                  </a:ext>
                </a:extLst>
              </p:cNvPr>
              <p:cNvGrpSpPr/>
              <p:nvPr/>
            </p:nvGrpSpPr>
            <p:grpSpPr>
              <a:xfrm>
                <a:off x="2768870" y="2538431"/>
                <a:ext cx="2932866" cy="1511630"/>
                <a:chOff x="2797374" y="2538431"/>
                <a:chExt cx="2932866" cy="1511630"/>
              </a:xfrm>
            </p:grpSpPr>
            <p:sp>
              <p:nvSpPr>
                <p:cNvPr id="153" name="직사각형 152">
                  <a:extLst>
                    <a:ext uri="{FF2B5EF4-FFF2-40B4-BE49-F238E27FC236}">
                      <a16:creationId xmlns:a16="http://schemas.microsoft.com/office/drawing/2014/main" id="{58162BF7-9E10-5A77-D5CF-D59DB450F432}"/>
                    </a:ext>
                  </a:extLst>
                </p:cNvPr>
                <p:cNvSpPr/>
                <p:nvPr/>
              </p:nvSpPr>
              <p:spPr>
                <a:xfrm>
                  <a:off x="2797374" y="2538431"/>
                  <a:ext cx="2932866" cy="1511630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7" name="직사각형 156">
                  <a:extLst>
                    <a:ext uri="{FF2B5EF4-FFF2-40B4-BE49-F238E27FC236}">
                      <a16:creationId xmlns:a16="http://schemas.microsoft.com/office/drawing/2014/main" id="{FC6B65D1-85D5-DDD5-5C17-708815D681D7}"/>
                    </a:ext>
                  </a:extLst>
                </p:cNvPr>
                <p:cNvSpPr/>
                <p:nvPr/>
              </p:nvSpPr>
              <p:spPr>
                <a:xfrm>
                  <a:off x="2797374" y="2538431"/>
                  <a:ext cx="2932866" cy="215053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156" name="그룹 155">
                  <a:extLst>
                    <a:ext uri="{FF2B5EF4-FFF2-40B4-BE49-F238E27FC236}">
                      <a16:creationId xmlns:a16="http://schemas.microsoft.com/office/drawing/2014/main" id="{4CD6BE9F-8AE3-474F-558C-9ED4B201A2AE}"/>
                    </a:ext>
                  </a:extLst>
                </p:cNvPr>
                <p:cNvGrpSpPr/>
                <p:nvPr/>
              </p:nvGrpSpPr>
              <p:grpSpPr>
                <a:xfrm>
                  <a:off x="2885453" y="3139257"/>
                  <a:ext cx="2756708" cy="772755"/>
                  <a:chOff x="2954280" y="2865032"/>
                  <a:chExt cx="2756708" cy="772755"/>
                </a:xfrm>
              </p:grpSpPr>
              <p:sp>
                <p:nvSpPr>
                  <p:cNvPr id="23" name="화살표: 아래쪽 22">
                    <a:extLst>
                      <a:ext uri="{FF2B5EF4-FFF2-40B4-BE49-F238E27FC236}">
                        <a16:creationId xmlns:a16="http://schemas.microsoft.com/office/drawing/2014/main" id="{5A595997-9D82-A8A3-B76A-47514036165D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4258615" y="3159987"/>
                    <a:ext cx="130082" cy="182845"/>
                  </a:xfrm>
                  <a:prstGeom prst="downArrow">
                    <a:avLst/>
                  </a:prstGeom>
                  <a:solidFill>
                    <a:schemeClr val="bg1">
                      <a:lumMod val="75000"/>
                    </a:schemeClr>
                  </a:solidFill>
                  <a:ln w="635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grpSp>
                <p:nvGrpSpPr>
                  <p:cNvPr id="154" name="그룹 153">
                    <a:extLst>
                      <a:ext uri="{FF2B5EF4-FFF2-40B4-BE49-F238E27FC236}">
                        <a16:creationId xmlns:a16="http://schemas.microsoft.com/office/drawing/2014/main" id="{E71F2146-6B38-E02A-ECF2-F15E51E821FA}"/>
                      </a:ext>
                    </a:extLst>
                  </p:cNvPr>
                  <p:cNvGrpSpPr/>
                  <p:nvPr/>
                </p:nvGrpSpPr>
                <p:grpSpPr>
                  <a:xfrm>
                    <a:off x="2954280" y="2865032"/>
                    <a:ext cx="1323803" cy="772755"/>
                    <a:chOff x="2954280" y="2865032"/>
                    <a:chExt cx="1323803" cy="772755"/>
                  </a:xfrm>
                </p:grpSpPr>
                <p:grpSp>
                  <p:nvGrpSpPr>
                    <p:cNvPr id="105" name="그룹 104">
                      <a:extLst>
                        <a:ext uri="{FF2B5EF4-FFF2-40B4-BE49-F238E27FC236}">
                          <a16:creationId xmlns:a16="http://schemas.microsoft.com/office/drawing/2014/main" id="{3DCD6A3C-7E3D-48A7-7440-A31ABAF0F83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954280" y="2890631"/>
                      <a:ext cx="1147468" cy="747156"/>
                      <a:chOff x="2954279" y="3429000"/>
                      <a:chExt cx="1855416" cy="1208125"/>
                    </a:xfrm>
                  </p:grpSpPr>
                  <p:grpSp>
                    <p:nvGrpSpPr>
                      <p:cNvPr id="44" name="그룹 43">
                        <a:extLst>
                          <a:ext uri="{FF2B5EF4-FFF2-40B4-BE49-F238E27FC236}">
                            <a16:creationId xmlns:a16="http://schemas.microsoft.com/office/drawing/2014/main" id="{2864EB63-F127-555F-DF2F-B3DA3B616F20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2954279" y="3469640"/>
                        <a:ext cx="1855416" cy="1167485"/>
                        <a:chOff x="5083180" y="4983380"/>
                        <a:chExt cx="1855416" cy="1167485"/>
                      </a:xfrm>
                    </p:grpSpPr>
                    <p:sp>
                      <p:nvSpPr>
                        <p:cNvPr id="21" name="사다리꼴 20">
                          <a:extLst>
                            <a:ext uri="{FF2B5EF4-FFF2-40B4-BE49-F238E27FC236}">
                              <a16:creationId xmlns:a16="http://schemas.microsoft.com/office/drawing/2014/main" id="{2BFABB2A-19FD-0971-1F91-FB934D845D9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8000000">
                          <a:off x="5583274" y="5227477"/>
                          <a:ext cx="53694" cy="1053882"/>
                        </a:xfrm>
                        <a:prstGeom prst="trapezoid">
                          <a:avLst/>
                        </a:prstGeom>
                        <a:solidFill>
                          <a:schemeClr val="bg1">
                            <a:lumMod val="75000"/>
                          </a:schemeClr>
                        </a:solidFill>
                        <a:ln w="12700"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20" name="사다리꼴 19">
                          <a:extLst>
                            <a:ext uri="{FF2B5EF4-FFF2-40B4-BE49-F238E27FC236}">
                              <a16:creationId xmlns:a16="http://schemas.microsoft.com/office/drawing/2014/main" id="{236AC6C5-18C7-7575-1977-CDD97C6B91B8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9200000">
                          <a:off x="5685605" y="5096983"/>
                          <a:ext cx="53694" cy="1053882"/>
                        </a:xfrm>
                        <a:prstGeom prst="trapezoid">
                          <a:avLst/>
                        </a:prstGeom>
                        <a:solidFill>
                          <a:schemeClr val="bg1">
                            <a:lumMod val="75000"/>
                          </a:schemeClr>
                        </a:solidFill>
                        <a:ln w="12700"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5" name="사다리꼴 14">
                          <a:extLst>
                            <a:ext uri="{FF2B5EF4-FFF2-40B4-BE49-F238E27FC236}">
                              <a16:creationId xmlns:a16="http://schemas.microsoft.com/office/drawing/2014/main" id="{023524BB-6D1D-CF16-7735-646D88CC103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20400000">
                          <a:off x="5824112" y="5015347"/>
                          <a:ext cx="53694" cy="1053882"/>
                        </a:xfrm>
                        <a:prstGeom prst="trapezoid">
                          <a:avLst/>
                        </a:prstGeom>
                        <a:solidFill>
                          <a:schemeClr val="bg1">
                            <a:lumMod val="75000"/>
                          </a:schemeClr>
                        </a:solidFill>
                        <a:ln w="12700"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6" name="사다리꼴 15">
                          <a:extLst>
                            <a:ext uri="{FF2B5EF4-FFF2-40B4-BE49-F238E27FC236}">
                              <a16:creationId xmlns:a16="http://schemas.microsoft.com/office/drawing/2014/main" id="{B3BBE0EB-D090-98D9-6A4E-96FBAC28585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981920" y="4983380"/>
                          <a:ext cx="53694" cy="1053882"/>
                        </a:xfrm>
                        <a:prstGeom prst="trapezoid">
                          <a:avLst/>
                        </a:prstGeom>
                        <a:solidFill>
                          <a:schemeClr val="bg1">
                            <a:lumMod val="75000"/>
                          </a:schemeClr>
                        </a:solidFill>
                        <a:ln w="12700"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7" name="사다리꼴 16">
                          <a:extLst>
                            <a:ext uri="{FF2B5EF4-FFF2-40B4-BE49-F238E27FC236}">
                              <a16:creationId xmlns:a16="http://schemas.microsoft.com/office/drawing/2014/main" id="{FE9BF258-A076-43E9-7C4A-4E50E6D4F05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200000">
                          <a:off x="6145640" y="5015347"/>
                          <a:ext cx="53694" cy="1053882"/>
                        </a:xfrm>
                        <a:prstGeom prst="trapezoid">
                          <a:avLst/>
                        </a:prstGeom>
                        <a:solidFill>
                          <a:schemeClr val="bg1">
                            <a:lumMod val="75000"/>
                          </a:schemeClr>
                        </a:solidFill>
                        <a:ln w="12700"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8" name="사다리꼴 17">
                          <a:extLst>
                            <a:ext uri="{FF2B5EF4-FFF2-40B4-BE49-F238E27FC236}">
                              <a16:creationId xmlns:a16="http://schemas.microsoft.com/office/drawing/2014/main" id="{4AF098DA-4945-2093-5473-0865CB26690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2400000">
                          <a:off x="6286393" y="5096983"/>
                          <a:ext cx="53694" cy="1053882"/>
                        </a:xfrm>
                        <a:prstGeom prst="trapezoid">
                          <a:avLst/>
                        </a:prstGeom>
                        <a:solidFill>
                          <a:schemeClr val="bg1">
                            <a:lumMod val="75000"/>
                          </a:schemeClr>
                        </a:solidFill>
                        <a:ln w="12700"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9" name="사다리꼴 18">
                          <a:extLst>
                            <a:ext uri="{FF2B5EF4-FFF2-40B4-BE49-F238E27FC236}">
                              <a16:creationId xmlns:a16="http://schemas.microsoft.com/office/drawing/2014/main" id="{071E206A-2975-BB50-93FA-815BFAB2510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3600000">
                          <a:off x="6384808" y="5227477"/>
                          <a:ext cx="53694" cy="1053882"/>
                        </a:xfrm>
                        <a:prstGeom prst="trapezoid">
                          <a:avLst/>
                        </a:prstGeom>
                        <a:solidFill>
                          <a:schemeClr val="bg1">
                            <a:lumMod val="75000"/>
                          </a:schemeClr>
                        </a:solidFill>
                        <a:ln w="12700"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</p:grpSp>
                  <p:sp>
                    <p:nvSpPr>
                      <p:cNvPr id="13" name="자유형: 도형 12">
                        <a:extLst>
                          <a:ext uri="{FF2B5EF4-FFF2-40B4-BE49-F238E27FC236}">
                            <a16:creationId xmlns:a16="http://schemas.microsoft.com/office/drawing/2014/main" id="{B4A78C10-489A-0924-BB31-FFB3659B74F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002904" y="3429000"/>
                        <a:ext cx="1761898" cy="771226"/>
                      </a:xfrm>
                      <a:custGeom>
                        <a:avLst/>
                        <a:gdLst>
                          <a:gd name="connsiteX0" fmla="*/ 883079 w 1761898"/>
                          <a:gd name="connsiteY0" fmla="*/ 7 h 771226"/>
                          <a:gd name="connsiteX1" fmla="*/ 1761898 w 1761898"/>
                          <a:gd name="connsiteY1" fmla="*/ 577806 h 771226"/>
                          <a:gd name="connsiteX2" fmla="*/ 1403429 w 1761898"/>
                          <a:gd name="connsiteY2" fmla="*/ 771226 h 771226"/>
                          <a:gd name="connsiteX3" fmla="*/ 1398871 w 1761898"/>
                          <a:gd name="connsiteY3" fmla="*/ 767754 h 771226"/>
                          <a:gd name="connsiteX4" fmla="*/ 883079 w 1761898"/>
                          <a:gd name="connsiteY4" fmla="*/ 610753 h 771226"/>
                          <a:gd name="connsiteX5" fmla="*/ 365930 w 1761898"/>
                          <a:gd name="connsiteY5" fmla="*/ 763916 h 771226"/>
                          <a:gd name="connsiteX6" fmla="*/ 359485 w 1761898"/>
                          <a:gd name="connsiteY6" fmla="*/ 768753 h 771226"/>
                          <a:gd name="connsiteX7" fmla="*/ 0 w 1761898"/>
                          <a:gd name="connsiteY7" fmla="*/ 571584 h 771226"/>
                          <a:gd name="connsiteX8" fmla="*/ 883079 w 1761898"/>
                          <a:gd name="connsiteY8" fmla="*/ 7 h 7712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1761898" h="771226">
                            <a:moveTo>
                              <a:pt x="883079" y="7"/>
                            </a:moveTo>
                            <a:cubicBezTo>
                              <a:pt x="1254613" y="1456"/>
                              <a:pt x="1594050" y="224626"/>
                              <a:pt x="1761898" y="577806"/>
                            </a:cubicBezTo>
                            <a:lnTo>
                              <a:pt x="1403429" y="771226"/>
                            </a:lnTo>
                            <a:lnTo>
                              <a:pt x="1398871" y="767754"/>
                            </a:lnTo>
                            <a:cubicBezTo>
                              <a:pt x="1246589" y="667633"/>
                              <a:pt x="1068846" y="611478"/>
                              <a:pt x="883079" y="610753"/>
                            </a:cubicBezTo>
                            <a:cubicBezTo>
                              <a:pt x="697189" y="610028"/>
                              <a:pt x="518958" y="664868"/>
                              <a:pt x="365930" y="763916"/>
                            </a:cubicBezTo>
                            <a:lnTo>
                              <a:pt x="359485" y="768753"/>
                            </a:lnTo>
                            <a:lnTo>
                              <a:pt x="0" y="571584"/>
                            </a:lnTo>
                            <a:cubicBezTo>
                              <a:pt x="170155" y="219364"/>
                              <a:pt x="511298" y="-1443"/>
                              <a:pt x="883079" y="7"/>
                            </a:cubicBezTo>
                            <a:close/>
                          </a:path>
                        </a:pathLst>
                      </a:custGeom>
                      <a:solidFill>
                        <a:schemeClr val="bg1">
                          <a:lumMod val="95000"/>
                          <a:alpha val="59000"/>
                        </a:schemeClr>
                      </a:solidFill>
                      <a:ln w="127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square" rtlCol="0" anchor="ctr">
                        <a:noAutofit/>
                      </a:bodyPr>
                      <a:lstStyle/>
                      <a:p>
                        <a:pPr algn="ctr"/>
                        <a:endParaRPr lang="ko-KR" altLang="en-US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</p:grpSp>
                <p:cxnSp>
                  <p:nvCxnSpPr>
                    <p:cNvPr id="61" name="직선 연결선 60">
                      <a:extLst>
                        <a:ext uri="{FF2B5EF4-FFF2-40B4-BE49-F238E27FC236}">
                          <a16:creationId xmlns:a16="http://schemas.microsoft.com/office/drawing/2014/main" id="{C7CEB4A7-7908-F1DB-8ADF-2A9EA4AF55C6}"/>
                        </a:ext>
                      </a:extLst>
                    </p:cNvPr>
                    <p:cNvCxnSpPr>
                      <a:cxnSpLocks/>
                      <a:stCxn id="62" idx="7"/>
                      <a:endCxn id="64" idx="1"/>
                    </p:cNvCxnSpPr>
                    <p:nvPr/>
                  </p:nvCxnSpPr>
                  <p:spPr>
                    <a:xfrm flipV="1">
                      <a:off x="3818125" y="2926588"/>
                      <a:ext cx="159111" cy="110852"/>
                    </a:xfrm>
                    <a:prstGeom prst="line">
                      <a:avLst/>
                    </a:prstGeom>
                    <a:ln w="12700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62" name="타원 61">
                      <a:extLst>
                        <a:ext uri="{FF2B5EF4-FFF2-40B4-BE49-F238E27FC236}">
                          <a16:creationId xmlns:a16="http://schemas.microsoft.com/office/drawing/2014/main" id="{7C225521-0073-78B1-5016-377964C3654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757769" y="3027085"/>
                      <a:ext cx="70711" cy="70711"/>
                    </a:xfrm>
                    <a:prstGeom prst="ellipse">
                      <a:avLst/>
                    </a:prstGeom>
                    <a:solidFill>
                      <a:srgbClr val="F3FAFF"/>
                    </a:solidFill>
                    <a:ln w="12700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</a:ln>
                    <a:effectLst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64" name="TextBox 63">
                      <a:extLst>
                        <a:ext uri="{FF2B5EF4-FFF2-40B4-BE49-F238E27FC236}">
                          <a16:creationId xmlns:a16="http://schemas.microsoft.com/office/drawing/2014/main" id="{82A878B0-84E0-B86D-66B0-2B8457BB3E8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977236" y="2865032"/>
                      <a:ext cx="300847" cy="123111"/>
                    </a:xfrm>
                    <a:prstGeom prst="rect">
                      <a:avLst/>
                    </a:prstGeom>
                    <a:noFill/>
                    <a:effectLst/>
                  </p:spPr>
                  <p:txBody>
                    <a:bodyPr wrap="none" lIns="36000" tIns="0" rIns="0" bIns="0" rtlCol="0" anchor="t">
                      <a:spAutoFit/>
                    </a:bodyPr>
                    <a:lstStyle/>
                    <a:p>
                      <a:pPr algn="ctr"/>
                      <a:r>
                        <a:rPr lang="ko-KR" altLang="en-US" sz="80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부채면</a:t>
                      </a:r>
                      <a:endParaRPr lang="en-US" altLang="ko-KR" sz="80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p:txBody>
                </p:sp>
                <p:sp>
                  <p:nvSpPr>
                    <p:cNvPr id="65" name="TextBox 64">
                      <a:extLst>
                        <a:ext uri="{FF2B5EF4-FFF2-40B4-BE49-F238E27FC236}">
                          <a16:creationId xmlns:a16="http://schemas.microsoft.com/office/drawing/2014/main" id="{5BB77DD7-98A7-6051-E1A5-9C9CF933FE2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837268" y="3462036"/>
                      <a:ext cx="300847" cy="123111"/>
                    </a:xfrm>
                    <a:prstGeom prst="rect">
                      <a:avLst/>
                    </a:prstGeom>
                    <a:noFill/>
                    <a:effectLst/>
                  </p:spPr>
                  <p:txBody>
                    <a:bodyPr wrap="none" lIns="36000" tIns="0" rIns="0" bIns="0" rtlCol="0" anchor="t">
                      <a:spAutoFit/>
                    </a:bodyPr>
                    <a:lstStyle/>
                    <a:p>
                      <a:pPr algn="ctr"/>
                      <a:r>
                        <a:rPr lang="ko-KR" altLang="en-US" sz="80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부챗살</a:t>
                      </a:r>
                      <a:endParaRPr lang="en-US" altLang="ko-KR" sz="80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p:txBody>
                </p:sp>
                <p:cxnSp>
                  <p:nvCxnSpPr>
                    <p:cNvPr id="69" name="직선 연결선 68">
                      <a:extLst>
                        <a:ext uri="{FF2B5EF4-FFF2-40B4-BE49-F238E27FC236}">
                          <a16:creationId xmlns:a16="http://schemas.microsoft.com/office/drawing/2014/main" id="{78B4C17B-8B1E-5191-910B-EA343E503FB3}"/>
                        </a:ext>
                      </a:extLst>
                    </p:cNvPr>
                    <p:cNvCxnSpPr>
                      <a:cxnSpLocks/>
                      <a:stCxn id="70" idx="6"/>
                      <a:endCxn id="65" idx="1"/>
                    </p:cNvCxnSpPr>
                    <p:nvPr/>
                  </p:nvCxnSpPr>
                  <p:spPr>
                    <a:xfrm>
                      <a:off x="3631189" y="3505028"/>
                      <a:ext cx="206079" cy="18564"/>
                    </a:xfrm>
                    <a:prstGeom prst="line">
                      <a:avLst/>
                    </a:prstGeom>
                    <a:ln w="12700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70" name="타원 69">
                      <a:extLst>
                        <a:ext uri="{FF2B5EF4-FFF2-40B4-BE49-F238E27FC236}">
                          <a16:creationId xmlns:a16="http://schemas.microsoft.com/office/drawing/2014/main" id="{AE61333B-C7B5-AE1A-408D-1AE435E6D17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560478" y="3469672"/>
                      <a:ext cx="70711" cy="70711"/>
                    </a:xfrm>
                    <a:prstGeom prst="ellipse">
                      <a:avLst/>
                    </a:prstGeom>
                    <a:solidFill>
                      <a:srgbClr val="F3FAFF"/>
                    </a:solidFill>
                    <a:ln w="12700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</a:ln>
                    <a:effectLst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grpSp>
                <p:nvGrpSpPr>
                  <p:cNvPr id="155" name="그룹 154">
                    <a:extLst>
                      <a:ext uri="{FF2B5EF4-FFF2-40B4-BE49-F238E27FC236}">
                        <a16:creationId xmlns:a16="http://schemas.microsoft.com/office/drawing/2014/main" id="{C66744D1-9BB6-0347-95EA-68A1A0ADDC74}"/>
                      </a:ext>
                    </a:extLst>
                  </p:cNvPr>
                  <p:cNvGrpSpPr/>
                  <p:nvPr/>
                </p:nvGrpSpPr>
                <p:grpSpPr>
                  <a:xfrm>
                    <a:off x="4565314" y="2900161"/>
                    <a:ext cx="1145674" cy="702497"/>
                    <a:chOff x="4804621" y="2865033"/>
                    <a:chExt cx="1145674" cy="702497"/>
                  </a:xfrm>
                </p:grpSpPr>
                <p:sp>
                  <p:nvSpPr>
                    <p:cNvPr id="125" name="사다리꼴 124">
                      <a:extLst>
                        <a:ext uri="{FF2B5EF4-FFF2-40B4-BE49-F238E27FC236}">
                          <a16:creationId xmlns:a16="http://schemas.microsoft.com/office/drawing/2014/main" id="{96B58C4B-0B18-29B7-A0C1-C817B6FE454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17088" y="2915765"/>
                      <a:ext cx="33207" cy="651765"/>
                    </a:xfrm>
                    <a:prstGeom prst="trapezoid">
                      <a:avLst/>
                    </a:prstGeom>
                    <a:solidFill>
                      <a:schemeClr val="bg1">
                        <a:lumMod val="75000"/>
                      </a:schemeClr>
                    </a:solidFill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grpSp>
                  <p:nvGrpSpPr>
                    <p:cNvPr id="146" name="그룹 145">
                      <a:extLst>
                        <a:ext uri="{FF2B5EF4-FFF2-40B4-BE49-F238E27FC236}">
                          <a16:creationId xmlns:a16="http://schemas.microsoft.com/office/drawing/2014/main" id="{B64FF929-50E5-7F41-DEB5-B8FEA28AA96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804621" y="2865033"/>
                      <a:ext cx="774170" cy="521360"/>
                      <a:chOff x="4804620" y="2865032"/>
                      <a:chExt cx="1147468" cy="772755"/>
                    </a:xfrm>
                  </p:grpSpPr>
                  <p:grpSp>
                    <p:nvGrpSpPr>
                      <p:cNvPr id="111" name="그룹 110">
                        <a:extLst>
                          <a:ext uri="{FF2B5EF4-FFF2-40B4-BE49-F238E27FC236}">
                            <a16:creationId xmlns:a16="http://schemas.microsoft.com/office/drawing/2014/main" id="{AC0FD19B-6AC4-D10F-4AE8-B7581DAF782F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4804620" y="2915765"/>
                        <a:ext cx="1147468" cy="722022"/>
                        <a:chOff x="5083180" y="4983380"/>
                        <a:chExt cx="1855416" cy="1167485"/>
                      </a:xfrm>
                    </p:grpSpPr>
                    <p:sp>
                      <p:nvSpPr>
                        <p:cNvPr id="113" name="사다리꼴 112">
                          <a:extLst>
                            <a:ext uri="{FF2B5EF4-FFF2-40B4-BE49-F238E27FC236}">
                              <a16:creationId xmlns:a16="http://schemas.microsoft.com/office/drawing/2014/main" id="{49933BC7-234B-6B24-84D9-AAC65558AC7F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8000000">
                          <a:off x="5583274" y="5227477"/>
                          <a:ext cx="53694" cy="1053882"/>
                        </a:xfrm>
                        <a:prstGeom prst="trapezoid">
                          <a:avLst/>
                        </a:prstGeom>
                        <a:solidFill>
                          <a:schemeClr val="bg1">
                            <a:lumMod val="75000"/>
                          </a:schemeClr>
                        </a:solidFill>
                        <a:ln w="12700"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14" name="사다리꼴 113">
                          <a:extLst>
                            <a:ext uri="{FF2B5EF4-FFF2-40B4-BE49-F238E27FC236}">
                              <a16:creationId xmlns:a16="http://schemas.microsoft.com/office/drawing/2014/main" id="{230D8174-781A-A3EF-DF3F-6B087A35719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9200000">
                          <a:off x="5685605" y="5096983"/>
                          <a:ext cx="53694" cy="1053882"/>
                        </a:xfrm>
                        <a:prstGeom prst="trapezoid">
                          <a:avLst/>
                        </a:prstGeom>
                        <a:solidFill>
                          <a:schemeClr val="bg1">
                            <a:lumMod val="75000"/>
                          </a:schemeClr>
                        </a:solidFill>
                        <a:ln w="12700"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15" name="사다리꼴 114">
                          <a:extLst>
                            <a:ext uri="{FF2B5EF4-FFF2-40B4-BE49-F238E27FC236}">
                              <a16:creationId xmlns:a16="http://schemas.microsoft.com/office/drawing/2014/main" id="{3977FEB2-435A-96C9-A958-3C76FBA9D8A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20400000">
                          <a:off x="5824112" y="5015347"/>
                          <a:ext cx="53694" cy="1053882"/>
                        </a:xfrm>
                        <a:prstGeom prst="trapezoid">
                          <a:avLst/>
                        </a:prstGeom>
                        <a:solidFill>
                          <a:schemeClr val="bg1">
                            <a:lumMod val="75000"/>
                          </a:schemeClr>
                        </a:solidFill>
                        <a:ln w="12700"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16" name="사다리꼴 115">
                          <a:extLst>
                            <a:ext uri="{FF2B5EF4-FFF2-40B4-BE49-F238E27FC236}">
                              <a16:creationId xmlns:a16="http://schemas.microsoft.com/office/drawing/2014/main" id="{9F56F611-EFA5-AB2C-E840-464306A6137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981920" y="4983380"/>
                          <a:ext cx="53694" cy="1053882"/>
                        </a:xfrm>
                        <a:prstGeom prst="trapezoid">
                          <a:avLst/>
                        </a:prstGeom>
                        <a:solidFill>
                          <a:schemeClr val="bg1">
                            <a:lumMod val="75000"/>
                          </a:schemeClr>
                        </a:solidFill>
                        <a:ln w="12700"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17" name="사다리꼴 116">
                          <a:extLst>
                            <a:ext uri="{FF2B5EF4-FFF2-40B4-BE49-F238E27FC236}">
                              <a16:creationId xmlns:a16="http://schemas.microsoft.com/office/drawing/2014/main" id="{3B8E9621-2419-6239-BBFD-94A6D43BDF80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200000">
                          <a:off x="6145640" y="5015347"/>
                          <a:ext cx="53694" cy="1053882"/>
                        </a:xfrm>
                        <a:prstGeom prst="trapezoid">
                          <a:avLst/>
                        </a:prstGeom>
                        <a:solidFill>
                          <a:schemeClr val="bg1">
                            <a:lumMod val="75000"/>
                          </a:schemeClr>
                        </a:solidFill>
                        <a:ln w="12700"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18" name="사다리꼴 117">
                          <a:extLst>
                            <a:ext uri="{FF2B5EF4-FFF2-40B4-BE49-F238E27FC236}">
                              <a16:creationId xmlns:a16="http://schemas.microsoft.com/office/drawing/2014/main" id="{BB0B88F5-7C65-68CA-7179-B62D3976E87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2400000">
                          <a:off x="6286393" y="5096983"/>
                          <a:ext cx="53694" cy="1053882"/>
                        </a:xfrm>
                        <a:prstGeom prst="trapezoid">
                          <a:avLst/>
                        </a:prstGeom>
                        <a:solidFill>
                          <a:schemeClr val="bg1">
                            <a:lumMod val="75000"/>
                          </a:schemeClr>
                        </a:solidFill>
                        <a:ln w="12700"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19" name="사다리꼴 118">
                          <a:extLst>
                            <a:ext uri="{FF2B5EF4-FFF2-40B4-BE49-F238E27FC236}">
                              <a16:creationId xmlns:a16="http://schemas.microsoft.com/office/drawing/2014/main" id="{6DEFE32D-7DA9-E1D0-DFBC-BC88E8B8B278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3600000">
                          <a:off x="6384808" y="5227477"/>
                          <a:ext cx="53694" cy="1053882"/>
                        </a:xfrm>
                        <a:prstGeom prst="trapezoid">
                          <a:avLst/>
                        </a:prstGeom>
                        <a:solidFill>
                          <a:schemeClr val="bg1">
                            <a:lumMod val="75000"/>
                          </a:schemeClr>
                        </a:solidFill>
                        <a:ln w="12700"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</p:grpSp>
                  <p:sp>
                    <p:nvSpPr>
                      <p:cNvPr id="129" name="타원 128">
                        <a:extLst>
                          <a:ext uri="{FF2B5EF4-FFF2-40B4-BE49-F238E27FC236}">
                            <a16:creationId xmlns:a16="http://schemas.microsoft.com/office/drawing/2014/main" id="{D146E5A7-33A9-9086-BD8B-B5BCE56086F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314334" y="2865032"/>
                        <a:ext cx="128040" cy="702498"/>
                      </a:xfrm>
                      <a:prstGeom prst="ellipse">
                        <a:avLst/>
                      </a:prstGeom>
                      <a:noFill/>
                      <a:ln w="12700">
                        <a:solidFill>
                          <a:srgbClr val="FF0000"/>
                        </a:solidFill>
                      </a:ln>
                      <a:effectLst>
                        <a:glow rad="12700">
                          <a:schemeClr val="bg1"/>
                        </a:glow>
                      </a:effectLst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</p:grpSp>
                <p:cxnSp>
                  <p:nvCxnSpPr>
                    <p:cNvPr id="131" name="직선 화살표 연결선 130">
                      <a:extLst>
                        <a:ext uri="{FF2B5EF4-FFF2-40B4-BE49-F238E27FC236}">
                          <a16:creationId xmlns:a16="http://schemas.microsoft.com/office/drawing/2014/main" id="{D4E582E2-D2C6-87F9-7A14-40EFFF5B4C64}"/>
                        </a:ext>
                      </a:extLst>
                    </p:cNvPr>
                    <p:cNvCxnSpPr>
                      <a:cxnSpLocks/>
                      <a:stCxn id="129" idx="6"/>
                    </p:cNvCxnSpPr>
                    <p:nvPr/>
                  </p:nvCxnSpPr>
                  <p:spPr>
                    <a:xfrm>
                      <a:off x="5234899" y="3102013"/>
                      <a:ext cx="615950" cy="94362"/>
                    </a:xfrm>
                    <a:prstGeom prst="straightConnector1">
                      <a:avLst/>
                    </a:prstGeom>
                    <a:ln w="12700">
                      <a:solidFill>
                        <a:srgbClr val="FF0000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48" name="TextBox 147">
                      <a:extLst>
                        <a:ext uri="{FF2B5EF4-FFF2-40B4-BE49-F238E27FC236}">
                          <a16:creationId xmlns:a16="http://schemas.microsoft.com/office/drawing/2014/main" id="{35144C42-C010-98E3-8F2B-37FF6B5714A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352806" y="3269496"/>
                      <a:ext cx="466474" cy="246221"/>
                    </a:xfrm>
                    <a:prstGeom prst="rect">
                      <a:avLst/>
                    </a:prstGeom>
                    <a:noFill/>
                    <a:effectLst/>
                  </p:spPr>
                  <p:txBody>
                    <a:bodyPr wrap="none" lIns="0" tIns="0" rIns="0" bIns="0" rtlCol="0" anchor="t">
                      <a:spAutoFit/>
                    </a:bodyPr>
                    <a:lstStyle/>
                    <a:p>
                      <a:pPr algn="ctr"/>
                      <a:r>
                        <a:rPr lang="ko-KR" altLang="en-US" sz="800" dirty="0">
                          <a:solidFill>
                            <a:srgbClr val="FF0000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얇고 뾰족한</a:t>
                      </a:r>
                      <a:endParaRPr lang="en-US" altLang="ko-KR" sz="800" dirty="0">
                        <a:solidFill>
                          <a:srgbClr val="FF0000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  <a:p>
                      <a:pPr algn="ctr"/>
                      <a:r>
                        <a:rPr lang="ko-KR" altLang="en-US" sz="800" dirty="0">
                          <a:solidFill>
                            <a:srgbClr val="FF0000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부챗살</a:t>
                      </a:r>
                      <a:endParaRPr lang="en-US" altLang="ko-KR" sz="800" dirty="0">
                        <a:solidFill>
                          <a:srgbClr val="FF0000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p:txBody>
                </p:sp>
              </p:grpSp>
            </p:grpSp>
            <p:sp>
              <p:nvSpPr>
                <p:cNvPr id="150" name="TextBox 149">
                  <a:extLst>
                    <a:ext uri="{FF2B5EF4-FFF2-40B4-BE49-F238E27FC236}">
                      <a16:creationId xmlns:a16="http://schemas.microsoft.com/office/drawing/2014/main" id="{2B564093-9CC2-E748-C254-D05376F608D0}"/>
                    </a:ext>
                  </a:extLst>
                </p:cNvPr>
                <p:cNvSpPr txBox="1"/>
                <p:nvPr/>
              </p:nvSpPr>
              <p:spPr>
                <a:xfrm>
                  <a:off x="3634628" y="2584402"/>
                  <a:ext cx="1258358" cy="123111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>
                    <a:spcAft>
                      <a:spcPts val="600"/>
                    </a:spcAft>
                  </a:pPr>
                  <a:r>
                    <a:rPr lang="en-US" altLang="ko-KR" sz="8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(1) </a:t>
                  </a:r>
                  <a:r>
                    <a:rPr lang="ko-KR" altLang="en-US" sz="8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사용 무기 </a:t>
                  </a:r>
                  <a:r>
                    <a:rPr lang="en-US" altLang="ko-KR" sz="8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‘</a:t>
                  </a:r>
                  <a:r>
                    <a:rPr lang="ko-KR" altLang="en-US" sz="8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부채</a:t>
                  </a:r>
                  <a:r>
                    <a:rPr lang="en-US" altLang="ko-KR" sz="8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’</a:t>
                  </a:r>
                  <a:r>
                    <a:rPr lang="ko-KR" altLang="en-US" sz="8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의 구조 분석</a:t>
                  </a:r>
                  <a:endParaRPr lang="en-US" altLang="ko-KR" sz="8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</p:txBody>
            </p:sp>
            <p:sp>
              <p:nvSpPr>
                <p:cNvPr id="1073" name="TextBox 1072">
                  <a:extLst>
                    <a:ext uri="{FF2B5EF4-FFF2-40B4-BE49-F238E27FC236}">
                      <a16:creationId xmlns:a16="http://schemas.microsoft.com/office/drawing/2014/main" id="{DDA157D6-7687-3915-AC02-CCE73EDDE951}"/>
                    </a:ext>
                  </a:extLst>
                </p:cNvPr>
                <p:cNvSpPr txBox="1"/>
                <p:nvPr/>
              </p:nvSpPr>
              <p:spPr>
                <a:xfrm>
                  <a:off x="3795730" y="2753484"/>
                  <a:ext cx="936154" cy="195814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72000" rIns="0" bIns="0" rtlCol="0" anchor="t">
                  <a:spAutoFit/>
                </a:bodyPr>
                <a:lstStyle/>
                <a:p>
                  <a:pPr algn="ctr"/>
                  <a:r>
                    <a:rPr lang="ko-KR" altLang="en-US" sz="8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부채 </a:t>
                  </a:r>
                  <a:r>
                    <a:rPr lang="en-US" altLang="ko-KR" sz="8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=</a:t>
                  </a:r>
                  <a:r>
                    <a:rPr lang="en-US" altLang="ko-KR" sz="800" dirty="0">
                      <a:solidFill>
                        <a:schemeClr val="bg1">
                          <a:lumMod val="50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 </a:t>
                  </a:r>
                  <a:r>
                    <a:rPr lang="ko-KR" altLang="en-US" sz="800" dirty="0">
                      <a:solidFill>
                        <a:srgbClr val="0070C0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부챗살</a:t>
                  </a:r>
                  <a:r>
                    <a:rPr lang="ko-KR" altLang="en-US" sz="800" dirty="0">
                      <a:solidFill>
                        <a:schemeClr val="bg1">
                          <a:lumMod val="50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 </a:t>
                  </a:r>
                  <a:r>
                    <a:rPr lang="en-US" altLang="ko-KR" sz="8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+</a:t>
                  </a:r>
                  <a:r>
                    <a:rPr lang="en-US" altLang="ko-KR" sz="800" dirty="0">
                      <a:solidFill>
                        <a:schemeClr val="bg1">
                          <a:lumMod val="50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 </a:t>
                  </a:r>
                  <a:r>
                    <a:rPr lang="ko-KR" altLang="en-US" sz="800" dirty="0">
                      <a:solidFill>
                        <a:srgbClr val="0070C0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부채면</a:t>
                  </a:r>
                  <a:endParaRPr lang="en-US" altLang="ko-KR" sz="800" dirty="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</p:txBody>
            </p:sp>
          </p:grpSp>
          <p:sp>
            <p:nvSpPr>
              <p:cNvPr id="1075" name="화살표: 아래쪽 1074">
                <a:extLst>
                  <a:ext uri="{FF2B5EF4-FFF2-40B4-BE49-F238E27FC236}">
                    <a16:creationId xmlns:a16="http://schemas.microsoft.com/office/drawing/2014/main" id="{0C11FF18-8D83-1DD1-593B-D5F532EB7664}"/>
                  </a:ext>
                </a:extLst>
              </p:cNvPr>
              <p:cNvSpPr/>
              <p:nvPr/>
            </p:nvSpPr>
            <p:spPr>
              <a:xfrm rot="16200000">
                <a:off x="8128285" y="3202824"/>
                <a:ext cx="130082" cy="182845"/>
              </a:xfrm>
              <a:prstGeom prst="downArrow">
                <a:avLst/>
              </a:prstGeom>
              <a:solidFill>
                <a:srgbClr val="FAFCBC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55" name="그룹 54">
                <a:extLst>
                  <a:ext uri="{FF2B5EF4-FFF2-40B4-BE49-F238E27FC236}">
                    <a16:creationId xmlns:a16="http://schemas.microsoft.com/office/drawing/2014/main" id="{9C58171A-1EB4-015B-8CE4-A2BBE4C54789}"/>
                  </a:ext>
                </a:extLst>
              </p:cNvPr>
              <p:cNvGrpSpPr/>
              <p:nvPr/>
            </p:nvGrpSpPr>
            <p:grpSpPr>
              <a:xfrm>
                <a:off x="8362021" y="2538431"/>
                <a:ext cx="3637891" cy="1511630"/>
                <a:chOff x="8362021" y="2538431"/>
                <a:chExt cx="3637891" cy="1511630"/>
              </a:xfrm>
            </p:grpSpPr>
            <p:sp>
              <p:nvSpPr>
                <p:cNvPr id="163" name="직사각형 162">
                  <a:extLst>
                    <a:ext uri="{FF2B5EF4-FFF2-40B4-BE49-F238E27FC236}">
                      <a16:creationId xmlns:a16="http://schemas.microsoft.com/office/drawing/2014/main" id="{08E10F71-AB68-3796-C79D-7D9E642461BB}"/>
                    </a:ext>
                  </a:extLst>
                </p:cNvPr>
                <p:cNvSpPr/>
                <p:nvPr/>
              </p:nvSpPr>
              <p:spPr>
                <a:xfrm>
                  <a:off x="8362021" y="2538431"/>
                  <a:ext cx="3637891" cy="1511630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4" name="직사각형 163">
                  <a:extLst>
                    <a:ext uri="{FF2B5EF4-FFF2-40B4-BE49-F238E27FC236}">
                      <a16:creationId xmlns:a16="http://schemas.microsoft.com/office/drawing/2014/main" id="{C00C7206-14AD-D761-9368-2AFED97C904A}"/>
                    </a:ext>
                  </a:extLst>
                </p:cNvPr>
                <p:cNvSpPr/>
                <p:nvPr/>
              </p:nvSpPr>
              <p:spPr>
                <a:xfrm>
                  <a:off x="8362022" y="2538431"/>
                  <a:ext cx="3637890" cy="215053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5" name="TextBox 164">
                  <a:extLst>
                    <a:ext uri="{FF2B5EF4-FFF2-40B4-BE49-F238E27FC236}">
                      <a16:creationId xmlns:a16="http://schemas.microsoft.com/office/drawing/2014/main" id="{A77775DD-A5BC-5D08-B70A-194BC0F2C78F}"/>
                    </a:ext>
                  </a:extLst>
                </p:cNvPr>
                <p:cNvSpPr txBox="1"/>
                <p:nvPr/>
              </p:nvSpPr>
              <p:spPr>
                <a:xfrm>
                  <a:off x="9779414" y="2584402"/>
                  <a:ext cx="803105" cy="123111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>
                    <a:spcAft>
                      <a:spcPts val="600"/>
                    </a:spcAft>
                  </a:pPr>
                  <a:r>
                    <a:rPr lang="en-US" altLang="ko-KR" sz="8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(3) </a:t>
                  </a:r>
                  <a:r>
                    <a:rPr lang="ko-KR" altLang="en-US" sz="8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아이디어 구체화</a:t>
                  </a:r>
                  <a:endParaRPr lang="en-US" altLang="ko-KR" sz="8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</p:txBody>
            </p:sp>
            <p:sp>
              <p:nvSpPr>
                <p:cNvPr id="166" name="TextBox 165">
                  <a:extLst>
                    <a:ext uri="{FF2B5EF4-FFF2-40B4-BE49-F238E27FC236}">
                      <a16:creationId xmlns:a16="http://schemas.microsoft.com/office/drawing/2014/main" id="{994EA3DA-2B25-1D1B-723F-C633F1D1A812}"/>
                    </a:ext>
                  </a:extLst>
                </p:cNvPr>
                <p:cNvSpPr txBox="1"/>
                <p:nvPr/>
              </p:nvSpPr>
              <p:spPr>
                <a:xfrm>
                  <a:off x="8774331" y="2753484"/>
                  <a:ext cx="2813271" cy="195814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72000" rIns="0" bIns="0" rtlCol="0" anchor="t">
                  <a:spAutoFit/>
                </a:bodyPr>
                <a:lstStyle>
                  <a:defPPr>
                    <a:defRPr lang="ko-KR"/>
                  </a:defPPr>
                  <a:lvl1pPr algn="ctr">
                    <a:defRPr sz="800">
                      <a:solidFill>
                        <a:srgbClr val="0070C0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defRPr>
                  </a:lvl1pPr>
                </a:lstStyle>
                <a:p>
                  <a:pPr>
                    <a:spcAft>
                      <a:spcPts val="300"/>
                    </a:spcAft>
                  </a:pPr>
                  <a:r>
                    <a:rPr lang="ko-KR" altLang="en-US" dirty="0">
                      <a:solidFill>
                        <a:schemeClr val="tx1"/>
                      </a:solidFill>
                    </a:rPr>
                    <a:t>부챗살이 박힌 대상이 있다면 </a:t>
                  </a:r>
                  <a:r>
                    <a:rPr lang="ko-KR" altLang="en-US" dirty="0"/>
                    <a:t>번개가 유도</a:t>
                  </a:r>
                  <a:r>
                    <a:rPr lang="ko-KR" altLang="en-US" dirty="0">
                      <a:solidFill>
                        <a:schemeClr val="tx1"/>
                      </a:solidFill>
                    </a:rPr>
                    <a:t>되어 </a:t>
                  </a:r>
                  <a:r>
                    <a:rPr lang="ko-KR" altLang="en-US" dirty="0"/>
                    <a:t>피해를 한 곳에 집중</a:t>
                  </a:r>
                  <a:r>
                    <a:rPr lang="ko-KR" altLang="en-US" dirty="0">
                      <a:solidFill>
                        <a:schemeClr val="tx1"/>
                      </a:solidFill>
                    </a:rPr>
                    <a:t>한다</a:t>
                  </a:r>
                  <a:r>
                    <a:rPr lang="en-US" altLang="ko-KR" dirty="0">
                      <a:solidFill>
                        <a:schemeClr val="tx1"/>
                      </a:solidFill>
                    </a:rPr>
                    <a:t>.</a:t>
                  </a:r>
                </a:p>
              </p:txBody>
            </p:sp>
            <p:grpSp>
              <p:nvGrpSpPr>
                <p:cNvPr id="49" name="그룹 48">
                  <a:extLst>
                    <a:ext uri="{FF2B5EF4-FFF2-40B4-BE49-F238E27FC236}">
                      <a16:creationId xmlns:a16="http://schemas.microsoft.com/office/drawing/2014/main" id="{3367D14D-5C45-D2CE-5922-7E3FE667B1C5}"/>
                    </a:ext>
                  </a:extLst>
                </p:cNvPr>
                <p:cNvGrpSpPr/>
                <p:nvPr/>
              </p:nvGrpSpPr>
              <p:grpSpPr>
                <a:xfrm>
                  <a:off x="8817333" y="3233629"/>
                  <a:ext cx="2727266" cy="763620"/>
                  <a:chOff x="8845480" y="3233629"/>
                  <a:chExt cx="2727266" cy="763620"/>
                </a:xfrm>
              </p:grpSpPr>
              <p:grpSp>
                <p:nvGrpSpPr>
                  <p:cNvPr id="53" name="그룹 52">
                    <a:extLst>
                      <a:ext uri="{FF2B5EF4-FFF2-40B4-BE49-F238E27FC236}">
                        <a16:creationId xmlns:a16="http://schemas.microsoft.com/office/drawing/2014/main" id="{B2DF1E28-9E5F-1FE0-C16E-E831D003ABF5}"/>
                      </a:ext>
                    </a:extLst>
                  </p:cNvPr>
                  <p:cNvGrpSpPr/>
                  <p:nvPr/>
                </p:nvGrpSpPr>
                <p:grpSpPr>
                  <a:xfrm>
                    <a:off x="8845480" y="3233629"/>
                    <a:ext cx="1198104" cy="763620"/>
                    <a:chOff x="8741452" y="3233629"/>
                    <a:chExt cx="1198104" cy="763620"/>
                  </a:xfrm>
                </p:grpSpPr>
                <p:pic>
                  <p:nvPicPr>
                    <p:cNvPr id="1039" name="Picture 6">
                      <a:extLst>
                        <a:ext uri="{FF2B5EF4-FFF2-40B4-BE49-F238E27FC236}">
                          <a16:creationId xmlns:a16="http://schemas.microsoft.com/office/drawing/2014/main" id="{5D881FF5-BEC2-17F9-63C8-A9597FE99748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8">
                      <a:alphaModFix amt="95000"/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16522" t="3989" r="31256" b="3115"/>
                    <a:stretch>
                      <a:fillRect/>
                    </a:stretch>
                  </p:blipFill>
                  <p:spPr bwMode="auto">
                    <a:xfrm flipH="1">
                      <a:off x="8741452" y="3233629"/>
                      <a:ext cx="1198104" cy="510065"/>
                    </a:xfrm>
                    <a:prstGeom prst="rect">
                      <a:avLst/>
                    </a:prstGeom>
                    <a:noFill/>
                    <a:effectLst>
                      <a:glow rad="25400">
                        <a:schemeClr val="accent4">
                          <a:lumMod val="20000"/>
                          <a:lumOff val="80000"/>
                          <a:alpha val="60000"/>
                        </a:schemeClr>
                      </a:glow>
                    </a:effectLst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sp>
                  <p:nvSpPr>
                    <p:cNvPr id="1077" name="TextBox 1076">
                      <a:extLst>
                        <a:ext uri="{FF2B5EF4-FFF2-40B4-BE49-F238E27FC236}">
                          <a16:creationId xmlns:a16="http://schemas.microsoft.com/office/drawing/2014/main" id="{57D495BB-F682-7C5B-3EF6-F4C4FE3C688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934143" y="3781805"/>
                      <a:ext cx="812723" cy="215444"/>
                    </a:xfrm>
                    <a:prstGeom prst="rect">
                      <a:avLst/>
                    </a:prstGeom>
                    <a:noFill/>
                    <a:effectLst/>
                  </p:spPr>
                  <p:txBody>
                    <a:bodyPr wrap="none" lIns="0" tIns="0" rIns="0" bIns="0" rtlCol="0" anchor="t">
                      <a:spAutoFit/>
                    </a:bodyPr>
                    <a:lstStyle/>
                    <a:p>
                      <a:pPr algn="ctr"/>
                      <a:r>
                        <a:rPr lang="en-US" altLang="ko-KR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&lt;</a:t>
                      </a:r>
                      <a:r>
                        <a:rPr lang="ko-KR" altLang="en-US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기본 번개 방출 예시</a:t>
                      </a:r>
                      <a:r>
                        <a:rPr lang="en-US" altLang="ko-KR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&gt;</a:t>
                      </a:r>
                    </a:p>
                    <a:p>
                      <a:pPr algn="ctr"/>
                      <a:r>
                        <a:rPr lang="ko-KR" altLang="en-US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여러 갈래 </a:t>
                      </a:r>
                      <a:r>
                        <a:rPr lang="en-US" altLang="ko-KR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/ </a:t>
                      </a:r>
                      <a:r>
                        <a:rPr lang="ko-KR" altLang="en-US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분산된 피해</a:t>
                      </a:r>
                      <a:endPara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p:txBody>
                </p:sp>
              </p:grpSp>
              <p:grpSp>
                <p:nvGrpSpPr>
                  <p:cNvPr id="52" name="그룹 51">
                    <a:extLst>
                      <a:ext uri="{FF2B5EF4-FFF2-40B4-BE49-F238E27FC236}">
                        <a16:creationId xmlns:a16="http://schemas.microsoft.com/office/drawing/2014/main" id="{7A19AB66-1796-6E4C-F2AC-1263C3CE7C9B}"/>
                      </a:ext>
                    </a:extLst>
                  </p:cNvPr>
                  <p:cNvGrpSpPr/>
                  <p:nvPr/>
                </p:nvGrpSpPr>
                <p:grpSpPr>
                  <a:xfrm>
                    <a:off x="10366721" y="3350637"/>
                    <a:ext cx="1206025" cy="646612"/>
                    <a:chOff x="10366721" y="3350637"/>
                    <a:chExt cx="1206025" cy="646612"/>
                  </a:xfrm>
                </p:grpSpPr>
                <p:grpSp>
                  <p:nvGrpSpPr>
                    <p:cNvPr id="1050" name="그룹 1049">
                      <a:extLst>
                        <a:ext uri="{FF2B5EF4-FFF2-40B4-BE49-F238E27FC236}">
                          <a16:creationId xmlns:a16="http://schemas.microsoft.com/office/drawing/2014/main" id="{B0BC5CD7-8D39-5B67-09B5-A6BEE3AC74A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366721" y="3350637"/>
                      <a:ext cx="1206025" cy="333838"/>
                      <a:chOff x="4730532" y="6675068"/>
                      <a:chExt cx="1615469" cy="340035"/>
                    </a:xfrm>
                  </p:grpSpPr>
                  <p:pic>
                    <p:nvPicPr>
                      <p:cNvPr id="1056" name="그림 1055" descr="빛이(가) 표시된 사진&#10;&#10;AI 생성 콘텐츠는 정확하지 않을 수 있습니다.">
                        <a:extLst>
                          <a:ext uri="{FF2B5EF4-FFF2-40B4-BE49-F238E27FC236}">
                            <a16:creationId xmlns:a16="http://schemas.microsoft.com/office/drawing/2014/main" id="{89C59EE8-AA5E-F462-F307-59F6F085DBE4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0247" t="38729" r="64139" b="2158"/>
                      <a:stretch>
                        <a:fillRect/>
                      </a:stretch>
                    </p:blipFill>
                    <p:spPr>
                      <a:xfrm rot="16200000">
                        <a:off x="5368249" y="6037351"/>
                        <a:ext cx="340033" cy="1615468"/>
                      </a:xfrm>
                      <a:prstGeom prst="rect">
                        <a:avLst/>
                      </a:prstGeom>
                      <a:effectLst>
                        <a:glow rad="25400">
                          <a:schemeClr val="accent4">
                            <a:lumMod val="20000"/>
                            <a:lumOff val="80000"/>
                          </a:schemeClr>
                        </a:glow>
                        <a:softEdge rad="0"/>
                      </a:effectLst>
                    </p:spPr>
                  </p:pic>
                  <p:pic>
                    <p:nvPicPr>
                      <p:cNvPr id="1057" name="그림 1056" descr="공구, 칼, 근접 무기, 칼날이(가) 표시된 사진&#10;&#10;AI 생성 콘텐츠는 정확하지 않을 수 있습니다.">
                        <a:extLst>
                          <a:ext uri="{FF2B5EF4-FFF2-40B4-BE49-F238E27FC236}">
                            <a16:creationId xmlns:a16="http://schemas.microsoft.com/office/drawing/2014/main" id="{365BF6EC-1A95-B1CF-E9C1-D45399CB476A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10800000">
                        <a:off x="5829819" y="6725577"/>
                        <a:ext cx="492662" cy="83211"/>
                      </a:xfrm>
                      <a:prstGeom prst="rect">
                        <a:avLst/>
                      </a:prstGeom>
                      <a:effectLst>
                        <a:glow rad="12700">
                          <a:srgbClr val="FFFF00">
                            <a:alpha val="26000"/>
                          </a:srgbClr>
                        </a:glow>
                      </a:effectLst>
                    </p:spPr>
                  </p:pic>
                  <p:pic>
                    <p:nvPicPr>
                      <p:cNvPr id="1058" name="그림 1057" descr="빛이(가) 표시된 사진&#10;&#10;AI 생성 콘텐츠는 정확하지 않을 수 있습니다.">
                        <a:extLst>
                          <a:ext uri="{FF2B5EF4-FFF2-40B4-BE49-F238E27FC236}">
                            <a16:creationId xmlns:a16="http://schemas.microsoft.com/office/drawing/2014/main" id="{4963BC9C-8516-BEE3-9279-B0F51FF976F9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9">
                        <a:alphaModFix amt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0247" t="80698" r="64139" b="2157"/>
                      <a:stretch>
                        <a:fillRect/>
                      </a:stretch>
                    </p:blipFill>
                    <p:spPr>
                      <a:xfrm rot="16200000">
                        <a:off x="5941713" y="6610815"/>
                        <a:ext cx="340033" cy="468543"/>
                      </a:xfrm>
                      <a:prstGeom prst="rect">
                        <a:avLst/>
                      </a:prstGeom>
                      <a:effectLst/>
                    </p:spPr>
                  </p:pic>
                </p:grpSp>
                <p:sp>
                  <p:nvSpPr>
                    <p:cNvPr id="1078" name="TextBox 1077">
                      <a:extLst>
                        <a:ext uri="{FF2B5EF4-FFF2-40B4-BE49-F238E27FC236}">
                          <a16:creationId xmlns:a16="http://schemas.microsoft.com/office/drawing/2014/main" id="{C46F5B06-FF9B-0374-645A-1995CB9769C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0601844" y="3781805"/>
                      <a:ext cx="735779" cy="215444"/>
                    </a:xfrm>
                    <a:prstGeom prst="rect">
                      <a:avLst/>
                    </a:prstGeom>
                    <a:noFill/>
                    <a:effectLst/>
                  </p:spPr>
                  <p:txBody>
                    <a:bodyPr wrap="none" lIns="0" tIns="0" rIns="0" bIns="0" rtlCol="0" anchor="t">
                      <a:spAutoFit/>
                    </a:bodyPr>
                    <a:lstStyle/>
                    <a:p>
                      <a:pPr algn="ctr"/>
                      <a:r>
                        <a:rPr lang="en-US" altLang="ko-KR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&lt;</a:t>
                      </a:r>
                      <a:r>
                        <a:rPr lang="ko-KR" altLang="en-US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번개 유도 예시</a:t>
                      </a:r>
                      <a:r>
                        <a:rPr lang="en-US" altLang="ko-KR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&gt;</a:t>
                      </a:r>
                    </a:p>
                    <a:p>
                      <a:pPr algn="ctr"/>
                      <a:r>
                        <a:rPr lang="ko-KR" altLang="en-US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한 갈래 </a:t>
                      </a:r>
                      <a:r>
                        <a:rPr lang="en-US" altLang="ko-KR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/ </a:t>
                      </a:r>
                      <a:r>
                        <a:rPr lang="ko-KR" altLang="en-US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집중된 피해</a:t>
                      </a:r>
                      <a:endPara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p:txBody>
                </p:sp>
              </p:grpSp>
            </p:grpSp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29BBD04D-490E-685E-2DCB-E508B674D32A}"/>
                    </a:ext>
                  </a:extLst>
                </p:cNvPr>
                <p:cNvSpPr txBox="1"/>
                <p:nvPr/>
              </p:nvSpPr>
              <p:spPr>
                <a:xfrm>
                  <a:off x="9111763" y="2970508"/>
                  <a:ext cx="2138406" cy="107722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0" rIns="0" bIns="0" rtlCol="0" anchor="t">
                  <a:spAutoFit/>
                </a:bodyPr>
                <a:lstStyle/>
                <a:p>
                  <a:pPr algn="ctr"/>
                  <a:r>
                    <a:rPr lang="ko-KR" altLang="en-US" sz="7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부챗살 발사 →  </a:t>
                  </a:r>
                  <a:r>
                    <a:rPr lang="ko-KR" altLang="en-US" sz="7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DD5"/>
                      </a:highlight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‘</a:t>
                  </a:r>
                  <a:r>
                    <a:rPr lang="ko-KR" altLang="en-US" sz="700" dirty="0" err="1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DD5"/>
                      </a:highlight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천뢰침</a:t>
                  </a:r>
                  <a:r>
                    <a:rPr lang="ko-KR" altLang="en-US" sz="7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DD5"/>
                      </a:highlight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 </a:t>
                  </a:r>
                  <a:r>
                    <a:rPr lang="en-US" altLang="ko-KR" sz="7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DD5"/>
                      </a:highlight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- </a:t>
                  </a:r>
                  <a:r>
                    <a:rPr lang="ko-KR" altLang="en-US" sz="7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DD5"/>
                      </a:highlight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식’</a:t>
                  </a:r>
                  <a:r>
                    <a:rPr lang="ko-KR" altLang="en-US" sz="7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 효과 부여 →</a:t>
                  </a:r>
                  <a:r>
                    <a:rPr lang="en-US" altLang="ko-KR" sz="7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 </a:t>
                  </a:r>
                  <a:r>
                    <a:rPr lang="ko-KR" altLang="en-US" sz="7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대상에게 </a:t>
                  </a:r>
                  <a:r>
                    <a:rPr lang="ko-KR" altLang="en-US" sz="7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DD5"/>
                      </a:highlight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번개 유도</a:t>
                  </a:r>
                </a:p>
              </p:txBody>
            </p:sp>
          </p:grpSp>
        </p:grpSp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id="{9E98C4B7-1B6B-7D5C-7E73-F7F152C3F6DF}"/>
                </a:ext>
              </a:extLst>
            </p:cNvPr>
            <p:cNvGrpSpPr/>
            <p:nvPr/>
          </p:nvGrpSpPr>
          <p:grpSpPr>
            <a:xfrm>
              <a:off x="3359492" y="1407777"/>
              <a:ext cx="2029970" cy="226591"/>
              <a:chOff x="3377576" y="1473652"/>
              <a:chExt cx="2029970" cy="226591"/>
            </a:xfrm>
          </p:grpSpPr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083A76AE-F4A7-4F0A-6AE1-C282B61C37BE}"/>
                  </a:ext>
                </a:extLst>
              </p:cNvPr>
              <p:cNvSpPr txBox="1"/>
              <p:nvPr/>
            </p:nvSpPr>
            <p:spPr>
              <a:xfrm>
                <a:off x="3573711" y="1473652"/>
                <a:ext cx="1833835" cy="226591"/>
              </a:xfrm>
              <a:prstGeom prst="rect">
                <a:avLst/>
              </a:prstGeom>
              <a:noFill/>
              <a:effectLst/>
            </p:spPr>
            <p:txBody>
              <a:bodyPr wrap="none" lIns="0" tIns="72000" rIns="0" bIns="0" rtlCol="0" anchor="t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altLang="ko-KR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[</a:t>
                </a:r>
                <a:r>
                  <a:rPr lang="ko-KR" altLang="en-US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해결 방법</a:t>
                </a:r>
                <a:r>
                  <a:rPr lang="en-US" altLang="ko-KR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] 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무기의 구조 분석 후 활용</a:t>
                </a:r>
                <a:endPara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C130C19-8E01-281E-A7D2-B40D33DA4E74}"/>
                  </a:ext>
                </a:extLst>
              </p:cNvPr>
              <p:cNvSpPr txBox="1"/>
              <p:nvPr/>
            </p:nvSpPr>
            <p:spPr>
              <a:xfrm>
                <a:off x="3377576" y="1473652"/>
                <a:ext cx="200943" cy="226591"/>
              </a:xfrm>
              <a:prstGeom prst="rect">
                <a:avLst/>
              </a:prstGeom>
              <a:noFill/>
              <a:effectLst/>
            </p:spPr>
            <p:txBody>
              <a:bodyPr wrap="none" lIns="0" tIns="72000" rIns="72000" bIns="0" rtlCol="0" anchor="t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altLang="ko-KR" sz="1000" dirty="0">
                    <a:solidFill>
                      <a:srgbClr val="FF0000"/>
                    </a:solidFill>
                    <a:latin typeface="Pretendard Black" panose="02000A03000000020004" pitchFamily="2" charset="-127"/>
                    <a:ea typeface="Pretendard Black" panose="02000A03000000020004" pitchFamily="2" charset="-127"/>
                    <a:cs typeface="Pretendard Black" panose="02000A03000000020004" pitchFamily="2" charset="-127"/>
                  </a:rPr>
                  <a:t>↳</a:t>
                </a:r>
              </a:p>
            </p:txBody>
          </p:sp>
        </p:grpSp>
      </p:grp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E1EB785E-50C2-E44F-3DCF-EA8742B489DE}"/>
              </a:ext>
            </a:extLst>
          </p:cNvPr>
          <p:cNvGrpSpPr/>
          <p:nvPr/>
        </p:nvGrpSpPr>
        <p:grpSpPr>
          <a:xfrm>
            <a:off x="2768869" y="4048805"/>
            <a:ext cx="9423131" cy="2318698"/>
            <a:chOff x="2768869" y="4087447"/>
            <a:chExt cx="9423131" cy="2318698"/>
          </a:xfrm>
        </p:grpSpPr>
        <p:grpSp>
          <p:nvGrpSpPr>
            <p:cNvPr id="73" name="그룹 72">
              <a:extLst>
                <a:ext uri="{FF2B5EF4-FFF2-40B4-BE49-F238E27FC236}">
                  <a16:creationId xmlns:a16="http://schemas.microsoft.com/office/drawing/2014/main" id="{D4C4C5FA-151F-D951-BEBE-DE4BEEF45021}"/>
                </a:ext>
              </a:extLst>
            </p:cNvPr>
            <p:cNvGrpSpPr/>
            <p:nvPr/>
          </p:nvGrpSpPr>
          <p:grpSpPr>
            <a:xfrm>
              <a:off x="2768869" y="4087447"/>
              <a:ext cx="9423131" cy="215053"/>
              <a:chOff x="2768869" y="4369289"/>
              <a:chExt cx="9423131" cy="215053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906F21C6-ABD0-66B6-B28B-FEADEFAA3BA9}"/>
                  </a:ext>
                </a:extLst>
              </p:cNvPr>
              <p:cNvSpPr/>
              <p:nvPr/>
            </p:nvSpPr>
            <p:spPr>
              <a:xfrm>
                <a:off x="2768869" y="4369289"/>
                <a:ext cx="9423131" cy="215053"/>
              </a:xfrm>
              <a:prstGeom prst="rect">
                <a:avLst/>
              </a:prstGeom>
              <a:solidFill>
                <a:srgbClr val="E1F2FF"/>
              </a:solidFill>
              <a:ln w="63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BAA4ABD5-5877-4AE9-0568-84DB9E2D8570}"/>
                  </a:ext>
                </a:extLst>
              </p:cNvPr>
              <p:cNvSpPr txBox="1"/>
              <p:nvPr/>
            </p:nvSpPr>
            <p:spPr>
              <a:xfrm>
                <a:off x="2768869" y="4399871"/>
                <a:ext cx="5235408" cy="153888"/>
              </a:xfrm>
              <a:prstGeom prst="rect">
                <a:avLst/>
              </a:prstGeom>
              <a:noFill/>
              <a:effectLst/>
            </p:spPr>
            <p:txBody>
              <a:bodyPr wrap="none" lIns="72000" tIns="0" rIns="0" bIns="0" rtlCol="0" anchor="t">
                <a:spAutoFit/>
              </a:bodyPr>
              <a:lstStyle>
                <a:defPPr>
                  <a:defRPr lang="ko-KR"/>
                </a:defPPr>
                <a:lvl1pPr>
                  <a:spcAft>
                    <a:spcPts val="600"/>
                  </a:spcAft>
                  <a:defRPr sz="100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defRPr>
                </a:lvl1pPr>
              </a:lstStyle>
              <a:p>
                <a:r>
                  <a:rPr lang="en-US" altLang="ko-KR" dirty="0"/>
                  <a:t>[</a:t>
                </a:r>
                <a:r>
                  <a:rPr lang="ko-KR" altLang="en-US" dirty="0"/>
                  <a:t>문제 사항 </a:t>
                </a:r>
                <a:r>
                  <a:rPr lang="en-US" altLang="ko-KR" dirty="0"/>
                  <a:t>2] </a:t>
                </a:r>
                <a:r>
                  <a:rPr lang="ko-KR" altLang="en-US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모든 경우에 단일 대상을 상대로 높은 효율을 발휘한다면 캐릭터의 특색이 줄어들지 않을까</a:t>
                </a:r>
                <a:r>
                  <a:rPr lang="en-US" altLang="ko-KR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?</a:t>
                </a:r>
              </a:p>
            </p:txBody>
          </p:sp>
        </p:grp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CE13F24C-B09B-53E3-11DB-5934B372C36E}"/>
                </a:ext>
              </a:extLst>
            </p:cNvPr>
            <p:cNvGrpSpPr/>
            <p:nvPr/>
          </p:nvGrpSpPr>
          <p:grpSpPr>
            <a:xfrm>
              <a:off x="2768870" y="4638146"/>
              <a:ext cx="9231044" cy="1767999"/>
              <a:chOff x="2768870" y="4894587"/>
              <a:chExt cx="9231044" cy="1767999"/>
            </a:xfrm>
          </p:grpSpPr>
          <p:sp>
            <p:nvSpPr>
              <p:cNvPr id="181" name="화살표: 아래쪽 180">
                <a:extLst>
                  <a:ext uri="{FF2B5EF4-FFF2-40B4-BE49-F238E27FC236}">
                    <a16:creationId xmlns:a16="http://schemas.microsoft.com/office/drawing/2014/main" id="{8E435CB6-2DFC-F44E-EFEB-565133BDCBBE}"/>
                  </a:ext>
                </a:extLst>
              </p:cNvPr>
              <p:cNvSpPr/>
              <p:nvPr/>
            </p:nvSpPr>
            <p:spPr>
              <a:xfrm rot="16200000">
                <a:off x="5046272" y="5687164"/>
                <a:ext cx="130082" cy="182845"/>
              </a:xfrm>
              <a:prstGeom prst="downArrow">
                <a:avLst/>
              </a:prstGeom>
              <a:solidFill>
                <a:srgbClr val="FAFCBC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4" name="화살표: 아래쪽 183">
                <a:extLst>
                  <a:ext uri="{FF2B5EF4-FFF2-40B4-BE49-F238E27FC236}">
                    <a16:creationId xmlns:a16="http://schemas.microsoft.com/office/drawing/2014/main" id="{42701C79-9738-F310-20AD-9275D6134F83}"/>
                  </a:ext>
                </a:extLst>
              </p:cNvPr>
              <p:cNvSpPr/>
              <p:nvPr/>
            </p:nvSpPr>
            <p:spPr>
              <a:xfrm rot="16200000">
                <a:off x="9167209" y="5687164"/>
                <a:ext cx="130082" cy="182845"/>
              </a:xfrm>
              <a:prstGeom prst="downArrow">
                <a:avLst/>
              </a:prstGeom>
              <a:solidFill>
                <a:srgbClr val="FAFCBC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60" name="그룹 59">
                <a:extLst>
                  <a:ext uri="{FF2B5EF4-FFF2-40B4-BE49-F238E27FC236}">
                    <a16:creationId xmlns:a16="http://schemas.microsoft.com/office/drawing/2014/main" id="{E4505370-C527-8FA2-6FD6-8F98A5D705EE}"/>
                  </a:ext>
                </a:extLst>
              </p:cNvPr>
              <p:cNvGrpSpPr/>
              <p:nvPr/>
            </p:nvGrpSpPr>
            <p:grpSpPr>
              <a:xfrm>
                <a:off x="2768870" y="4894587"/>
                <a:ext cx="2179770" cy="1767999"/>
                <a:chOff x="2768870" y="4894587"/>
                <a:chExt cx="2179770" cy="1767999"/>
              </a:xfrm>
            </p:grpSpPr>
            <p:sp>
              <p:nvSpPr>
                <p:cNvPr id="1033" name="직사각형 1032">
                  <a:extLst>
                    <a:ext uri="{FF2B5EF4-FFF2-40B4-BE49-F238E27FC236}">
                      <a16:creationId xmlns:a16="http://schemas.microsoft.com/office/drawing/2014/main" id="{397190F1-31BE-580C-848C-3B671696F535}"/>
                    </a:ext>
                  </a:extLst>
                </p:cNvPr>
                <p:cNvSpPr/>
                <p:nvPr/>
              </p:nvSpPr>
              <p:spPr>
                <a:xfrm>
                  <a:off x="2768870" y="4894587"/>
                  <a:ext cx="2179770" cy="1767999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34" name="직사각형 1033">
                  <a:extLst>
                    <a:ext uri="{FF2B5EF4-FFF2-40B4-BE49-F238E27FC236}">
                      <a16:creationId xmlns:a16="http://schemas.microsoft.com/office/drawing/2014/main" id="{ADEEF504-B7E6-65E6-EFB7-AF33C8422C60}"/>
                    </a:ext>
                  </a:extLst>
                </p:cNvPr>
                <p:cNvSpPr/>
                <p:nvPr/>
              </p:nvSpPr>
              <p:spPr>
                <a:xfrm>
                  <a:off x="2768870" y="4894588"/>
                  <a:ext cx="2179770" cy="215053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36" name="TextBox 1035">
                  <a:extLst>
                    <a:ext uri="{FF2B5EF4-FFF2-40B4-BE49-F238E27FC236}">
                      <a16:creationId xmlns:a16="http://schemas.microsoft.com/office/drawing/2014/main" id="{D9D44559-9ED6-0084-30CB-EADF0FC5093C}"/>
                    </a:ext>
                  </a:extLst>
                </p:cNvPr>
                <p:cNvSpPr txBox="1"/>
                <p:nvPr/>
              </p:nvSpPr>
              <p:spPr>
                <a:xfrm>
                  <a:off x="3308925" y="4940559"/>
                  <a:ext cx="1099660" cy="123111"/>
                </a:xfrm>
                <a:prstGeom prst="rect">
                  <a:avLst/>
                </a:prstGeom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>
                    <a:spcAft>
                      <a:spcPts val="600"/>
                    </a:spcAft>
                  </a:pPr>
                  <a:r>
                    <a:rPr lang="en-US" altLang="ko-KR" sz="8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(1) </a:t>
                  </a:r>
                  <a:r>
                    <a:rPr lang="ko-KR" altLang="en-US" sz="8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피뢰침의 동작 원리 분석</a:t>
                  </a:r>
                  <a:endParaRPr lang="en-US" altLang="ko-KR" sz="8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</p:txBody>
            </p:sp>
            <p:sp>
              <p:nvSpPr>
                <p:cNvPr id="1091" name="TextBox 1090">
                  <a:extLst>
                    <a:ext uri="{FF2B5EF4-FFF2-40B4-BE49-F238E27FC236}">
                      <a16:creationId xmlns:a16="http://schemas.microsoft.com/office/drawing/2014/main" id="{1A50E509-2983-E221-A183-4F37009E13FA}"/>
                    </a:ext>
                  </a:extLst>
                </p:cNvPr>
                <p:cNvSpPr txBox="1"/>
                <p:nvPr/>
              </p:nvSpPr>
              <p:spPr>
                <a:xfrm>
                  <a:off x="3320146" y="5109641"/>
                  <a:ext cx="1077218" cy="195814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72000" rIns="0" bIns="0" rtlCol="0" anchor="t">
                  <a:spAutoFit/>
                </a:bodyPr>
                <a:lstStyle/>
                <a:p>
                  <a:pPr algn="ctr"/>
                  <a:r>
                    <a:rPr lang="ko-KR" altLang="en-US" sz="800" dirty="0">
                      <a:solidFill>
                        <a:srgbClr val="0070C0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번개 유도</a:t>
                  </a:r>
                  <a:r>
                    <a:rPr lang="ko-KR" altLang="en-US" sz="8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 → </a:t>
                  </a:r>
                  <a:r>
                    <a:rPr lang="ko-KR" altLang="en-US" sz="800" dirty="0">
                      <a:solidFill>
                        <a:srgbClr val="0070C0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지면으로 분산</a:t>
                  </a:r>
                  <a:endParaRPr lang="en-US" altLang="ko-KR" sz="800" dirty="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</p:txBody>
            </p:sp>
            <p:pic>
              <p:nvPicPr>
                <p:cNvPr id="1097" name="그림 1096" descr="스크린샷, 텍스트, 직사각형, 디자인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9C5AEDD5-83C3-D2F4-2206-2A5FFC5ECD7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475644" y="5440796"/>
                  <a:ext cx="766223" cy="1154310"/>
                </a:xfrm>
                <a:prstGeom prst="rect">
                  <a:avLst/>
                </a:prstGeom>
              </p:spPr>
            </p:pic>
          </p:grpSp>
          <p:grpSp>
            <p:nvGrpSpPr>
              <p:cNvPr id="66" name="그룹 65">
                <a:extLst>
                  <a:ext uri="{FF2B5EF4-FFF2-40B4-BE49-F238E27FC236}">
                    <a16:creationId xmlns:a16="http://schemas.microsoft.com/office/drawing/2014/main" id="{569B8695-D9D4-EC56-A5CB-BB60FE562F4C}"/>
                  </a:ext>
                </a:extLst>
              </p:cNvPr>
              <p:cNvGrpSpPr/>
              <p:nvPr/>
            </p:nvGrpSpPr>
            <p:grpSpPr>
              <a:xfrm>
                <a:off x="5273985" y="4894587"/>
                <a:ext cx="3795592" cy="1767999"/>
                <a:chOff x="5286029" y="4894587"/>
                <a:chExt cx="3795592" cy="1767999"/>
              </a:xfrm>
            </p:grpSpPr>
            <p:sp>
              <p:nvSpPr>
                <p:cNvPr id="1081" name="직사각형 1080">
                  <a:extLst>
                    <a:ext uri="{FF2B5EF4-FFF2-40B4-BE49-F238E27FC236}">
                      <a16:creationId xmlns:a16="http://schemas.microsoft.com/office/drawing/2014/main" id="{F30F00D5-95E3-121F-A15E-FBE51EF9F555}"/>
                    </a:ext>
                  </a:extLst>
                </p:cNvPr>
                <p:cNvSpPr/>
                <p:nvPr/>
              </p:nvSpPr>
              <p:spPr>
                <a:xfrm>
                  <a:off x="5286029" y="4894587"/>
                  <a:ext cx="3795592" cy="1767999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82" name="직사각형 1081">
                  <a:extLst>
                    <a:ext uri="{FF2B5EF4-FFF2-40B4-BE49-F238E27FC236}">
                      <a16:creationId xmlns:a16="http://schemas.microsoft.com/office/drawing/2014/main" id="{192A1E1B-C76B-F0CF-CFEB-B135621914FC}"/>
                    </a:ext>
                  </a:extLst>
                </p:cNvPr>
                <p:cNvSpPr/>
                <p:nvPr/>
              </p:nvSpPr>
              <p:spPr>
                <a:xfrm>
                  <a:off x="5286030" y="4894588"/>
                  <a:ext cx="3795591" cy="215053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83" name="TextBox 1082">
                  <a:extLst>
                    <a:ext uri="{FF2B5EF4-FFF2-40B4-BE49-F238E27FC236}">
                      <a16:creationId xmlns:a16="http://schemas.microsoft.com/office/drawing/2014/main" id="{69A25DBF-112F-6192-4DEE-740E682A1C1C}"/>
                    </a:ext>
                  </a:extLst>
                </p:cNvPr>
                <p:cNvSpPr txBox="1"/>
                <p:nvPr/>
              </p:nvSpPr>
              <p:spPr>
                <a:xfrm>
                  <a:off x="6827959" y="4940559"/>
                  <a:ext cx="711733" cy="123111"/>
                </a:xfrm>
                <a:prstGeom prst="rect">
                  <a:avLst/>
                </a:prstGeom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>
                    <a:spcAft>
                      <a:spcPts val="600"/>
                    </a:spcAft>
                  </a:pPr>
                  <a:r>
                    <a:rPr lang="en-US" altLang="ko-KR" sz="8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(2) </a:t>
                  </a:r>
                  <a:r>
                    <a:rPr lang="ko-KR" altLang="en-US" sz="8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아이디어 획득</a:t>
                  </a:r>
                  <a:endParaRPr lang="en-US" altLang="ko-KR" sz="8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</p:txBody>
            </p:sp>
            <p:pic>
              <p:nvPicPr>
                <p:cNvPr id="1111" name="그림 1110" descr="그림, 일러스트레이션, 예술, 스케치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47F7E44B-0F66-06FC-8F2F-D8BBB67A9E6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3624"/>
                <a:stretch>
                  <a:fillRect/>
                </a:stretch>
              </p:blipFill>
              <p:spPr>
                <a:xfrm>
                  <a:off x="6859425" y="5404816"/>
                  <a:ext cx="2021020" cy="1181336"/>
                </a:xfrm>
                <a:prstGeom prst="rect">
                  <a:avLst/>
                </a:prstGeom>
              </p:spPr>
            </p:pic>
            <p:sp>
              <p:nvSpPr>
                <p:cNvPr id="1084" name="TextBox 1083">
                  <a:extLst>
                    <a:ext uri="{FF2B5EF4-FFF2-40B4-BE49-F238E27FC236}">
                      <a16:creationId xmlns:a16="http://schemas.microsoft.com/office/drawing/2014/main" id="{0261993F-46A0-D7FC-F57D-FB492459413E}"/>
                    </a:ext>
                  </a:extLst>
                </p:cNvPr>
                <p:cNvSpPr txBox="1"/>
                <p:nvPr/>
              </p:nvSpPr>
              <p:spPr>
                <a:xfrm>
                  <a:off x="5374035" y="5109641"/>
                  <a:ext cx="3645229" cy="595923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72000" rIns="0" bIns="0" rtlCol="0" anchor="t">
                  <a:spAutoFit/>
                </a:bodyPr>
                <a:lstStyle>
                  <a:defPPr>
                    <a:defRPr lang="ko-KR"/>
                  </a:defPPr>
                  <a:lvl1pPr algn="ctr">
                    <a:defRPr sz="800">
                      <a:solidFill>
                        <a:srgbClr val="0070C0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defRPr>
                  </a:lvl1pPr>
                </a:lstStyle>
                <a:p>
                  <a:pPr algn="l">
                    <a:spcAft>
                      <a:spcPts val="600"/>
                    </a:spcAft>
                  </a:pPr>
                  <a:r>
                    <a:rPr lang="ko-KR" altLang="en-US" dirty="0">
                      <a:solidFill>
                        <a:schemeClr val="tx1"/>
                      </a:solidFill>
                    </a:rPr>
                    <a:t>대상에게 박힌 부챗살로 인해 지면이 아닌 </a:t>
                  </a:r>
                  <a:r>
                    <a:rPr lang="ko-KR" altLang="en-US" dirty="0"/>
                    <a:t>대상의 몸 내부</a:t>
                  </a:r>
                  <a:r>
                    <a:rPr lang="ko-KR" altLang="en-US" dirty="0">
                      <a:solidFill>
                        <a:schemeClr val="tx1"/>
                      </a:solidFill>
                    </a:rPr>
                    <a:t>로 </a:t>
                  </a:r>
                  <a:r>
                    <a:rPr lang="ko-KR" altLang="en-US" dirty="0"/>
                    <a:t>번개를 분산</a:t>
                  </a:r>
                  <a:r>
                    <a:rPr lang="ko-KR" altLang="en-US" dirty="0">
                      <a:solidFill>
                        <a:schemeClr val="tx1"/>
                      </a:solidFill>
                    </a:rPr>
                    <a:t>시킬 수 있지 않을까</a:t>
                  </a:r>
                  <a:r>
                    <a:rPr lang="en-US" altLang="ko-KR" dirty="0">
                      <a:solidFill>
                        <a:schemeClr val="tx1"/>
                      </a:solidFill>
                    </a:rPr>
                    <a:t>?</a:t>
                  </a:r>
                </a:p>
                <a:p>
                  <a:pPr algn="l">
                    <a:spcAft>
                      <a:spcPts val="600"/>
                    </a:spcAft>
                  </a:pPr>
                  <a:r>
                    <a:rPr lang="ko-KR" altLang="en-US" dirty="0">
                      <a:solidFill>
                        <a:schemeClr val="tx1"/>
                      </a:solidFill>
                    </a:rPr>
                    <a:t>→ 외부에 비해 상대적으로 방어력이 약한 </a:t>
                  </a:r>
                  <a:r>
                    <a:rPr lang="ko-KR" altLang="en-US" dirty="0"/>
                    <a:t>내부를 직접 타격</a:t>
                  </a:r>
                  <a:endParaRPr lang="en-US" altLang="ko-KR" dirty="0"/>
                </a:p>
                <a:p>
                  <a:pPr algn="l">
                    <a:spcAft>
                      <a:spcPts val="600"/>
                    </a:spcAft>
                  </a:pPr>
                  <a:r>
                    <a:rPr lang="ko-KR" altLang="en-US" dirty="0">
                      <a:solidFill>
                        <a:schemeClr val="tx1"/>
                      </a:solidFill>
                    </a:rPr>
                    <a:t>→ </a:t>
                  </a:r>
                  <a:r>
                    <a:rPr lang="ko-KR" altLang="en-US" dirty="0"/>
                    <a:t>방어 무시</a:t>
                  </a:r>
                  <a:r>
                    <a:rPr lang="ko-KR" altLang="en-US" dirty="0">
                      <a:solidFill>
                        <a:schemeClr val="tx1"/>
                      </a:solidFill>
                    </a:rPr>
                    <a:t> 효과로 볼 수 있지 않을까</a:t>
                  </a:r>
                  <a:r>
                    <a:rPr lang="en-US" altLang="ko-KR" dirty="0">
                      <a:solidFill>
                        <a:schemeClr val="tx1"/>
                      </a:solidFill>
                    </a:rPr>
                    <a:t>?</a:t>
                  </a:r>
                </a:p>
              </p:txBody>
            </p:sp>
          </p:grpSp>
          <p:grpSp>
            <p:nvGrpSpPr>
              <p:cNvPr id="59" name="그룹 58">
                <a:extLst>
                  <a:ext uri="{FF2B5EF4-FFF2-40B4-BE49-F238E27FC236}">
                    <a16:creationId xmlns:a16="http://schemas.microsoft.com/office/drawing/2014/main" id="{A1B07D12-BF3E-5C2C-44E1-AA1277F6DCAD}"/>
                  </a:ext>
                </a:extLst>
              </p:cNvPr>
              <p:cNvGrpSpPr/>
              <p:nvPr/>
            </p:nvGrpSpPr>
            <p:grpSpPr>
              <a:xfrm>
                <a:off x="9394922" y="4894587"/>
                <a:ext cx="2604992" cy="1767999"/>
                <a:chOff x="9394922" y="4894587"/>
                <a:chExt cx="2604992" cy="1767999"/>
              </a:xfrm>
            </p:grpSpPr>
            <p:sp>
              <p:nvSpPr>
                <p:cNvPr id="186" name="직사각형 185">
                  <a:extLst>
                    <a:ext uri="{FF2B5EF4-FFF2-40B4-BE49-F238E27FC236}">
                      <a16:creationId xmlns:a16="http://schemas.microsoft.com/office/drawing/2014/main" id="{02C92011-7588-1040-ACA8-DB96E068EEEE}"/>
                    </a:ext>
                  </a:extLst>
                </p:cNvPr>
                <p:cNvSpPr/>
                <p:nvPr/>
              </p:nvSpPr>
              <p:spPr>
                <a:xfrm>
                  <a:off x="9394922" y="4894587"/>
                  <a:ext cx="2604992" cy="1767999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7" name="직사각형 186">
                  <a:extLst>
                    <a:ext uri="{FF2B5EF4-FFF2-40B4-BE49-F238E27FC236}">
                      <a16:creationId xmlns:a16="http://schemas.microsoft.com/office/drawing/2014/main" id="{28661978-CFB7-9646-0389-06D88EA8E0E6}"/>
                    </a:ext>
                  </a:extLst>
                </p:cNvPr>
                <p:cNvSpPr/>
                <p:nvPr/>
              </p:nvSpPr>
              <p:spPr>
                <a:xfrm>
                  <a:off x="9394923" y="4894588"/>
                  <a:ext cx="2604991" cy="215053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8" name="TextBox 187">
                  <a:extLst>
                    <a:ext uri="{FF2B5EF4-FFF2-40B4-BE49-F238E27FC236}">
                      <a16:creationId xmlns:a16="http://schemas.microsoft.com/office/drawing/2014/main" id="{C7C3C87E-84A9-BA6C-CA0F-62FCDA95B87E}"/>
                    </a:ext>
                  </a:extLst>
                </p:cNvPr>
                <p:cNvSpPr txBox="1"/>
                <p:nvPr/>
              </p:nvSpPr>
              <p:spPr>
                <a:xfrm>
                  <a:off x="10295865" y="4940559"/>
                  <a:ext cx="803105" cy="123111"/>
                </a:xfrm>
                <a:prstGeom prst="rect">
                  <a:avLst/>
                </a:prstGeom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>
                    <a:spcAft>
                      <a:spcPts val="600"/>
                    </a:spcAft>
                  </a:pPr>
                  <a:r>
                    <a:rPr lang="en-US" altLang="ko-KR" sz="8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(3) </a:t>
                  </a:r>
                  <a:r>
                    <a:rPr lang="ko-KR" altLang="en-US" sz="8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아이디어 구체화</a:t>
                  </a:r>
                  <a:endParaRPr lang="en-US" altLang="ko-KR" sz="8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</p:txBody>
            </p:sp>
            <p:sp>
              <p:nvSpPr>
                <p:cNvPr id="189" name="TextBox 188">
                  <a:extLst>
                    <a:ext uri="{FF2B5EF4-FFF2-40B4-BE49-F238E27FC236}">
                      <a16:creationId xmlns:a16="http://schemas.microsoft.com/office/drawing/2014/main" id="{66C49311-ECF8-52DA-B61E-A13DB58243E5}"/>
                    </a:ext>
                  </a:extLst>
                </p:cNvPr>
                <p:cNvSpPr txBox="1"/>
                <p:nvPr/>
              </p:nvSpPr>
              <p:spPr>
                <a:xfrm>
                  <a:off x="10407275" y="5109641"/>
                  <a:ext cx="580287" cy="195814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72000" rIns="0" bIns="0" rtlCol="0" anchor="t">
                  <a:spAutoFit/>
                </a:bodyPr>
                <a:lstStyle>
                  <a:defPPr>
                    <a:defRPr lang="ko-KR"/>
                  </a:defPPr>
                  <a:lvl1pPr algn="ctr">
                    <a:defRPr sz="800">
                      <a:solidFill>
                        <a:srgbClr val="0070C0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defRPr>
                  </a:lvl1pPr>
                </a:lstStyle>
                <a:p>
                  <a:r>
                    <a:rPr lang="ko-KR" altLang="en-US" dirty="0"/>
                    <a:t>방어 무시</a:t>
                  </a:r>
                  <a:r>
                    <a:rPr lang="ko-KR" altLang="en-US" dirty="0">
                      <a:solidFill>
                        <a:schemeClr val="tx1"/>
                      </a:solidFill>
                    </a:rPr>
                    <a:t> 공격</a:t>
                  </a:r>
                </a:p>
              </p:txBody>
            </p:sp>
            <p:pic>
              <p:nvPicPr>
                <p:cNvPr id="1114" name="그림 1113" descr="동물 피규어, 포유류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2FAB6A86-04E1-595D-7D4B-0DCD8AE3412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869590" y="5478464"/>
                  <a:ext cx="997094" cy="910390"/>
                </a:xfrm>
                <a:prstGeom prst="rect">
                  <a:avLst/>
                </a:prstGeom>
              </p:spPr>
            </p:pic>
            <p:grpSp>
              <p:nvGrpSpPr>
                <p:cNvPr id="82" name="그룹 81">
                  <a:extLst>
                    <a:ext uri="{FF2B5EF4-FFF2-40B4-BE49-F238E27FC236}">
                      <a16:creationId xmlns:a16="http://schemas.microsoft.com/office/drawing/2014/main" id="{998527B5-188D-4098-A0D7-B5B3C4892527}"/>
                    </a:ext>
                  </a:extLst>
                </p:cNvPr>
                <p:cNvGrpSpPr/>
                <p:nvPr/>
              </p:nvGrpSpPr>
              <p:grpSpPr>
                <a:xfrm>
                  <a:off x="9697703" y="5505085"/>
                  <a:ext cx="844059" cy="857148"/>
                  <a:chOff x="9587559" y="5630701"/>
                  <a:chExt cx="685608" cy="696240"/>
                </a:xfrm>
              </p:grpSpPr>
              <p:pic>
                <p:nvPicPr>
                  <p:cNvPr id="1121" name="그림 1120" descr="의류, 의상 디자인, 여성, 인간의 얼굴이(가) 표시된 사진&#10;&#10;AI 생성 콘텐츠는 정확하지 않을 수 있습니다.">
                    <a:extLst>
                      <a:ext uri="{FF2B5EF4-FFF2-40B4-BE49-F238E27FC236}">
                        <a16:creationId xmlns:a16="http://schemas.microsoft.com/office/drawing/2014/main" id="{19AD19FC-AB7F-FDC5-0DEA-A9871F9DEFE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1997" t="3068" r="4911" b="51899"/>
                  <a:stretch>
                    <a:fillRect/>
                  </a:stretch>
                </p:blipFill>
                <p:spPr>
                  <a:xfrm>
                    <a:off x="9587559" y="5695803"/>
                    <a:ext cx="667577" cy="631138"/>
                  </a:xfrm>
                  <a:prstGeom prst="rect">
                    <a:avLst/>
                  </a:prstGeom>
                </p:spPr>
              </p:pic>
              <p:grpSp>
                <p:nvGrpSpPr>
                  <p:cNvPr id="77" name="그룹 76">
                    <a:extLst>
                      <a:ext uri="{FF2B5EF4-FFF2-40B4-BE49-F238E27FC236}">
                        <a16:creationId xmlns:a16="http://schemas.microsoft.com/office/drawing/2014/main" id="{96938802-4DFF-EFC3-2083-B516BACD4B89}"/>
                      </a:ext>
                    </a:extLst>
                  </p:cNvPr>
                  <p:cNvGrpSpPr/>
                  <p:nvPr/>
                </p:nvGrpSpPr>
                <p:grpSpPr>
                  <a:xfrm>
                    <a:off x="10019362" y="5630701"/>
                    <a:ext cx="253805" cy="309770"/>
                    <a:chOff x="10287753" y="5787504"/>
                    <a:chExt cx="253805" cy="309770"/>
                  </a:xfrm>
                </p:grpSpPr>
                <p:pic>
                  <p:nvPicPr>
                    <p:cNvPr id="1120" name="그림 1119" descr="스크린샷, 그래픽, 그래픽 디자인, 디자인이(가) 표시된 사진&#10;&#10;AI 생성 콘텐츠는 정확하지 않을 수 있습니다.">
                      <a:extLst>
                        <a:ext uri="{FF2B5EF4-FFF2-40B4-BE49-F238E27FC236}">
                          <a16:creationId xmlns:a16="http://schemas.microsoft.com/office/drawing/2014/main" id="{2020B8DF-E3DB-7E19-B17B-2A9B62E7D367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5">
                      <a:duotone>
                        <a:schemeClr val="accent6">
                          <a:shade val="45000"/>
                          <a:satMod val="135000"/>
                        </a:schemeClr>
                        <a:prstClr val="white"/>
                      </a:duotone>
                      <a:extLst>
                        <a:ext uri="{BEBA8EAE-BF5A-486C-A8C5-ECC9F3942E4B}">
                          <a14:imgProps xmlns:a14="http://schemas.microsoft.com/office/drawing/2010/main">
                            <a14:imgLayer r:embed="rId16">
                              <a14:imgEffect>
                                <a14:colorTemperature colorTemp="11500"/>
                              </a14:imgEffect>
                              <a14:imgEffect>
                                <a14:saturation sat="400000"/>
                              </a14:imgEffect>
                              <a14:imgEffect>
                                <a14:brightnessContrast bright="-100000" contrast="100000"/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8966" t="58352" r="75428" b="32872"/>
                    <a:stretch>
                      <a:fillRect/>
                    </a:stretch>
                  </p:blipFill>
                  <p:spPr>
                    <a:xfrm rot="16200000">
                      <a:off x="10237269" y="5837988"/>
                      <a:ext cx="230737" cy="129770"/>
                    </a:xfrm>
                    <a:prstGeom prst="rect">
                      <a:avLst/>
                    </a:prstGeom>
                    <a:effectLst>
                      <a:glow rad="25400">
                        <a:srgbClr val="FAFCBC"/>
                      </a:glow>
                    </a:effectLst>
                  </p:spPr>
                </p:pic>
                <p:pic>
                  <p:nvPicPr>
                    <p:cNvPr id="1122" name="그림 1121" descr="스크린샷, 그래픽, 그래픽 디자인, 디자인이(가) 표시된 사진&#10;&#10;AI 생성 콘텐츠는 정확하지 않을 수 있습니다.">
                      <a:extLst>
                        <a:ext uri="{FF2B5EF4-FFF2-40B4-BE49-F238E27FC236}">
                          <a16:creationId xmlns:a16="http://schemas.microsoft.com/office/drawing/2014/main" id="{747191CF-27C7-5122-F62C-78AB85161195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5">
                      <a:duotone>
                        <a:schemeClr val="accent6">
                          <a:shade val="45000"/>
                          <a:satMod val="135000"/>
                        </a:schemeClr>
                        <a:prstClr val="white"/>
                      </a:duotone>
                      <a:extLst>
                        <a:ext uri="{BEBA8EAE-BF5A-486C-A8C5-ECC9F3942E4B}">
                          <a14:imgProps xmlns:a14="http://schemas.microsoft.com/office/drawing/2010/main">
                            <a14:imgLayer r:embed="rId16">
                              <a14:imgEffect>
                                <a14:colorTemperature colorTemp="11500"/>
                              </a14:imgEffect>
                              <a14:imgEffect>
                                <a14:saturation sat="400000"/>
                              </a14:imgEffect>
                              <a14:imgEffect>
                                <a14:brightnessContrast bright="-100000" contrast="100000"/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8966" t="58352" r="75428" b="32872"/>
                    <a:stretch>
                      <a:fillRect/>
                    </a:stretch>
                  </p:blipFill>
                  <p:spPr>
                    <a:xfrm rot="16200000">
                      <a:off x="10361304" y="5917021"/>
                      <a:ext cx="230737" cy="129770"/>
                    </a:xfrm>
                    <a:prstGeom prst="rect">
                      <a:avLst/>
                    </a:prstGeom>
                    <a:effectLst>
                      <a:glow rad="25400">
                        <a:srgbClr val="FAFCBC"/>
                      </a:glow>
                    </a:effectLst>
                  </p:spPr>
                </p:pic>
              </p:grpSp>
            </p:grpSp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8A662C4D-6CC2-0CBE-FE98-E9FF1DC8AA45}"/>
                    </a:ext>
                  </a:extLst>
                </p:cNvPr>
                <p:cNvSpPr txBox="1"/>
                <p:nvPr/>
              </p:nvSpPr>
              <p:spPr>
                <a:xfrm>
                  <a:off x="10631695" y="5872104"/>
                  <a:ext cx="131446" cy="123111"/>
                </a:xfrm>
                <a:prstGeom prst="rect">
                  <a:avLst/>
                </a:prstGeom>
                <a:solidFill>
                  <a:schemeClr val="bg1"/>
                </a:solidFill>
                <a:effectLst/>
              </p:spPr>
              <p:txBody>
                <a:bodyPr wrap="none" lIns="0" tIns="0" rIns="0" bIns="0" rtlCol="0" anchor="t">
                  <a:spAutoFit/>
                </a:bodyPr>
                <a:lstStyle/>
                <a:p>
                  <a:r>
                    <a:rPr lang="en-US" altLang="ko-KR" sz="800" i="1" dirty="0">
                      <a:solidFill>
                        <a:srgbClr val="FF0000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VS</a:t>
                  </a:r>
                </a:p>
              </p:txBody>
            </p:sp>
            <p:sp>
              <p:nvSpPr>
                <p:cNvPr id="1115" name="TextBox 1114">
                  <a:extLst>
                    <a:ext uri="{FF2B5EF4-FFF2-40B4-BE49-F238E27FC236}">
                      <a16:creationId xmlns:a16="http://schemas.microsoft.com/office/drawing/2014/main" id="{6EF6A2B8-8290-A195-9AC9-D4F7C5BF26E4}"/>
                    </a:ext>
                  </a:extLst>
                </p:cNvPr>
                <p:cNvSpPr txBox="1"/>
                <p:nvPr/>
              </p:nvSpPr>
              <p:spPr>
                <a:xfrm>
                  <a:off x="10932760" y="6405949"/>
                  <a:ext cx="1010791" cy="215444"/>
                </a:xfrm>
                <a:prstGeom prst="rect">
                  <a:avLst/>
                </a:prstGeom>
                <a:solidFill>
                  <a:schemeClr val="bg1"/>
                </a:solidFill>
                <a:effectLst/>
              </p:spPr>
              <p:txBody>
                <a:bodyPr wrap="square" lIns="36000" tIns="0" rIns="36000" bIns="0" rtlCol="0" anchor="t">
                  <a:spAutoFit/>
                </a:bodyPr>
                <a:lstStyle/>
                <a:p>
                  <a:pPr algn="ctr"/>
                  <a:r>
                    <a:rPr lang="en-US" altLang="ko-KR" sz="7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&lt;</a:t>
                  </a:r>
                  <a:r>
                    <a:rPr lang="ko-KR" altLang="en-US" sz="7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방어형 몬스터 예시</a:t>
                  </a:r>
                  <a:r>
                    <a:rPr lang="en-US" altLang="ko-KR" sz="7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&gt;</a:t>
                  </a:r>
                </a:p>
                <a:p>
                  <a:pPr algn="ctr"/>
                  <a:r>
                    <a:rPr lang="ko-KR" altLang="en-US" sz="700" dirty="0" err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말파이트</a:t>
                  </a:r>
                  <a:r>
                    <a:rPr lang="ko-KR" altLang="en-US" sz="7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 </a:t>
                  </a:r>
                  <a:r>
                    <a:rPr lang="en-US" altLang="ko-KR" sz="7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(</a:t>
                  </a:r>
                  <a:r>
                    <a:rPr lang="en-US" altLang="ko-KR" sz="700" dirty="0" err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LoL</a:t>
                  </a:r>
                  <a:r>
                    <a:rPr lang="en-US" altLang="ko-KR" sz="7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)</a:t>
                  </a:r>
                </a:p>
              </p:txBody>
            </p:sp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F1790D6C-AD3A-E1CF-472B-D2DE5990747D}"/>
                    </a:ext>
                  </a:extLst>
                </p:cNvPr>
                <p:cNvSpPr txBox="1"/>
                <p:nvPr/>
              </p:nvSpPr>
              <p:spPr>
                <a:xfrm>
                  <a:off x="9810958" y="5326665"/>
                  <a:ext cx="1772921" cy="107722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0" rIns="0" bIns="0" rtlCol="0" anchor="t">
                  <a:spAutoFit/>
                </a:bodyPr>
                <a:lstStyle/>
                <a:p>
                  <a:r>
                    <a:rPr lang="ko-KR" altLang="en-US" sz="7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DD5"/>
                      </a:highlight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방어력이 높은 대상</a:t>
                  </a:r>
                  <a:r>
                    <a:rPr lang="ko-KR" altLang="en-US" sz="7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을 상대할 때만 </a:t>
                  </a:r>
                  <a:r>
                    <a:rPr lang="ko-KR" altLang="en-US" sz="7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DD5"/>
                      </a:highlight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온전한 성능 발휘</a:t>
                  </a:r>
                  <a:endParaRPr lang="en-US" altLang="ko-KR" sz="7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DD5"/>
                    </a:highlight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</p:txBody>
            </p:sp>
          </p:grpSp>
        </p:grpSp>
        <p:grpSp>
          <p:nvGrpSpPr>
            <p:cNvPr id="83" name="그룹 82">
              <a:extLst>
                <a:ext uri="{FF2B5EF4-FFF2-40B4-BE49-F238E27FC236}">
                  <a16:creationId xmlns:a16="http://schemas.microsoft.com/office/drawing/2014/main" id="{C1491595-9066-8172-2E41-F1418E05C4C3}"/>
                </a:ext>
              </a:extLst>
            </p:cNvPr>
            <p:cNvGrpSpPr/>
            <p:nvPr/>
          </p:nvGrpSpPr>
          <p:grpSpPr>
            <a:xfrm>
              <a:off x="3359492" y="4302500"/>
              <a:ext cx="2393853" cy="226591"/>
              <a:chOff x="3377576" y="1473652"/>
              <a:chExt cx="2393853" cy="226591"/>
            </a:xfrm>
          </p:grpSpPr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273CA1EE-43EF-A986-63E3-209C3F06B543}"/>
                  </a:ext>
                </a:extLst>
              </p:cNvPr>
              <p:cNvSpPr txBox="1"/>
              <p:nvPr/>
            </p:nvSpPr>
            <p:spPr>
              <a:xfrm>
                <a:off x="3573711" y="1473652"/>
                <a:ext cx="2197718" cy="226591"/>
              </a:xfrm>
              <a:prstGeom prst="rect">
                <a:avLst/>
              </a:prstGeom>
              <a:noFill/>
              <a:effectLst/>
            </p:spPr>
            <p:txBody>
              <a:bodyPr wrap="none" lIns="0" tIns="72000" rIns="0" bIns="0" rtlCol="0" anchor="t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altLang="ko-KR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[</a:t>
                </a:r>
                <a:r>
                  <a:rPr lang="ko-KR" altLang="en-US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해결 방법</a:t>
                </a:r>
                <a:r>
                  <a:rPr lang="en-US" altLang="ko-KR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] 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피뢰침의 동작 원리 분석 후 활용</a:t>
                </a:r>
                <a:endPara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45452983-5697-13A6-7FBC-24C5BDCDC87E}"/>
                  </a:ext>
                </a:extLst>
              </p:cNvPr>
              <p:cNvSpPr txBox="1"/>
              <p:nvPr/>
            </p:nvSpPr>
            <p:spPr>
              <a:xfrm>
                <a:off x="3377576" y="1473652"/>
                <a:ext cx="200943" cy="226591"/>
              </a:xfrm>
              <a:prstGeom prst="rect">
                <a:avLst/>
              </a:prstGeom>
              <a:noFill/>
              <a:effectLst/>
            </p:spPr>
            <p:txBody>
              <a:bodyPr wrap="none" lIns="0" tIns="72000" rIns="72000" bIns="0" rtlCol="0" anchor="t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altLang="ko-KR" sz="1000" dirty="0">
                    <a:solidFill>
                      <a:srgbClr val="FF0000"/>
                    </a:solidFill>
                    <a:latin typeface="Pretendard Black" panose="02000A03000000020004" pitchFamily="2" charset="-127"/>
                    <a:ea typeface="Pretendard Black" panose="02000A03000000020004" pitchFamily="2" charset="-127"/>
                    <a:cs typeface="Pretendard Black" panose="02000A03000000020004" pitchFamily="2" charset="-127"/>
                  </a:rPr>
                  <a:t>↳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709950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5B00141F-923E-7844-76B9-5F40388F6272}"/>
              </a:ext>
            </a:extLst>
          </p:cNvPr>
          <p:cNvSpPr/>
          <p:nvPr/>
        </p:nvSpPr>
        <p:spPr>
          <a:xfrm>
            <a:off x="-6922424" y="571500"/>
            <a:ext cx="10546773" cy="6286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0D35D8D2-5647-D9CB-810A-7B0AA80EAA04}"/>
              </a:ext>
            </a:extLst>
          </p:cNvPr>
          <p:cNvGrpSpPr/>
          <p:nvPr/>
        </p:nvGrpSpPr>
        <p:grpSpPr>
          <a:xfrm>
            <a:off x="-6663343" y="-962825"/>
            <a:ext cx="5962304" cy="6154585"/>
            <a:chOff x="-6922423" y="576415"/>
            <a:chExt cx="5962304" cy="6154585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6C3FB8D5-0906-6DE6-1E83-4D874DB9DD24}"/>
                </a:ext>
              </a:extLst>
            </p:cNvPr>
            <p:cNvSpPr/>
            <p:nvPr/>
          </p:nvSpPr>
          <p:spPr>
            <a:xfrm>
              <a:off x="-6055994" y="2373630"/>
              <a:ext cx="114300" cy="1570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E9A4A4B1-8042-1BA0-AC46-1FD21405398B}"/>
                </a:ext>
              </a:extLst>
            </p:cNvPr>
            <p:cNvSpPr/>
            <p:nvPr/>
          </p:nvSpPr>
          <p:spPr>
            <a:xfrm>
              <a:off x="-5640705" y="2373630"/>
              <a:ext cx="163829" cy="1570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8AF341D1-CFE7-F6C3-6A92-8C58D2ED647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782" b="1945"/>
            <a:stretch>
              <a:fillRect/>
            </a:stretch>
          </p:blipFill>
          <p:spPr bwMode="auto">
            <a:xfrm>
              <a:off x="-6922423" y="576415"/>
              <a:ext cx="5962304" cy="61545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6319229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 descr="만화 영화, 댄스이(가) 표시된 사진&#10;&#10;자동 생성된 설명">
            <a:extLst>
              <a:ext uri="{FF2B5EF4-FFF2-40B4-BE49-F238E27FC236}">
                <a16:creationId xmlns:a16="http://schemas.microsoft.com/office/drawing/2014/main" id="{0A7C196B-A593-D099-2D42-36C6857449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442" t="2273" r="39226" b="5838"/>
          <a:stretch/>
        </p:blipFill>
        <p:spPr>
          <a:xfrm>
            <a:off x="14234205" y="1456115"/>
            <a:ext cx="2298636" cy="3789438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D7D0FD75-67CD-5A92-8AE7-6EC3FB2968DB}"/>
              </a:ext>
            </a:extLst>
          </p:cNvPr>
          <p:cNvGrpSpPr/>
          <p:nvPr/>
        </p:nvGrpSpPr>
        <p:grpSpPr>
          <a:xfrm>
            <a:off x="12872105" y="3822261"/>
            <a:ext cx="5065397" cy="1968939"/>
            <a:chOff x="6993358" y="2214683"/>
            <a:chExt cx="4839373" cy="1881082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CA5BC0EE-6E77-4CAB-9FCC-85C866A819F1}"/>
                </a:ext>
              </a:extLst>
            </p:cNvPr>
            <p:cNvSpPr/>
            <p:nvPr/>
          </p:nvSpPr>
          <p:spPr>
            <a:xfrm>
              <a:off x="6993358" y="3213830"/>
              <a:ext cx="4839373" cy="88193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479995B-C187-46F7-03B7-27D9B1EB53BE}"/>
                </a:ext>
              </a:extLst>
            </p:cNvPr>
            <p:cNvSpPr txBox="1"/>
            <p:nvPr/>
          </p:nvSpPr>
          <p:spPr>
            <a:xfrm>
              <a:off x="9232244" y="2214683"/>
              <a:ext cx="1140056" cy="246221"/>
            </a:xfrm>
            <a:prstGeom prst="rect">
              <a:avLst/>
            </a:prstGeom>
            <a:solidFill>
              <a:srgbClr val="FCF5E0"/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여름의 분위기 형성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pic>
          <p:nvPicPr>
            <p:cNvPr id="15" name="그림 14" descr="스크린샷, 댄스, 예술이(가) 표시된 사진&#10;&#10;자동 생성된 설명">
              <a:extLst>
                <a:ext uri="{FF2B5EF4-FFF2-40B4-BE49-F238E27FC236}">
                  <a16:creationId xmlns:a16="http://schemas.microsoft.com/office/drawing/2014/main" id="{6B137085-A34B-20BA-6E1A-9F00BF1486C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47756" y="3361397"/>
              <a:ext cx="586800" cy="586800"/>
            </a:xfrm>
            <a:prstGeom prst="rect">
              <a:avLst/>
            </a:prstGeom>
          </p:spPr>
        </p:pic>
        <p:pic>
          <p:nvPicPr>
            <p:cNvPr id="16" name="그림 15" descr="스크린샷, 일렉트릭 블루, 다채로움이(가) 표시된 사진&#10;&#10;자동 생성된 설명">
              <a:extLst>
                <a:ext uri="{FF2B5EF4-FFF2-40B4-BE49-F238E27FC236}">
                  <a16:creationId xmlns:a16="http://schemas.microsoft.com/office/drawing/2014/main" id="{988058FD-BEB4-7E2B-1264-9EF6C124D59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62204" y="3361397"/>
              <a:ext cx="586800" cy="586800"/>
            </a:xfrm>
            <a:prstGeom prst="rect">
              <a:avLst/>
            </a:prstGeom>
          </p:spPr>
        </p:pic>
        <p:pic>
          <p:nvPicPr>
            <p:cNvPr id="17" name="그림 16" descr="예술, 스크린샷이(가) 표시된 사진&#10;&#10;자동 생성된 설명">
              <a:extLst>
                <a:ext uri="{FF2B5EF4-FFF2-40B4-BE49-F238E27FC236}">
                  <a16:creationId xmlns:a16="http://schemas.microsoft.com/office/drawing/2014/main" id="{02B27603-011D-4401-7DA9-EFD3E19DAC7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40532" y="3361397"/>
              <a:ext cx="586800" cy="586800"/>
            </a:xfrm>
            <a:prstGeom prst="rect">
              <a:avLst/>
            </a:prstGeom>
          </p:spPr>
        </p:pic>
        <p:pic>
          <p:nvPicPr>
            <p:cNvPr id="18" name="그림 17" descr="예술, 페인팅, 사진 액자이(가) 표시된 사진&#10;&#10;자동 생성된 설명">
              <a:extLst>
                <a:ext uri="{FF2B5EF4-FFF2-40B4-BE49-F238E27FC236}">
                  <a16:creationId xmlns:a16="http://schemas.microsoft.com/office/drawing/2014/main" id="{7BA7F09B-465B-771B-49E9-F9B78C74B96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33308" y="3361397"/>
              <a:ext cx="586800" cy="586800"/>
            </a:xfrm>
            <a:prstGeom prst="rect">
              <a:avLst/>
            </a:prstGeom>
          </p:spPr>
        </p:pic>
        <p:pic>
          <p:nvPicPr>
            <p:cNvPr id="19" name="그림 18" descr="나비, 사람, 빛이(가) 표시된 사진&#10;&#10;자동 생성된 설명">
              <a:extLst>
                <a:ext uri="{FF2B5EF4-FFF2-40B4-BE49-F238E27FC236}">
                  <a16:creationId xmlns:a16="http://schemas.microsoft.com/office/drawing/2014/main" id="{D959B188-603F-2C3D-2201-474C81540E8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54980" y="3361397"/>
              <a:ext cx="586800" cy="586800"/>
            </a:xfrm>
            <a:prstGeom prst="rect">
              <a:avLst/>
            </a:prstGeom>
          </p:spPr>
        </p:pic>
        <p:cxnSp>
          <p:nvCxnSpPr>
            <p:cNvPr id="20" name="연결선: 꺾임 19">
              <a:extLst>
                <a:ext uri="{FF2B5EF4-FFF2-40B4-BE49-F238E27FC236}">
                  <a16:creationId xmlns:a16="http://schemas.microsoft.com/office/drawing/2014/main" id="{917EBFA7-6939-FE88-F4EE-B9D13A1D16BE}"/>
                </a:ext>
              </a:extLst>
            </p:cNvPr>
            <p:cNvCxnSpPr>
              <a:cxnSpLocks/>
              <a:stCxn id="16" idx="0"/>
              <a:endCxn id="15" idx="0"/>
            </p:cNvCxnSpPr>
            <p:nvPr/>
          </p:nvCxnSpPr>
          <p:spPr>
            <a:xfrm rot="5400000" flipH="1" flipV="1">
              <a:off x="8648380" y="2468621"/>
              <a:ext cx="12700" cy="1785552"/>
            </a:xfrm>
            <a:prstGeom prst="bentConnector3">
              <a:avLst>
                <a:gd name="adj1" fmla="val 1800000"/>
              </a:avLst>
            </a:prstGeom>
            <a:ln w="6350">
              <a:solidFill>
                <a:srgbClr val="F2D57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연결선: 꺾임 20">
              <a:extLst>
                <a:ext uri="{FF2B5EF4-FFF2-40B4-BE49-F238E27FC236}">
                  <a16:creationId xmlns:a16="http://schemas.microsoft.com/office/drawing/2014/main" id="{D4EB7047-C5DA-E9F3-C758-21E36D8BEA2D}"/>
                </a:ext>
              </a:extLst>
            </p:cNvPr>
            <p:cNvCxnSpPr>
              <a:cxnSpLocks/>
              <a:stCxn id="17" idx="0"/>
              <a:endCxn id="18" idx="0"/>
            </p:cNvCxnSpPr>
            <p:nvPr/>
          </p:nvCxnSpPr>
          <p:spPr>
            <a:xfrm rot="5400000" flipH="1" flipV="1">
              <a:off x="10880320" y="2915009"/>
              <a:ext cx="12700" cy="892776"/>
            </a:xfrm>
            <a:prstGeom prst="bentConnector3">
              <a:avLst>
                <a:gd name="adj1" fmla="val 1800000"/>
              </a:avLst>
            </a:prstGeom>
            <a:ln w="6350">
              <a:solidFill>
                <a:srgbClr val="F2D57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연결선: 꺾임 21">
              <a:extLst>
                <a:ext uri="{FF2B5EF4-FFF2-40B4-BE49-F238E27FC236}">
                  <a16:creationId xmlns:a16="http://schemas.microsoft.com/office/drawing/2014/main" id="{7730054A-A47B-2682-F326-D8C83B599B6A}"/>
                </a:ext>
              </a:extLst>
            </p:cNvPr>
            <p:cNvCxnSpPr>
              <a:cxnSpLocks/>
              <a:stCxn id="19" idx="0"/>
              <a:endCxn id="13" idx="1"/>
            </p:cNvCxnSpPr>
            <p:nvPr/>
          </p:nvCxnSpPr>
          <p:spPr>
            <a:xfrm rot="5400000" flipH="1" flipV="1">
              <a:off x="8428511" y="2557664"/>
              <a:ext cx="1023603" cy="583864"/>
            </a:xfrm>
            <a:prstGeom prst="bentConnector2">
              <a:avLst/>
            </a:prstGeom>
            <a:ln w="6350">
              <a:solidFill>
                <a:srgbClr val="F2D57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6E99F003-4C44-CC7B-7D49-87BF57EDDCD9}"/>
                </a:ext>
              </a:extLst>
            </p:cNvPr>
            <p:cNvSpPr/>
            <p:nvPr/>
          </p:nvSpPr>
          <p:spPr>
            <a:xfrm>
              <a:off x="8713562" y="3082900"/>
              <a:ext cx="96644" cy="9664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8A5C1110-9090-69D8-A4AB-6C18C3617131}"/>
                </a:ext>
              </a:extLst>
            </p:cNvPr>
            <p:cNvSpPr/>
            <p:nvPr/>
          </p:nvSpPr>
          <p:spPr>
            <a:xfrm>
              <a:off x="10826885" y="3122269"/>
              <a:ext cx="96644" cy="9664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5" name="연결선: 꺾임 24">
              <a:extLst>
                <a:ext uri="{FF2B5EF4-FFF2-40B4-BE49-F238E27FC236}">
                  <a16:creationId xmlns:a16="http://schemas.microsoft.com/office/drawing/2014/main" id="{22217AEE-1FEC-7EAB-B3E8-7BA500FF1EC1}"/>
                </a:ext>
              </a:extLst>
            </p:cNvPr>
            <p:cNvCxnSpPr>
              <a:cxnSpLocks/>
              <a:stCxn id="24" idx="0"/>
              <a:endCxn id="13" idx="3"/>
            </p:cNvCxnSpPr>
            <p:nvPr/>
          </p:nvCxnSpPr>
          <p:spPr>
            <a:xfrm rot="16200000" flipV="1">
              <a:off x="10231517" y="2478578"/>
              <a:ext cx="784475" cy="502907"/>
            </a:xfrm>
            <a:prstGeom prst="bentConnector2">
              <a:avLst/>
            </a:prstGeom>
            <a:ln w="6350">
              <a:solidFill>
                <a:srgbClr val="F2D57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B1869BD-B2BF-E7FE-53DB-81BD16AEE8F0}"/>
                </a:ext>
              </a:extLst>
            </p:cNvPr>
            <p:cNvSpPr txBox="1"/>
            <p:nvPr/>
          </p:nvSpPr>
          <p:spPr>
            <a:xfrm>
              <a:off x="7768971" y="2684338"/>
              <a:ext cx="1758815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ysClr val="windowText" lastClr="000000"/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여름의 날씨와 관련 있는 스킬들</a:t>
              </a:r>
              <a:endParaRPr lang="en-US" altLang="ko-KR" sz="1000" dirty="0">
                <a:solidFill>
                  <a:sysClr val="windowText" lastClr="000000"/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1393BED-9A53-8A3B-B253-E68C6E616B99}"/>
                </a:ext>
              </a:extLst>
            </p:cNvPr>
            <p:cNvSpPr txBox="1"/>
            <p:nvPr/>
          </p:nvSpPr>
          <p:spPr>
            <a:xfrm>
              <a:off x="10443279" y="2684338"/>
              <a:ext cx="886781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ysClr val="windowText" lastClr="000000"/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시원한 이펙트</a:t>
              </a:r>
              <a:endParaRPr lang="en-US" altLang="ko-KR" sz="1000" dirty="0">
                <a:solidFill>
                  <a:sysClr val="windowText" lastClr="000000"/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</p:grpSp>
      <p:pic>
        <p:nvPicPr>
          <p:cNvPr id="38" name="그림 37" descr="의류, 만화 영화, 가상의 캐릭터, 코스튬이(가) 표시된 사진&#10;&#10;자동 생성된 설명">
            <a:extLst>
              <a:ext uri="{FF2B5EF4-FFF2-40B4-BE49-F238E27FC236}">
                <a16:creationId xmlns:a16="http://schemas.microsoft.com/office/drawing/2014/main" id="{814CFCF8-7F45-2035-B311-C951A510B2F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66" r="6576"/>
          <a:stretch/>
        </p:blipFill>
        <p:spPr>
          <a:xfrm>
            <a:off x="9340119" y="-113543"/>
            <a:ext cx="2332522" cy="3193833"/>
          </a:xfrm>
          <a:prstGeom prst="rect">
            <a:avLst/>
          </a:prstGeom>
        </p:spPr>
      </p:pic>
      <p:sp>
        <p:nvSpPr>
          <p:cNvPr id="34" name="직사각형 33">
            <a:extLst>
              <a:ext uri="{FF2B5EF4-FFF2-40B4-BE49-F238E27FC236}">
                <a16:creationId xmlns:a16="http://schemas.microsoft.com/office/drawing/2014/main" id="{6ADB3ACC-B297-09DA-0D71-93EFBBBBC45F}"/>
              </a:ext>
            </a:extLst>
          </p:cNvPr>
          <p:cNvSpPr/>
          <p:nvPr/>
        </p:nvSpPr>
        <p:spPr>
          <a:xfrm>
            <a:off x="8478749" y="2282631"/>
            <a:ext cx="4003302" cy="92312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C18FB27D-0E63-83F4-56E0-20EDC0706911}"/>
              </a:ext>
            </a:extLst>
          </p:cNvPr>
          <p:cNvGrpSpPr/>
          <p:nvPr/>
        </p:nvGrpSpPr>
        <p:grpSpPr>
          <a:xfrm>
            <a:off x="8892525" y="2437090"/>
            <a:ext cx="3175750" cy="1514031"/>
            <a:chOff x="956982" y="4006748"/>
            <a:chExt cx="3175750" cy="1514031"/>
          </a:xfrm>
        </p:grpSpPr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65061215-14AD-FE3C-D306-D3F9A3C1388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6982" y="4008405"/>
              <a:ext cx="612550" cy="612550"/>
            </a:xfrm>
            <a:prstGeom prst="rect">
              <a:avLst/>
            </a:prstGeom>
          </p:spPr>
        </p:pic>
        <p:pic>
          <p:nvPicPr>
            <p:cNvPr id="36" name="그림 35" descr="예술이(가) 표시된 사진&#10;&#10;자동 생성된 설명">
              <a:extLst>
                <a:ext uri="{FF2B5EF4-FFF2-40B4-BE49-F238E27FC236}">
                  <a16:creationId xmlns:a16="http://schemas.microsoft.com/office/drawing/2014/main" id="{B097A95C-6D51-0D07-C2E2-5DF5FEBFA2D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20182" y="4008405"/>
              <a:ext cx="612550" cy="612550"/>
            </a:xfrm>
            <a:prstGeom prst="rect">
              <a:avLst/>
            </a:prstGeom>
          </p:spPr>
        </p:pic>
        <p:pic>
          <p:nvPicPr>
            <p:cNvPr id="37" name="그림 36" descr="양초, 예술이(가) 표시된 사진&#10;&#10;자동 생성된 설명">
              <a:extLst>
                <a:ext uri="{FF2B5EF4-FFF2-40B4-BE49-F238E27FC236}">
                  <a16:creationId xmlns:a16="http://schemas.microsoft.com/office/drawing/2014/main" id="{A9CA7DD3-29FC-B077-3A44-E756EBC648F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37753" y="4006748"/>
              <a:ext cx="614207" cy="614207"/>
            </a:xfrm>
            <a:prstGeom prst="rect">
              <a:avLst/>
            </a:prstGeom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16AF5B4-B0A0-A574-49C4-D09FEADFC7F3}"/>
                </a:ext>
              </a:extLst>
            </p:cNvPr>
            <p:cNvSpPr txBox="1"/>
            <p:nvPr/>
          </p:nvSpPr>
          <p:spPr>
            <a:xfrm>
              <a:off x="1684512" y="5263058"/>
              <a:ext cx="1106053" cy="257721"/>
            </a:xfrm>
            <a:prstGeom prst="rect">
              <a:avLst/>
            </a:prstGeom>
            <a:solidFill>
              <a:srgbClr val="FCF5E0"/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봄의 분위기 형성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cxnSp>
          <p:nvCxnSpPr>
            <p:cNvPr id="40" name="연결선: 꺾임 39">
              <a:extLst>
                <a:ext uri="{FF2B5EF4-FFF2-40B4-BE49-F238E27FC236}">
                  <a16:creationId xmlns:a16="http://schemas.microsoft.com/office/drawing/2014/main" id="{AF29FEAB-0082-B498-B37C-D2EBF9D6A870}"/>
                </a:ext>
              </a:extLst>
            </p:cNvPr>
            <p:cNvCxnSpPr>
              <a:cxnSpLocks/>
              <a:stCxn id="39" idx="1"/>
              <a:endCxn id="35" idx="2"/>
            </p:cNvCxnSpPr>
            <p:nvPr/>
          </p:nvCxnSpPr>
          <p:spPr>
            <a:xfrm rot="10800000">
              <a:off x="1263258" y="4620955"/>
              <a:ext cx="421255" cy="770964"/>
            </a:xfrm>
            <a:prstGeom prst="bentConnector2">
              <a:avLst/>
            </a:prstGeom>
            <a:ln w="6350">
              <a:solidFill>
                <a:srgbClr val="F2D57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연결선: 꺾임 40">
              <a:extLst>
                <a:ext uri="{FF2B5EF4-FFF2-40B4-BE49-F238E27FC236}">
                  <a16:creationId xmlns:a16="http://schemas.microsoft.com/office/drawing/2014/main" id="{519CA033-6E41-9E80-CA2D-58B52F999570}"/>
                </a:ext>
              </a:extLst>
            </p:cNvPr>
            <p:cNvCxnSpPr>
              <a:cxnSpLocks/>
              <a:stCxn id="37" idx="2"/>
              <a:endCxn id="36" idx="2"/>
            </p:cNvCxnSpPr>
            <p:nvPr/>
          </p:nvCxnSpPr>
          <p:spPr>
            <a:xfrm rot="16200000" flipH="1">
              <a:off x="3185657" y="3980155"/>
              <a:ext cx="12700" cy="1281600"/>
            </a:xfrm>
            <a:prstGeom prst="bentConnector3">
              <a:avLst>
                <a:gd name="adj1" fmla="val 1800000"/>
              </a:avLst>
            </a:prstGeom>
            <a:ln w="6350">
              <a:solidFill>
                <a:srgbClr val="F2D57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연결선: 꺾임 41">
              <a:extLst>
                <a:ext uri="{FF2B5EF4-FFF2-40B4-BE49-F238E27FC236}">
                  <a16:creationId xmlns:a16="http://schemas.microsoft.com/office/drawing/2014/main" id="{127950B5-95A8-4CC9-041D-A855B8441087}"/>
                </a:ext>
              </a:extLst>
            </p:cNvPr>
            <p:cNvCxnSpPr>
              <a:cxnSpLocks/>
              <a:stCxn id="39" idx="3"/>
              <a:endCxn id="43" idx="2"/>
            </p:cNvCxnSpPr>
            <p:nvPr/>
          </p:nvCxnSpPr>
          <p:spPr>
            <a:xfrm flipV="1">
              <a:off x="2790565" y="4888797"/>
              <a:ext cx="394677" cy="503122"/>
            </a:xfrm>
            <a:prstGeom prst="bentConnector2">
              <a:avLst/>
            </a:prstGeom>
            <a:ln w="6350">
              <a:solidFill>
                <a:srgbClr val="F2D57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3974F110-C1BD-3991-0900-50978FA763F7}"/>
                </a:ext>
              </a:extLst>
            </p:cNvPr>
            <p:cNvSpPr/>
            <p:nvPr/>
          </p:nvSpPr>
          <p:spPr>
            <a:xfrm>
              <a:off x="3134663" y="4787639"/>
              <a:ext cx="101158" cy="1011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8EAE224-122D-10CC-6EE1-34E340237C36}"/>
                </a:ext>
              </a:extLst>
            </p:cNvPr>
            <p:cNvSpPr txBox="1"/>
            <p:nvPr/>
          </p:nvSpPr>
          <p:spPr>
            <a:xfrm>
              <a:off x="2559109" y="4935749"/>
              <a:ext cx="1252266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ysClr val="windowText" lastClr="000000"/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꽃이 피어나는 이펙트</a:t>
              </a:r>
              <a:endParaRPr lang="en-US" altLang="ko-KR" sz="1000" dirty="0">
                <a:solidFill>
                  <a:sysClr val="windowText" lastClr="000000"/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BB5D44B8-7620-8034-EBE0-DE5FE65175D9}"/>
              </a:ext>
            </a:extLst>
          </p:cNvPr>
          <p:cNvSpPr txBox="1"/>
          <p:nvPr/>
        </p:nvSpPr>
        <p:spPr>
          <a:xfrm>
            <a:off x="8477779" y="3246307"/>
            <a:ext cx="1450017" cy="41879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[</a:t>
            </a:r>
            <a:r>
              <a:rPr lang="ko-KR" altLang="en-US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깨달음 노드</a:t>
            </a:r>
            <a:r>
              <a:rPr lang="en-US" altLang="ko-KR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(</a:t>
            </a:r>
            <a:r>
              <a:rPr lang="ko-KR" altLang="en-US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직업각인</a:t>
            </a:r>
            <a:r>
              <a:rPr lang="en-US" altLang="ko-KR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)]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algn="ctr"/>
            <a:r>
              <a:rPr lang="ko-KR" altLang="en-US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만개</a:t>
            </a:r>
            <a:endParaRPr lang="en-US" altLang="ko-KR" sz="1000" dirty="0">
              <a:effectLst/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4787B46D-9045-CFC2-740D-1F9BB1E8210C}"/>
              </a:ext>
            </a:extLst>
          </p:cNvPr>
          <p:cNvSpPr/>
          <p:nvPr/>
        </p:nvSpPr>
        <p:spPr>
          <a:xfrm>
            <a:off x="2768869" y="1753632"/>
            <a:ext cx="3060815" cy="1626741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89740339-75A1-0C28-0BF5-AD776482805C}"/>
              </a:ext>
            </a:extLst>
          </p:cNvPr>
          <p:cNvSpPr/>
          <p:nvPr/>
        </p:nvSpPr>
        <p:spPr>
          <a:xfrm>
            <a:off x="2768869" y="1753634"/>
            <a:ext cx="2983444" cy="215053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61870EED-5AF3-705E-2E2B-2A2B7E41C136}"/>
              </a:ext>
            </a:extLst>
          </p:cNvPr>
          <p:cNvGrpSpPr/>
          <p:nvPr/>
        </p:nvGrpSpPr>
        <p:grpSpPr>
          <a:xfrm>
            <a:off x="2851881" y="1968687"/>
            <a:ext cx="1232234" cy="1332924"/>
            <a:chOff x="2851881" y="1968687"/>
            <a:chExt cx="1232234" cy="1332924"/>
          </a:xfrm>
        </p:grpSpPr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B08538FD-3FE6-5ADC-BD27-31905FF3A17F}"/>
                </a:ext>
              </a:extLst>
            </p:cNvPr>
            <p:cNvSpPr txBox="1"/>
            <p:nvPr/>
          </p:nvSpPr>
          <p:spPr>
            <a:xfrm>
              <a:off x="3067248" y="1968687"/>
              <a:ext cx="801501" cy="195814"/>
            </a:xfrm>
            <a:prstGeom prst="rect">
              <a:avLst/>
            </a:prstGeom>
            <a:noFill/>
            <a:effectLst/>
          </p:spPr>
          <p:txBody>
            <a:bodyPr wrap="none" lIns="0" tIns="72000" rIns="0" bIns="0" rtlCol="0" anchor="t">
              <a:spAutoFit/>
            </a:bodyPr>
            <a:lstStyle>
              <a:defPPr>
                <a:defRPr lang="ko-KR"/>
              </a:defPPr>
              <a:lvl1pPr algn="ctr">
                <a:defRPr sz="800">
                  <a:solidFill>
                    <a:srgbClr val="0070C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ko-KR" altLang="en-US" dirty="0">
                  <a:solidFill>
                    <a:schemeClr val="tx1"/>
                  </a:solidFill>
                </a:rPr>
                <a:t>도화가</a:t>
              </a:r>
              <a:r>
                <a:rPr lang="en-US" altLang="ko-KR" dirty="0">
                  <a:solidFill>
                    <a:schemeClr val="tx1"/>
                  </a:solidFill>
                </a:rPr>
                <a:t>(</a:t>
              </a:r>
              <a:r>
                <a:rPr lang="ko-KR" altLang="en-US" dirty="0"/>
                <a:t>봄</a:t>
              </a:r>
              <a:r>
                <a:rPr lang="ko-KR" altLang="en-US" dirty="0">
                  <a:solidFill>
                    <a:schemeClr val="tx1"/>
                  </a:solidFill>
                </a:rPr>
                <a:t>의 분위기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</a:p>
          </p:txBody>
        </p: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280D15F3-CF9C-DF70-CEC5-40A58465FE5B}"/>
                </a:ext>
              </a:extLst>
            </p:cNvPr>
            <p:cNvGrpSpPr/>
            <p:nvPr/>
          </p:nvGrpSpPr>
          <p:grpSpPr>
            <a:xfrm>
              <a:off x="2851881" y="2197411"/>
              <a:ext cx="1232234" cy="826757"/>
              <a:chOff x="2851881" y="2197411"/>
              <a:chExt cx="1232234" cy="826757"/>
            </a:xfrm>
          </p:grpSpPr>
          <p:pic>
            <p:nvPicPr>
              <p:cNvPr id="83" name="그림 82" descr="의류, 만화 영화, 가상의 캐릭터, 코스튬이(가) 표시된 사진&#10;&#10;자동 생성된 설명">
                <a:extLst>
                  <a:ext uri="{FF2B5EF4-FFF2-40B4-BE49-F238E27FC236}">
                    <a16:creationId xmlns:a16="http://schemas.microsoft.com/office/drawing/2014/main" id="{C3E9DD4A-71E7-35C7-02C4-0611F3AA4A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266" r="27056" b="54299"/>
              <a:stretch>
                <a:fillRect/>
              </a:stretch>
            </p:blipFill>
            <p:spPr>
              <a:xfrm>
                <a:off x="2851881" y="2197411"/>
                <a:ext cx="983618" cy="826757"/>
              </a:xfrm>
              <a:prstGeom prst="rect">
                <a:avLst/>
              </a:prstGeom>
            </p:spPr>
          </p:pic>
          <p:pic>
            <p:nvPicPr>
              <p:cNvPr id="97" name="그림 96">
                <a:extLst>
                  <a:ext uri="{FF2B5EF4-FFF2-40B4-BE49-F238E27FC236}">
                    <a16:creationId xmlns:a16="http://schemas.microsoft.com/office/drawing/2014/main" id="{26AC3F76-76EB-12BF-4431-2195D9F2FF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22831" y="2197411"/>
                <a:ext cx="261284" cy="261284"/>
              </a:xfrm>
              <a:prstGeom prst="rect">
                <a:avLst/>
              </a:prstGeom>
            </p:spPr>
          </p:pic>
          <p:pic>
            <p:nvPicPr>
              <p:cNvPr id="98" name="그림 97" descr="예술이(가) 표시된 사진&#10;&#10;자동 생성된 설명">
                <a:extLst>
                  <a:ext uri="{FF2B5EF4-FFF2-40B4-BE49-F238E27FC236}">
                    <a16:creationId xmlns:a16="http://schemas.microsoft.com/office/drawing/2014/main" id="{5767D65A-B2C4-6619-67D2-4652356A4B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20588" y="2762884"/>
                <a:ext cx="261284" cy="261284"/>
              </a:xfrm>
              <a:prstGeom prst="rect">
                <a:avLst/>
              </a:prstGeom>
            </p:spPr>
          </p:pic>
          <p:pic>
            <p:nvPicPr>
              <p:cNvPr id="99" name="그림 98" descr="양초, 예술이(가) 표시된 사진&#10;&#10;자동 생성된 설명">
                <a:extLst>
                  <a:ext uri="{FF2B5EF4-FFF2-40B4-BE49-F238E27FC236}">
                    <a16:creationId xmlns:a16="http://schemas.microsoft.com/office/drawing/2014/main" id="{B3C74F0C-32CE-C1B7-963A-D75746B469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20588" y="2482770"/>
                <a:ext cx="261991" cy="261990"/>
              </a:xfrm>
              <a:prstGeom prst="rect">
                <a:avLst/>
              </a:prstGeom>
            </p:spPr>
          </p:pic>
        </p:grp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E2A21B2A-1868-B793-8485-46B0E47A0A1C}"/>
                </a:ext>
              </a:extLst>
            </p:cNvPr>
            <p:cNvSpPr txBox="1"/>
            <p:nvPr/>
          </p:nvSpPr>
          <p:spPr>
            <a:xfrm>
              <a:off x="2974915" y="3024168"/>
              <a:ext cx="986167" cy="277443"/>
            </a:xfrm>
            <a:prstGeom prst="rect">
              <a:avLst/>
            </a:prstGeom>
            <a:noFill/>
            <a:effectLst/>
          </p:spPr>
          <p:txBody>
            <a:bodyPr wrap="none" lIns="0" tIns="36000" rIns="0" bIns="0" rtlCol="0" anchor="t">
              <a:spAutoFit/>
            </a:bodyPr>
            <a:lstStyle>
              <a:defPPr>
                <a:defRPr lang="ko-KR"/>
              </a:defPPr>
              <a:lvl1pPr algn="ctr">
                <a:defRPr sz="800">
                  <a:solidFill>
                    <a:srgbClr val="0070C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pPr marL="72000" indent="-72000" algn="l">
                <a:spcAft>
                  <a:spcPts val="200"/>
                </a:spcAft>
                <a:buFont typeface="Arial" panose="020B0604020202020204" pitchFamily="34" charset="0"/>
                <a:buChar char="•"/>
              </a:pPr>
              <a:r>
                <a:rPr lang="ko-KR" altLang="en-US" sz="700" dirty="0">
                  <a:solidFill>
                    <a:schemeClr val="tx1"/>
                  </a:solidFill>
                  <a:sym typeface="Wingdings 3" panose="05040102010807070707" pitchFamily="18" charset="2"/>
                </a:rPr>
                <a:t>꽃이 피어나는 느낌의 스킬</a:t>
              </a:r>
              <a:endParaRPr lang="en-US" altLang="ko-KR" sz="700" dirty="0">
                <a:solidFill>
                  <a:schemeClr val="tx1"/>
                </a:solidFill>
                <a:sym typeface="Wingdings 3" panose="05040102010807070707" pitchFamily="18" charset="2"/>
              </a:endParaRPr>
            </a:p>
            <a:p>
              <a:pPr marL="72000" indent="-72000" algn="l">
                <a:spcAft>
                  <a:spcPts val="200"/>
                </a:spcAft>
                <a:buFont typeface="Arial" panose="020B0604020202020204" pitchFamily="34" charset="0"/>
                <a:buChar char="•"/>
              </a:pPr>
              <a:r>
                <a:rPr lang="ko-KR" altLang="en-US" sz="700" dirty="0">
                  <a:solidFill>
                    <a:schemeClr val="tx1"/>
                  </a:solidFill>
                  <a:sym typeface="Wingdings 3" panose="05040102010807070707" pitchFamily="18" charset="2"/>
                </a:rPr>
                <a:t>따스한 색감의 이펙트</a:t>
              </a:r>
              <a:endParaRPr lang="en-US" altLang="ko-KR" sz="700" dirty="0">
                <a:solidFill>
                  <a:schemeClr val="tx1"/>
                </a:solidFill>
                <a:sym typeface="Wingdings 3" panose="05040102010807070707" pitchFamily="18" charset="2"/>
              </a:endParaRPr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C9B773FC-48FE-293B-BAF5-859C65E13D65}"/>
              </a:ext>
            </a:extLst>
          </p:cNvPr>
          <p:cNvGrpSpPr/>
          <p:nvPr/>
        </p:nvGrpSpPr>
        <p:grpSpPr>
          <a:xfrm>
            <a:off x="4312136" y="1968687"/>
            <a:ext cx="1382411" cy="1332924"/>
            <a:chOff x="4312136" y="1968687"/>
            <a:chExt cx="1382411" cy="1332924"/>
          </a:xfrm>
        </p:grpSpPr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A9D51452-2079-FDCF-F884-8A41058920F9}"/>
                </a:ext>
              </a:extLst>
            </p:cNvPr>
            <p:cNvSpPr txBox="1"/>
            <p:nvPr/>
          </p:nvSpPr>
          <p:spPr>
            <a:xfrm>
              <a:off x="4514425" y="1968687"/>
              <a:ext cx="977832" cy="195814"/>
            </a:xfrm>
            <a:prstGeom prst="rect">
              <a:avLst/>
            </a:prstGeom>
            <a:noFill/>
            <a:effectLst/>
          </p:spPr>
          <p:txBody>
            <a:bodyPr wrap="none" lIns="0" tIns="72000" rIns="0" bIns="0" rtlCol="0" anchor="t">
              <a:spAutoFit/>
            </a:bodyPr>
            <a:lstStyle>
              <a:defPPr>
                <a:defRPr lang="ko-KR"/>
              </a:defPPr>
              <a:lvl1pPr algn="ctr">
                <a:defRPr sz="800">
                  <a:solidFill>
                    <a:srgbClr val="0070C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ko-KR" altLang="en-US" dirty="0">
                  <a:solidFill>
                    <a:schemeClr val="tx1"/>
                  </a:solidFill>
                </a:rPr>
                <a:t>기상술사</a:t>
              </a:r>
              <a:r>
                <a:rPr lang="en-US" altLang="ko-KR" dirty="0">
                  <a:solidFill>
                    <a:schemeClr val="tx1"/>
                  </a:solidFill>
                </a:rPr>
                <a:t>(</a:t>
              </a:r>
              <a:r>
                <a:rPr lang="ko-KR" altLang="en-US" dirty="0"/>
                <a:t>여름</a:t>
              </a:r>
              <a:r>
                <a:rPr lang="ko-KR" altLang="en-US" dirty="0">
                  <a:solidFill>
                    <a:schemeClr val="tx1"/>
                  </a:solidFill>
                </a:rPr>
                <a:t>의 분위기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12DE5D08-4B8A-8053-E218-2B86F52BC6AA}"/>
                </a:ext>
              </a:extLst>
            </p:cNvPr>
            <p:cNvSpPr txBox="1"/>
            <p:nvPr/>
          </p:nvSpPr>
          <p:spPr>
            <a:xfrm>
              <a:off x="4460564" y="3024168"/>
              <a:ext cx="1085554" cy="277443"/>
            </a:xfrm>
            <a:prstGeom prst="rect">
              <a:avLst/>
            </a:prstGeom>
            <a:noFill/>
            <a:effectLst/>
          </p:spPr>
          <p:txBody>
            <a:bodyPr wrap="none" lIns="0" tIns="36000" rIns="0" bIns="0" rtlCol="0" anchor="t">
              <a:spAutoFit/>
            </a:bodyPr>
            <a:lstStyle>
              <a:defPPr>
                <a:defRPr lang="ko-KR"/>
              </a:defPPr>
              <a:lvl1pPr algn="ctr">
                <a:defRPr sz="800">
                  <a:solidFill>
                    <a:srgbClr val="0070C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pPr marL="72000" indent="-72000" algn="l">
                <a:spcAft>
                  <a:spcPts val="200"/>
                </a:spcAft>
                <a:buFont typeface="Arial" panose="020B0604020202020204" pitchFamily="34" charset="0"/>
                <a:buChar char="•"/>
              </a:pPr>
              <a:r>
                <a:rPr lang="ko-KR" altLang="en-US" sz="700" dirty="0">
                  <a:solidFill>
                    <a:schemeClr val="tx1"/>
                  </a:solidFill>
                  <a:sym typeface="Wingdings 3" panose="05040102010807070707" pitchFamily="18" charset="2"/>
                </a:rPr>
                <a:t>여름의 날씨와 관련 있는 스킬</a:t>
              </a:r>
              <a:endParaRPr lang="en-US" altLang="ko-KR" sz="700" dirty="0">
                <a:solidFill>
                  <a:schemeClr val="tx1"/>
                </a:solidFill>
                <a:sym typeface="Wingdings 3" panose="05040102010807070707" pitchFamily="18" charset="2"/>
              </a:endParaRPr>
            </a:p>
            <a:p>
              <a:pPr marL="72000" indent="-72000" algn="l">
                <a:spcAft>
                  <a:spcPts val="200"/>
                </a:spcAft>
                <a:buFont typeface="Arial" panose="020B0604020202020204" pitchFamily="34" charset="0"/>
                <a:buChar char="•"/>
              </a:pPr>
              <a:r>
                <a:rPr lang="ko-KR" altLang="en-US" sz="700" dirty="0">
                  <a:solidFill>
                    <a:schemeClr val="tx1"/>
                  </a:solidFill>
                  <a:sym typeface="Wingdings 3" panose="05040102010807070707" pitchFamily="18" charset="2"/>
                </a:rPr>
                <a:t>시원한 느낌의 이펙트</a:t>
              </a:r>
              <a:endParaRPr lang="en-US" altLang="ko-KR" sz="700" dirty="0">
                <a:solidFill>
                  <a:schemeClr val="tx1"/>
                </a:solidFill>
                <a:sym typeface="Wingdings 3" panose="05040102010807070707" pitchFamily="18" charset="2"/>
              </a:endParaRPr>
            </a:p>
          </p:txBody>
        </p: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5C4F3A7D-7B0F-AB42-279B-B9A3F0068E07}"/>
                </a:ext>
              </a:extLst>
            </p:cNvPr>
            <p:cNvGrpSpPr/>
            <p:nvPr/>
          </p:nvGrpSpPr>
          <p:grpSpPr>
            <a:xfrm>
              <a:off x="4312136" y="2197411"/>
              <a:ext cx="1382411" cy="828273"/>
              <a:chOff x="4312136" y="2197411"/>
              <a:chExt cx="1382411" cy="828273"/>
            </a:xfrm>
          </p:grpSpPr>
          <p:pic>
            <p:nvPicPr>
              <p:cNvPr id="84" name="그림 83" descr="만화 영화, 댄스이(가) 표시된 사진&#10;&#10;자동 생성된 설명">
                <a:extLst>
                  <a:ext uri="{FF2B5EF4-FFF2-40B4-BE49-F238E27FC236}">
                    <a16:creationId xmlns:a16="http://schemas.microsoft.com/office/drawing/2014/main" id="{6FD0BAD3-571C-B679-0CF8-E61A92CAC9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harpenSoften amount="25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908" t="2273" r="47894" b="58159"/>
              <a:stretch>
                <a:fillRect/>
              </a:stretch>
            </p:blipFill>
            <p:spPr>
              <a:xfrm>
                <a:off x="4312136" y="2197411"/>
                <a:ext cx="854567" cy="826757"/>
              </a:xfrm>
              <a:prstGeom prst="rect">
                <a:avLst/>
              </a:prstGeom>
            </p:spPr>
          </p:pic>
          <p:grpSp>
            <p:nvGrpSpPr>
              <p:cNvPr id="31" name="그룹 30">
                <a:extLst>
                  <a:ext uri="{FF2B5EF4-FFF2-40B4-BE49-F238E27FC236}">
                    <a16:creationId xmlns:a16="http://schemas.microsoft.com/office/drawing/2014/main" id="{F4CBAC85-AE0B-5244-FA8A-F95B14C0E8DC}"/>
                  </a:ext>
                </a:extLst>
              </p:cNvPr>
              <p:cNvGrpSpPr/>
              <p:nvPr/>
            </p:nvGrpSpPr>
            <p:grpSpPr>
              <a:xfrm>
                <a:off x="5168947" y="2197411"/>
                <a:ext cx="525600" cy="828273"/>
                <a:chOff x="4134675" y="2197411"/>
                <a:chExt cx="525600" cy="828273"/>
              </a:xfrm>
            </p:grpSpPr>
            <p:pic>
              <p:nvPicPr>
                <p:cNvPr id="2" name="그림 1" descr="스크린샷, 댄스, 예술이(가) 표시된 사진&#10;&#10;자동 생성된 설명">
                  <a:extLst>
                    <a:ext uri="{FF2B5EF4-FFF2-40B4-BE49-F238E27FC236}">
                      <a16:creationId xmlns:a16="http://schemas.microsoft.com/office/drawing/2014/main" id="{3453CBAB-1CC3-3F8A-34C6-D3BB48B14EB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397475" y="2197411"/>
                  <a:ext cx="262800" cy="262800"/>
                </a:xfrm>
                <a:prstGeom prst="rect">
                  <a:avLst/>
                </a:prstGeom>
              </p:spPr>
            </p:pic>
            <p:pic>
              <p:nvPicPr>
                <p:cNvPr id="3" name="그림 2" descr="스크린샷, 일렉트릭 블루, 다채로움이(가) 표시된 사진&#10;&#10;자동 생성된 설명">
                  <a:extLst>
                    <a:ext uri="{FF2B5EF4-FFF2-40B4-BE49-F238E27FC236}">
                      <a16:creationId xmlns:a16="http://schemas.microsoft.com/office/drawing/2014/main" id="{DFC1A1EB-97EF-AE94-0BEF-58EBEC6BDA2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34675" y="2197411"/>
                  <a:ext cx="262800" cy="262800"/>
                </a:xfrm>
                <a:prstGeom prst="rect">
                  <a:avLst/>
                </a:prstGeom>
              </p:spPr>
            </p:pic>
            <p:pic>
              <p:nvPicPr>
                <p:cNvPr id="4" name="그림 3" descr="예술, 스크린샷이(가) 표시된 사진&#10;&#10;자동 생성된 설명">
                  <a:extLst>
                    <a:ext uri="{FF2B5EF4-FFF2-40B4-BE49-F238E27FC236}">
                      <a16:creationId xmlns:a16="http://schemas.microsoft.com/office/drawing/2014/main" id="{E4F8F8F5-65A5-57D4-4893-8E0863EF501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34675" y="2482770"/>
                  <a:ext cx="262800" cy="262800"/>
                </a:xfrm>
                <a:prstGeom prst="rect">
                  <a:avLst/>
                </a:prstGeom>
              </p:spPr>
            </p:pic>
            <p:pic>
              <p:nvPicPr>
                <p:cNvPr id="5" name="그림 4" descr="예술, 페인팅, 사진 액자이(가) 표시된 사진&#10;&#10;자동 생성된 설명">
                  <a:extLst>
                    <a:ext uri="{FF2B5EF4-FFF2-40B4-BE49-F238E27FC236}">
                      <a16:creationId xmlns:a16="http://schemas.microsoft.com/office/drawing/2014/main" id="{739E23D8-678E-2C22-758E-96BCC526FD5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397475" y="2482770"/>
                  <a:ext cx="262800" cy="262800"/>
                </a:xfrm>
                <a:prstGeom prst="rect">
                  <a:avLst/>
                </a:prstGeom>
              </p:spPr>
            </p:pic>
            <p:pic>
              <p:nvPicPr>
                <p:cNvPr id="6" name="그림 5" descr="나비, 사람, 빛이(가) 표시된 사진&#10;&#10;자동 생성된 설명">
                  <a:extLst>
                    <a:ext uri="{FF2B5EF4-FFF2-40B4-BE49-F238E27FC236}">
                      <a16:creationId xmlns:a16="http://schemas.microsoft.com/office/drawing/2014/main" id="{9363C328-6034-49AB-20DA-88AB2ECFA41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34675" y="2762884"/>
                  <a:ext cx="262800" cy="262800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EE955E44-F0BD-78AB-EFA2-36A29F5381EF}"/>
              </a:ext>
            </a:extLst>
          </p:cNvPr>
          <p:cNvSpPr txBox="1"/>
          <p:nvPr/>
        </p:nvSpPr>
        <p:spPr>
          <a:xfrm>
            <a:off x="2900107" y="1255748"/>
            <a:ext cx="1840961" cy="2577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>
                <a:solidFill>
                  <a:sysClr val="windowText" lastClr="000000"/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여름의 날씨와 관련 있는 스킬들</a:t>
            </a:r>
            <a:endParaRPr lang="en-US" altLang="ko-KR" sz="1000" dirty="0">
              <a:solidFill>
                <a:sysClr val="windowText" lastClr="000000"/>
              </a:solidFill>
              <a:effectLst/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C0CAEC-EC1B-F976-B44B-C5D6D822847D}"/>
              </a:ext>
            </a:extLst>
          </p:cNvPr>
          <p:cNvSpPr txBox="1"/>
          <p:nvPr/>
        </p:nvSpPr>
        <p:spPr>
          <a:xfrm>
            <a:off x="5699319" y="1255748"/>
            <a:ext cx="928198" cy="2577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>
                <a:solidFill>
                  <a:sysClr val="windowText" lastClr="000000"/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시원한 이펙트</a:t>
            </a:r>
            <a:endParaRPr lang="en-US" altLang="ko-KR" sz="1000" dirty="0">
              <a:solidFill>
                <a:sysClr val="windowText" lastClr="000000"/>
              </a:solidFill>
              <a:effectLst/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542720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19C5DC2E-846C-6C43-8799-97BED40D6457}"/>
              </a:ext>
            </a:extLst>
          </p:cNvPr>
          <p:cNvSpPr/>
          <p:nvPr/>
        </p:nvSpPr>
        <p:spPr>
          <a:xfrm>
            <a:off x="192088" y="381194"/>
            <a:ext cx="11807825" cy="6287894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9023A5FD-A92D-B3E4-204B-415C6889B5F5}"/>
              </a:ext>
            </a:extLst>
          </p:cNvPr>
          <p:cNvSpPr txBox="1"/>
          <p:nvPr/>
        </p:nvSpPr>
        <p:spPr>
          <a:xfrm>
            <a:off x="5278396" y="1015008"/>
            <a:ext cx="6096000" cy="33249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latinLnBrk="1">
              <a:lnSpc>
                <a:spcPts val="1800"/>
              </a:lnSpc>
              <a:buNone/>
            </a:pPr>
            <a:endParaRPr lang="ko-KR" altLang="en-US" b="0" i="0" dirty="0">
              <a:effectLst/>
              <a:latin typeface="IBMPlexMono-Regular"/>
            </a:endParaRPr>
          </a:p>
          <a:p>
            <a:pPr algn="l" latinLnBrk="1">
              <a:lnSpc>
                <a:spcPts val="1800"/>
              </a:lnSpc>
              <a:buNone/>
            </a:pPr>
            <a:r>
              <a:rPr lang="ko-KR" altLang="en-US" b="0" i="0" dirty="0">
                <a:effectLst/>
                <a:latin typeface="IBMPlexMono-Regular"/>
              </a:rPr>
              <a:t> </a:t>
            </a:r>
            <a:r>
              <a:rPr lang="en-US" altLang="ko-KR" b="0" i="0" dirty="0">
                <a:effectLst/>
                <a:latin typeface="IBMPlexMono-Regular"/>
              </a:rPr>
              <a:t>'</a:t>
            </a:r>
            <a:r>
              <a:rPr lang="ko-KR" altLang="en-US" b="0" i="0" dirty="0">
                <a:effectLst/>
                <a:latin typeface="IBMPlexMono-Regular"/>
              </a:rPr>
              <a:t>단일 대상을 상대할 때 좋은 거니까 피해를 집중할 수 있어야 겠네</a:t>
            </a:r>
            <a:r>
              <a:rPr lang="en-US" altLang="ko-KR" b="0" i="0" dirty="0">
                <a:effectLst/>
                <a:latin typeface="IBMPlexMono-Regular"/>
              </a:rPr>
              <a:t>?' -&gt; '</a:t>
            </a:r>
            <a:r>
              <a:rPr lang="ko-KR" altLang="en-US" b="0" i="0" dirty="0">
                <a:effectLst/>
                <a:latin typeface="IBMPlexMono-Regular"/>
              </a:rPr>
              <a:t>피해를 집중하기 위한 방법은 </a:t>
            </a:r>
            <a:r>
              <a:rPr lang="ko-KR" altLang="en-US" b="0" i="0" dirty="0" err="1">
                <a:effectLst/>
                <a:latin typeface="IBMPlexMono-Regular"/>
              </a:rPr>
              <a:t>뭘까</a:t>
            </a:r>
            <a:r>
              <a:rPr lang="en-US" altLang="ko-KR" b="0" i="0" dirty="0">
                <a:effectLst/>
                <a:latin typeface="IBMPlexMono-Regular"/>
              </a:rPr>
              <a:t>?' -&gt; </a:t>
            </a:r>
            <a:r>
              <a:rPr lang="ko-KR" altLang="en-US" b="0" i="0" dirty="0">
                <a:effectLst/>
                <a:latin typeface="IBMPlexMono-Regular"/>
              </a:rPr>
              <a:t>해결 방법 </a:t>
            </a:r>
            <a:r>
              <a:rPr lang="en-US" altLang="ko-KR" b="0" i="0" dirty="0">
                <a:effectLst/>
                <a:latin typeface="IBMPlexMono-Regular"/>
              </a:rPr>
              <a:t>1. </a:t>
            </a:r>
            <a:r>
              <a:rPr lang="ko-KR" altLang="en-US" b="0" i="0" dirty="0">
                <a:effectLst/>
                <a:latin typeface="IBMPlexMono-Regular"/>
              </a:rPr>
              <a:t>무기의 구조를 분석 </a:t>
            </a:r>
            <a:r>
              <a:rPr lang="en-US" altLang="ko-KR" b="0" i="0" dirty="0">
                <a:effectLst/>
                <a:latin typeface="IBMPlexMono-Regular"/>
              </a:rPr>
              <a:t>(</a:t>
            </a:r>
            <a:r>
              <a:rPr lang="ko-KR" altLang="en-US" b="0" i="0" dirty="0">
                <a:effectLst/>
                <a:latin typeface="IBMPlexMono-Regular"/>
              </a:rPr>
              <a:t>이것으로 프로필에 설명한 나의 강점 중 하나인 분석력</a:t>
            </a:r>
            <a:r>
              <a:rPr lang="en-US" altLang="ko-KR" b="0" i="0" dirty="0">
                <a:effectLst/>
                <a:latin typeface="IBMPlexMono-Regular"/>
              </a:rPr>
              <a:t>, </a:t>
            </a:r>
            <a:r>
              <a:rPr lang="ko-KR" altLang="en-US" b="0" i="0" dirty="0">
                <a:effectLst/>
                <a:latin typeface="IBMPlexMono-Regular"/>
              </a:rPr>
              <a:t>논리력을 보여주기 위함</a:t>
            </a:r>
            <a:r>
              <a:rPr lang="en-US" altLang="ko-KR" b="0" i="0" dirty="0">
                <a:effectLst/>
                <a:latin typeface="IBMPlexMono-Regular"/>
              </a:rPr>
              <a:t>) -&gt; </a:t>
            </a:r>
            <a:r>
              <a:rPr lang="ko-KR" altLang="en-US" b="0" i="0" dirty="0">
                <a:effectLst/>
                <a:latin typeface="IBMPlexMono-Regular"/>
              </a:rPr>
              <a:t>부채는 부챗살 </a:t>
            </a:r>
            <a:r>
              <a:rPr lang="en-US" altLang="ko-KR" b="0" i="0" dirty="0">
                <a:effectLst/>
                <a:latin typeface="IBMPlexMono-Regular"/>
              </a:rPr>
              <a:t>+ </a:t>
            </a:r>
            <a:r>
              <a:rPr lang="ko-KR" altLang="en-US" b="0" i="0" dirty="0">
                <a:effectLst/>
                <a:latin typeface="IBMPlexMono-Regular"/>
              </a:rPr>
              <a:t>부채면으로 구성되어 있음 </a:t>
            </a:r>
            <a:r>
              <a:rPr lang="en-US" altLang="ko-KR" b="0" i="0" dirty="0">
                <a:effectLst/>
                <a:latin typeface="IBMPlexMono-Regular"/>
              </a:rPr>
              <a:t>-&gt; </a:t>
            </a:r>
            <a:r>
              <a:rPr lang="ko-KR" altLang="en-US" b="0" i="0" dirty="0">
                <a:effectLst/>
                <a:latin typeface="IBMPlexMono-Regular"/>
              </a:rPr>
              <a:t>부챗살이 얇고 뾰족한 것이 뭔가 피뢰침 같다 </a:t>
            </a:r>
            <a:r>
              <a:rPr lang="en-US" altLang="ko-KR" b="0" i="0" dirty="0">
                <a:effectLst/>
                <a:latin typeface="IBMPlexMono-Regular"/>
              </a:rPr>
              <a:t>-&gt; </a:t>
            </a:r>
            <a:r>
              <a:rPr lang="ko-KR" altLang="en-US" b="0" i="0" dirty="0">
                <a:effectLst/>
                <a:latin typeface="IBMPlexMono-Regular"/>
              </a:rPr>
              <a:t>피뢰침은 번개를 유도하는 역할을 한다 </a:t>
            </a:r>
            <a:r>
              <a:rPr lang="en-US" altLang="ko-KR" b="0" i="0" dirty="0">
                <a:effectLst/>
                <a:latin typeface="IBMPlexMono-Regular"/>
              </a:rPr>
              <a:t>-&gt; </a:t>
            </a:r>
            <a:r>
              <a:rPr lang="ko-KR" altLang="en-US" b="0" i="0" dirty="0">
                <a:effectLst/>
                <a:latin typeface="IBMPlexMono-Regular"/>
              </a:rPr>
              <a:t>그러면 피해를 집중하는 것도 가능하지 않을까</a:t>
            </a:r>
            <a:r>
              <a:rPr lang="en-US" altLang="ko-KR" b="0" i="0" dirty="0">
                <a:effectLst/>
                <a:latin typeface="IBMPlexMono-Regular"/>
              </a:rPr>
              <a:t>? -&gt; </a:t>
            </a:r>
            <a:r>
              <a:rPr lang="ko-KR" altLang="en-US" b="0" i="0" dirty="0">
                <a:effectLst/>
                <a:latin typeface="IBMPlexMono-Regular"/>
              </a:rPr>
              <a:t>부챗살을 피뢰침삼아 번개를 유도하는 전투 스타일 구상 </a:t>
            </a:r>
            <a:r>
              <a:rPr lang="en-US" altLang="ko-KR" b="0" i="0" dirty="0">
                <a:effectLst/>
                <a:latin typeface="IBMPlexMono-Regular"/>
              </a:rPr>
              <a:t>-&gt; </a:t>
            </a:r>
            <a:r>
              <a:rPr lang="ko-KR" altLang="en-US" b="0" i="0" dirty="0">
                <a:effectLst/>
                <a:latin typeface="IBMPlexMono-Regular"/>
              </a:rPr>
              <a:t>피뢰침은 번개를 유도할 뿐만 아니라 피뢰침이 설치된 지면으로 번개를 방전시키는 역할을 함 </a:t>
            </a:r>
            <a:r>
              <a:rPr lang="en-US" altLang="ko-KR" b="0" i="0" dirty="0">
                <a:effectLst/>
                <a:latin typeface="IBMPlexMono-Regular"/>
              </a:rPr>
              <a:t>-&gt; </a:t>
            </a:r>
            <a:r>
              <a:rPr lang="ko-KR" altLang="en-US" b="0" i="0" dirty="0">
                <a:effectLst/>
                <a:latin typeface="IBMPlexMono-Regular"/>
              </a:rPr>
              <a:t>상대의 몸에 피뢰침을 꽂으면 상대의 몸 내부로 번개를 방전 시킬 수 있지 않을까</a:t>
            </a:r>
            <a:r>
              <a:rPr lang="en-US" altLang="ko-KR" b="0" i="0" dirty="0">
                <a:effectLst/>
                <a:latin typeface="IBMPlexMono-Regular"/>
              </a:rPr>
              <a:t>? -&gt; </a:t>
            </a:r>
            <a:r>
              <a:rPr lang="ko-KR" altLang="en-US" b="0" i="0" dirty="0">
                <a:effectLst/>
                <a:latin typeface="IBMPlexMono-Regular"/>
              </a:rPr>
              <a:t>방어 무시 효과로 적용할 수 있지 않을까</a:t>
            </a:r>
            <a:r>
              <a:rPr lang="en-US" altLang="ko-KR" b="0" i="0" dirty="0">
                <a:effectLst/>
                <a:latin typeface="IBMPlexMono-Regular"/>
              </a:rPr>
              <a:t>? -&gt; </a:t>
            </a:r>
            <a:r>
              <a:rPr lang="ko-KR" altLang="en-US" b="0" i="0" dirty="0">
                <a:effectLst/>
                <a:latin typeface="IBMPlexMono-Regular"/>
              </a:rPr>
              <a:t>방어 무시 효과를 추가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2F061F89-A6B2-2FA9-75F2-677F1A86BBA6}"/>
              </a:ext>
            </a:extLst>
          </p:cNvPr>
          <p:cNvSpPr txBox="1"/>
          <p:nvPr/>
        </p:nvSpPr>
        <p:spPr>
          <a:xfrm>
            <a:off x="883920" y="4563833"/>
            <a:ext cx="4002699" cy="307777"/>
          </a:xfrm>
          <a:prstGeom prst="rect">
            <a:avLst/>
          </a:prstGeom>
          <a:noFill/>
          <a:effectLst/>
        </p:spPr>
        <p:txBody>
          <a:bodyPr wrap="none" lIns="0" tIns="0" rIns="0" bIns="0" rtlCol="0" anchor="t">
            <a:spAutoFit/>
          </a:bodyPr>
          <a:lstStyle/>
          <a:p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뾰족하고 얇은 부챗살이 피뢰침 같은 역할을 할 수 있지 않을까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?</a:t>
            </a:r>
          </a:p>
          <a:p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피뢰침은 번개를 유도하는 역할을 하니까 피해를 집중하는 컨셉에 적합한 것 같다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D0792E19-01F5-E781-DD8E-483485AB20BB}"/>
              </a:ext>
            </a:extLst>
          </p:cNvPr>
          <p:cNvSpPr txBox="1"/>
          <p:nvPr/>
        </p:nvSpPr>
        <p:spPr>
          <a:xfrm>
            <a:off x="1609377" y="1015008"/>
            <a:ext cx="1264770" cy="123111"/>
          </a:xfrm>
          <a:prstGeom prst="rect">
            <a:avLst/>
          </a:prstGeom>
          <a:noFill/>
          <a:effectLst/>
        </p:spPr>
        <p:txBody>
          <a:bodyPr wrap="none" lIns="0" tIns="0" rIns="0" bIns="0" rtlCol="0" anchor="t">
            <a:spAutoFit/>
          </a:bodyPr>
          <a:lstStyle/>
          <a:p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&lt;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참고 자료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&gt; CN 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타워 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캐나다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endParaRPr lang="en-US" altLang="ko-KR" sz="800" dirty="0">
              <a:solidFill>
                <a:schemeClr val="tx1">
                  <a:lumMod val="65000"/>
                  <a:lumOff val="3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A35B06D-62FB-BD1F-32E7-0DE3575366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72" t="15450" r="23701" b="33761"/>
          <a:stretch>
            <a:fillRect/>
          </a:stretch>
        </p:blipFill>
        <p:spPr bwMode="auto">
          <a:xfrm>
            <a:off x="1578279" y="1183610"/>
            <a:ext cx="1326967" cy="1133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9" name="TextBox 148">
            <a:extLst>
              <a:ext uri="{FF2B5EF4-FFF2-40B4-BE49-F238E27FC236}">
                <a16:creationId xmlns:a16="http://schemas.microsoft.com/office/drawing/2014/main" id="{5F6C3008-BAFD-01BF-0496-61BD44E84E8B}"/>
              </a:ext>
            </a:extLst>
          </p:cNvPr>
          <p:cNvSpPr txBox="1"/>
          <p:nvPr/>
        </p:nvSpPr>
        <p:spPr>
          <a:xfrm>
            <a:off x="1627229" y="2354055"/>
            <a:ext cx="1074012" cy="246221"/>
          </a:xfrm>
          <a:prstGeom prst="rect">
            <a:avLst/>
          </a:prstGeom>
          <a:noFill/>
          <a:effectLst/>
        </p:spPr>
        <p:txBody>
          <a:bodyPr wrap="none" lIns="0" tIns="0" rIns="0" bIns="0" rtlCol="0" anchor="t">
            <a:spAutoFit/>
          </a:bodyPr>
          <a:lstStyle/>
          <a:p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높은 곳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+ 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얇고 뾰족한 모양</a:t>
            </a:r>
            <a:endParaRPr lang="en-US" altLang="ko-KR" sz="800" dirty="0">
              <a:solidFill>
                <a:schemeClr val="tx1">
                  <a:lumMod val="65000"/>
                  <a:lumOff val="3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피뢰침 역할을 하게 되는 </a:t>
            </a:r>
            <a:endParaRPr lang="en-US" altLang="ko-KR" sz="800" dirty="0">
              <a:solidFill>
                <a:schemeClr val="tx1">
                  <a:lumMod val="65000"/>
                  <a:lumOff val="3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grpSp>
        <p:nvGrpSpPr>
          <p:cNvPr id="158" name="그룹 157">
            <a:extLst>
              <a:ext uri="{FF2B5EF4-FFF2-40B4-BE49-F238E27FC236}">
                <a16:creationId xmlns:a16="http://schemas.microsoft.com/office/drawing/2014/main" id="{B9F877F0-8442-9298-F29E-E5638E505A96}"/>
              </a:ext>
            </a:extLst>
          </p:cNvPr>
          <p:cNvGrpSpPr/>
          <p:nvPr/>
        </p:nvGrpSpPr>
        <p:grpSpPr>
          <a:xfrm>
            <a:off x="1356092" y="2998834"/>
            <a:ext cx="2690298" cy="860332"/>
            <a:chOff x="8896638" y="3371211"/>
            <a:chExt cx="2690298" cy="860332"/>
          </a:xfrm>
        </p:grpSpPr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B8F1A912-E08A-F9C4-D4FC-F694776B4347}"/>
                </a:ext>
              </a:extLst>
            </p:cNvPr>
            <p:cNvSpPr txBox="1"/>
            <p:nvPr/>
          </p:nvSpPr>
          <p:spPr>
            <a:xfrm>
              <a:off x="8896638" y="3923766"/>
              <a:ext cx="2690298" cy="30777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effectLst/>
          </p:spPr>
          <p:txBody>
            <a:bodyPr wrap="square" lIns="0" tIns="0" rIns="0" bIns="0" rtlCol="0" anchor="t">
              <a:spAutoFit/>
            </a:bodyPr>
            <a:lstStyle/>
            <a:p>
              <a:pPr algn="ctr"/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얇고 뾰족한 부챗살이 피뢰침처럼 번개를 유도할 수 있지 않을까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?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endPara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2BA2657D-69A7-E602-64BC-BEA796C0CDA7}"/>
                </a:ext>
              </a:extLst>
            </p:cNvPr>
            <p:cNvSpPr txBox="1"/>
            <p:nvPr/>
          </p:nvSpPr>
          <p:spPr>
            <a:xfrm>
              <a:off x="8964640" y="3371211"/>
              <a:ext cx="897682" cy="153888"/>
            </a:xfrm>
            <a:prstGeom prst="rect">
              <a:avLst/>
            </a:prstGeom>
            <a:noFill/>
            <a:effectLst/>
          </p:spPr>
          <p:txBody>
            <a:bodyPr wrap="none" lIns="0" tIns="0" rIns="0" bIns="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(2) </a:t>
              </a:r>
              <a:r>
                <a:rPr lang="ko-KR" altLang="en-US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아이디어 획득</a:t>
              </a:r>
              <a:endPara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058313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5FF052-4090-3B35-739D-A9DE1229F6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6C6F80D9-E110-9387-E930-04586AB9758F}"/>
              </a:ext>
            </a:extLst>
          </p:cNvPr>
          <p:cNvSpPr/>
          <p:nvPr/>
        </p:nvSpPr>
        <p:spPr>
          <a:xfrm>
            <a:off x="2768869" y="4400342"/>
            <a:ext cx="9423131" cy="215053"/>
          </a:xfrm>
          <a:prstGeom prst="rect">
            <a:avLst/>
          </a:prstGeom>
          <a:solidFill>
            <a:srgbClr val="E1F2FF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29B749D-2309-7AD7-6551-352942ABFF5F}"/>
              </a:ext>
            </a:extLst>
          </p:cNvPr>
          <p:cNvSpPr/>
          <p:nvPr/>
        </p:nvSpPr>
        <p:spPr>
          <a:xfrm>
            <a:off x="2768869" y="2054363"/>
            <a:ext cx="9423131" cy="215053"/>
          </a:xfrm>
          <a:prstGeom prst="rect">
            <a:avLst/>
          </a:prstGeom>
          <a:solidFill>
            <a:srgbClr val="E1F2FF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6D3652-3306-97D5-A219-E57B20EEE1AF}"/>
              </a:ext>
            </a:extLst>
          </p:cNvPr>
          <p:cNvSpPr txBox="1"/>
          <p:nvPr/>
        </p:nvSpPr>
        <p:spPr>
          <a:xfrm>
            <a:off x="192088" y="538432"/>
            <a:ext cx="1324080" cy="169277"/>
          </a:xfrm>
          <a:prstGeom prst="rect">
            <a:avLst/>
          </a:prstGeom>
          <a:noFill/>
          <a:effectLst/>
        </p:spPr>
        <p:txBody>
          <a:bodyPr wrap="none" lIns="0" tIns="0" rIns="0" bIns="0" rtlCol="0" anchor="t">
            <a:spAutoFit/>
          </a:bodyPr>
          <a:lstStyle/>
          <a:p>
            <a:r>
              <a: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(1) </a:t>
            </a:r>
            <a:r>
              <a:rPr lang="ko-KR" altLang="en-US" sz="1100" dirty="0">
                <a:solidFill>
                  <a:srgbClr val="0070C0"/>
                </a:solidFill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도사 가람 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/ 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도사 다온</a:t>
            </a:r>
            <a:endParaRPr lang="en-US" altLang="ko-KR" sz="1100" dirty="0">
              <a:solidFill>
                <a:schemeClr val="bg1">
                  <a:lumMod val="50000"/>
                </a:schemeClr>
              </a:solidFill>
              <a:latin typeface="페이퍼로지 6 SemiBold" pitchFamily="2" charset="-127"/>
              <a:ea typeface="페이퍼로지 6 SemiBold" pitchFamily="2" charset="-127"/>
              <a:cs typeface="Pretendard" panose="02000503000000020004" pitchFamily="2" charset="-127"/>
            </a:endParaRPr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1736CB6B-8667-AC3D-0DC7-C0219671E99E}"/>
              </a:ext>
            </a:extLst>
          </p:cNvPr>
          <p:cNvGrpSpPr/>
          <p:nvPr/>
        </p:nvGrpSpPr>
        <p:grpSpPr>
          <a:xfrm>
            <a:off x="0" y="0"/>
            <a:ext cx="12192000" cy="381195"/>
            <a:chOff x="0" y="0"/>
            <a:chExt cx="12192000" cy="381195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CE9E2DEC-ACA8-F52B-9156-8AAFEEA92F0C}"/>
                </a:ext>
              </a:extLst>
            </p:cNvPr>
            <p:cNvSpPr/>
            <p:nvPr/>
          </p:nvSpPr>
          <p:spPr>
            <a:xfrm>
              <a:off x="0" y="0"/>
              <a:ext cx="12192000" cy="38119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839745A1-2987-C0DE-36BA-69BBF02C41E9}"/>
                </a:ext>
              </a:extLst>
            </p:cNvPr>
            <p:cNvGrpSpPr/>
            <p:nvPr/>
          </p:nvGrpSpPr>
          <p:grpSpPr>
            <a:xfrm>
              <a:off x="192088" y="51640"/>
              <a:ext cx="7200000" cy="277915"/>
              <a:chOff x="192088" y="51640"/>
              <a:chExt cx="7200000" cy="277915"/>
            </a:xfrm>
          </p:grpSpPr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382D5225-DC90-4BD9-9746-01F24629BA7E}"/>
                  </a:ext>
                </a:extLst>
              </p:cNvPr>
              <p:cNvGrpSpPr/>
              <p:nvPr/>
            </p:nvGrpSpPr>
            <p:grpSpPr>
              <a:xfrm>
                <a:off x="192088" y="51640"/>
                <a:ext cx="1440000" cy="277915"/>
                <a:chOff x="192088" y="2355329"/>
                <a:chExt cx="1440000" cy="277915"/>
              </a:xfrm>
            </p:grpSpPr>
            <p:sp>
              <p:nvSpPr>
                <p:cNvPr id="39" name="직사각형 38">
                  <a:extLst>
                    <a:ext uri="{FF2B5EF4-FFF2-40B4-BE49-F238E27FC236}">
                      <a16:creationId xmlns:a16="http://schemas.microsoft.com/office/drawing/2014/main" id="{28F557E4-CACB-C667-1F49-5BB2436DBF67}"/>
                    </a:ext>
                  </a:extLst>
                </p:cNvPr>
                <p:cNvSpPr/>
                <p:nvPr/>
              </p:nvSpPr>
              <p:spPr>
                <a:xfrm>
                  <a:off x="19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1C6FEC79-C107-BAAB-B393-E93F3893F10A}"/>
                    </a:ext>
                  </a:extLst>
                </p:cNvPr>
                <p:cNvSpPr txBox="1"/>
                <p:nvPr/>
              </p:nvSpPr>
              <p:spPr>
                <a:xfrm>
                  <a:off x="743772" y="2417342"/>
                  <a:ext cx="336631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chemeClr val="bg1">
                          <a:lumMod val="6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Medium" panose="02000603000000020004" pitchFamily="2" charset="-127"/>
                    </a:rPr>
                    <a:t>프로필</a:t>
                  </a:r>
                </a:p>
              </p:txBody>
            </p:sp>
          </p:grpSp>
          <p:grpSp>
            <p:nvGrpSpPr>
              <p:cNvPr id="25" name="그룹 24">
                <a:extLst>
                  <a:ext uri="{FF2B5EF4-FFF2-40B4-BE49-F238E27FC236}">
                    <a16:creationId xmlns:a16="http://schemas.microsoft.com/office/drawing/2014/main" id="{BC9170FA-8444-3B69-A832-C44B2FF5CECF}"/>
                  </a:ext>
                </a:extLst>
              </p:cNvPr>
              <p:cNvGrpSpPr/>
              <p:nvPr/>
            </p:nvGrpSpPr>
            <p:grpSpPr>
              <a:xfrm>
                <a:off x="1632088" y="51640"/>
                <a:ext cx="1440000" cy="277915"/>
                <a:chOff x="1632088" y="2355329"/>
                <a:chExt cx="1440000" cy="277915"/>
              </a:xfrm>
            </p:grpSpPr>
            <p:sp>
              <p:nvSpPr>
                <p:cNvPr id="40" name="직사각형 39">
                  <a:extLst>
                    <a:ext uri="{FF2B5EF4-FFF2-40B4-BE49-F238E27FC236}">
                      <a16:creationId xmlns:a16="http://schemas.microsoft.com/office/drawing/2014/main" id="{7EC58FB3-592E-D7E5-B354-B709C966D7C6}"/>
                    </a:ext>
                  </a:extLst>
                </p:cNvPr>
                <p:cNvSpPr/>
                <p:nvPr/>
              </p:nvSpPr>
              <p:spPr>
                <a:xfrm>
                  <a:off x="163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5A4775FC-8C05-1B3F-3A0A-9C4D1123785F}"/>
                    </a:ext>
                  </a:extLst>
                </p:cNvPr>
                <p:cNvSpPr txBox="1"/>
                <p:nvPr/>
              </p:nvSpPr>
              <p:spPr>
                <a:xfrm>
                  <a:off x="1935308" y="2386564"/>
                  <a:ext cx="833562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400" dirty="0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latin typeface="페이퍼로지 6 SemiBold" pitchFamily="2" charset="-127"/>
                      <a:ea typeface="페이퍼로지 6 SemiBold" pitchFamily="2" charset="-127"/>
                      <a:cs typeface="Pretendard Medium" panose="02000603000000020004" pitchFamily="2" charset="-127"/>
                    </a:rPr>
                    <a:t>신규 캐릭터</a:t>
                  </a:r>
                </a:p>
              </p:txBody>
            </p:sp>
          </p:grpSp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6A0824AE-E193-1965-8D89-F504A9D70AFF}"/>
                  </a:ext>
                </a:extLst>
              </p:cNvPr>
              <p:cNvGrpSpPr/>
              <p:nvPr/>
            </p:nvGrpSpPr>
            <p:grpSpPr>
              <a:xfrm>
                <a:off x="3072088" y="51640"/>
                <a:ext cx="1440000" cy="277915"/>
                <a:chOff x="3072088" y="2355329"/>
                <a:chExt cx="1440000" cy="277915"/>
              </a:xfrm>
            </p:grpSpPr>
            <p:sp>
              <p:nvSpPr>
                <p:cNvPr id="41" name="직사각형 40">
                  <a:extLst>
                    <a:ext uri="{FF2B5EF4-FFF2-40B4-BE49-F238E27FC236}">
                      <a16:creationId xmlns:a16="http://schemas.microsoft.com/office/drawing/2014/main" id="{90D1C554-9299-EF5E-0A9F-A0220EF98B17}"/>
                    </a:ext>
                  </a:extLst>
                </p:cNvPr>
                <p:cNvSpPr/>
                <p:nvPr/>
              </p:nvSpPr>
              <p:spPr>
                <a:xfrm>
                  <a:off x="307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43D328E5-0811-D4C0-D701-13A5FE7BC0F3}"/>
                    </a:ext>
                  </a:extLst>
                </p:cNvPr>
                <p:cNvSpPr txBox="1"/>
                <p:nvPr/>
              </p:nvSpPr>
              <p:spPr>
                <a:xfrm>
                  <a:off x="3623773" y="2417342"/>
                  <a:ext cx="336631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 err="1">
                      <a:solidFill>
                        <a:schemeClr val="bg1">
                          <a:lumMod val="6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Medium" panose="02000603000000020004" pitchFamily="2" charset="-127"/>
                    </a:rPr>
                    <a:t>역기획</a:t>
                  </a:r>
                  <a:endParaRPr lang="ko-KR" altLang="en-US" sz="1000" dirty="0">
                    <a:solidFill>
                      <a:schemeClr val="bg1">
                        <a:lumMod val="65000"/>
                      </a:schemeClr>
                    </a:solidFill>
                    <a:latin typeface="페이퍼로지 5 Medium" pitchFamily="2" charset="-127"/>
                    <a:ea typeface="페이퍼로지 5 Medium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  <p:grpSp>
            <p:nvGrpSpPr>
              <p:cNvPr id="28" name="그룹 27">
                <a:extLst>
                  <a:ext uri="{FF2B5EF4-FFF2-40B4-BE49-F238E27FC236}">
                    <a16:creationId xmlns:a16="http://schemas.microsoft.com/office/drawing/2014/main" id="{08677EE5-A062-B47C-C2C1-19730A4D0669}"/>
                  </a:ext>
                </a:extLst>
              </p:cNvPr>
              <p:cNvGrpSpPr/>
              <p:nvPr/>
            </p:nvGrpSpPr>
            <p:grpSpPr>
              <a:xfrm>
                <a:off x="4512088" y="51640"/>
                <a:ext cx="1440000" cy="277915"/>
                <a:chOff x="4512088" y="2355329"/>
                <a:chExt cx="1440000" cy="277915"/>
              </a:xfrm>
            </p:grpSpPr>
            <p:sp>
              <p:nvSpPr>
                <p:cNvPr id="42" name="직사각형 41">
                  <a:extLst>
                    <a:ext uri="{FF2B5EF4-FFF2-40B4-BE49-F238E27FC236}">
                      <a16:creationId xmlns:a16="http://schemas.microsoft.com/office/drawing/2014/main" id="{589ED733-A0FD-8A5F-A416-6D7C57F5033C}"/>
                    </a:ext>
                  </a:extLst>
                </p:cNvPr>
                <p:cNvSpPr/>
                <p:nvPr/>
              </p:nvSpPr>
              <p:spPr>
                <a:xfrm>
                  <a:off x="451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6764A7D6-207B-8104-8949-BFCE13D6A266}"/>
                    </a:ext>
                  </a:extLst>
                </p:cNvPr>
                <p:cNvSpPr txBox="1"/>
                <p:nvPr/>
              </p:nvSpPr>
              <p:spPr>
                <a:xfrm>
                  <a:off x="4810498" y="2417342"/>
                  <a:ext cx="843180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chemeClr val="bg1">
                          <a:lumMod val="6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Medium" panose="02000603000000020004" pitchFamily="2" charset="-127"/>
                    </a:rPr>
                    <a:t>팀 프로젝트 경험</a:t>
                  </a:r>
                </a:p>
              </p:txBody>
            </p:sp>
          </p:grp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4B310003-1502-CE7F-25FD-2E4A4CA804F6}"/>
                  </a:ext>
                </a:extLst>
              </p:cNvPr>
              <p:cNvGrpSpPr/>
              <p:nvPr/>
            </p:nvGrpSpPr>
            <p:grpSpPr>
              <a:xfrm>
                <a:off x="5952088" y="51640"/>
                <a:ext cx="1440000" cy="277915"/>
                <a:chOff x="5952088" y="2355329"/>
                <a:chExt cx="1440000" cy="277915"/>
              </a:xfrm>
            </p:grpSpPr>
            <p:sp>
              <p:nvSpPr>
                <p:cNvPr id="43" name="직사각형 42">
                  <a:extLst>
                    <a:ext uri="{FF2B5EF4-FFF2-40B4-BE49-F238E27FC236}">
                      <a16:creationId xmlns:a16="http://schemas.microsoft.com/office/drawing/2014/main" id="{DE0AEBA6-FA34-055B-8D45-195817C9BD52}"/>
                    </a:ext>
                  </a:extLst>
                </p:cNvPr>
                <p:cNvSpPr/>
                <p:nvPr/>
              </p:nvSpPr>
              <p:spPr>
                <a:xfrm>
                  <a:off x="595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B047FDD9-5132-3BBE-CC86-9D3239D66AD7}"/>
                    </a:ext>
                  </a:extLst>
                </p:cNvPr>
                <p:cNvSpPr txBox="1"/>
                <p:nvPr/>
              </p:nvSpPr>
              <p:spPr>
                <a:xfrm>
                  <a:off x="6503773" y="2417342"/>
                  <a:ext cx="336631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chemeClr val="bg1">
                          <a:lumMod val="6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Medium" panose="02000603000000020004" pitchFamily="2" charset="-127"/>
                    </a:rPr>
                    <a:t>마무리</a:t>
                  </a:r>
                </a:p>
              </p:txBody>
            </p:sp>
          </p:grpSp>
          <p:cxnSp>
            <p:nvCxnSpPr>
              <p:cNvPr id="35" name="직선 연결선 34">
                <a:extLst>
                  <a:ext uri="{FF2B5EF4-FFF2-40B4-BE49-F238E27FC236}">
                    <a16:creationId xmlns:a16="http://schemas.microsoft.com/office/drawing/2014/main" id="{DFDFE816-8350-7F30-B137-CC02FC88B3D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3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직선 연결선 35">
                <a:extLst>
                  <a:ext uri="{FF2B5EF4-FFF2-40B4-BE49-F238E27FC236}">
                    <a16:creationId xmlns:a16="http://schemas.microsoft.com/office/drawing/2014/main" id="{8E304F22-BA9C-7FF6-5EBB-2862CD56BF3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7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>
                <a:extLst>
                  <a:ext uri="{FF2B5EF4-FFF2-40B4-BE49-F238E27FC236}">
                    <a16:creationId xmlns:a16="http://schemas.microsoft.com/office/drawing/2014/main" id="{34FF7F4A-AAB9-AF85-A770-CB590DCB619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1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>
                <a:extLst>
                  <a:ext uri="{FF2B5EF4-FFF2-40B4-BE49-F238E27FC236}">
                    <a16:creationId xmlns:a16="http://schemas.microsoft.com/office/drawing/2014/main" id="{EC4C8D3B-4E94-2705-B89F-0B7A28F9399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5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45">
                <a:extLst>
                  <a:ext uri="{FF2B5EF4-FFF2-40B4-BE49-F238E27FC236}">
                    <a16:creationId xmlns:a16="http://schemas.microsoft.com/office/drawing/2014/main" id="{456E546A-484D-DF84-FA1B-29DC0F928A2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연결선 46">
                <a:extLst>
                  <a:ext uri="{FF2B5EF4-FFF2-40B4-BE49-F238E27FC236}">
                    <a16:creationId xmlns:a16="http://schemas.microsoft.com/office/drawing/2014/main" id="{03188FF3-C51C-6AD1-2595-607209CB61C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9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96A553A4-C57C-61B1-DDD8-FA8602CC66BD}"/>
              </a:ext>
            </a:extLst>
          </p:cNvPr>
          <p:cNvSpPr txBox="1"/>
          <p:nvPr/>
        </p:nvSpPr>
        <p:spPr>
          <a:xfrm>
            <a:off x="2768870" y="905593"/>
            <a:ext cx="730969" cy="153888"/>
          </a:xfrm>
          <a:prstGeom prst="rect">
            <a:avLst/>
          </a:prstGeom>
          <a:noFill/>
          <a:effectLst/>
        </p:spPr>
        <p:txBody>
          <a:bodyPr wrap="none" lIns="0" tIns="0" rIns="0" bIns="0" rtlCol="0" anchor="t">
            <a:spAutoFit/>
          </a:bodyPr>
          <a:lstStyle/>
          <a:p>
            <a:r>
              <a:rPr lang="ko-KR" altLang="en-US" sz="1000" dirty="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초기 기획 의도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3FA3EA1-FE92-07A9-5085-4071AEE7BDD3}"/>
              </a:ext>
            </a:extLst>
          </p:cNvPr>
          <p:cNvSpPr txBox="1"/>
          <p:nvPr/>
        </p:nvSpPr>
        <p:spPr>
          <a:xfrm>
            <a:off x="2789799" y="1104309"/>
            <a:ext cx="4312078" cy="457424"/>
          </a:xfrm>
          <a:prstGeom prst="rect">
            <a:avLst/>
          </a:prstGeom>
          <a:noFill/>
          <a:effectLst/>
        </p:spPr>
        <p:txBody>
          <a:bodyPr wrap="none" lIns="0" tIns="72000" rIns="0" bIns="0" rtlCol="0" anchor="t">
            <a:spAutoFit/>
          </a:bodyPr>
          <a:lstStyle/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“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여유롭고 절제된 동작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”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↔ 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“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강렬하고 파괴적인 전투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”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의 대비로 캐릭터의 매력 강화</a:t>
            </a:r>
            <a:endParaRPr lang="en-US" altLang="ko-KR" sz="10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단일 대상을 상대할 때 높은 효율을 발휘하는 캐릭터</a:t>
            </a:r>
            <a:endParaRPr lang="en-US" altLang="ko-KR" sz="10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8C0CF74E-9FA4-14E0-2B31-7D610FD9DEAE}"/>
              </a:ext>
            </a:extLst>
          </p:cNvPr>
          <p:cNvGrpSpPr/>
          <p:nvPr/>
        </p:nvGrpSpPr>
        <p:grpSpPr>
          <a:xfrm>
            <a:off x="192088" y="905593"/>
            <a:ext cx="2248834" cy="4709816"/>
            <a:chOff x="192088" y="1231012"/>
            <a:chExt cx="2248834" cy="4709816"/>
          </a:xfrm>
        </p:grpSpPr>
        <p:pic>
          <p:nvPicPr>
            <p:cNvPr id="2" name="그림 1" descr="의류, 의상 디자인, 여성, 인간의 얼굴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812D24F0-28E4-7547-268C-8D9A961B3ED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192088" y="2017894"/>
              <a:ext cx="2248834" cy="3922934"/>
            </a:xfrm>
            <a:prstGeom prst="rect">
              <a:avLst/>
            </a:prstGeom>
          </p:spPr>
        </p:pic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5D137E78-51F1-1C29-1F68-8A319B405C87}"/>
                </a:ext>
              </a:extLst>
            </p:cNvPr>
            <p:cNvGrpSpPr/>
            <p:nvPr/>
          </p:nvGrpSpPr>
          <p:grpSpPr>
            <a:xfrm>
              <a:off x="288179" y="1231012"/>
              <a:ext cx="2056653" cy="638537"/>
              <a:chOff x="195846" y="1231012"/>
              <a:chExt cx="2056653" cy="638537"/>
            </a:xfrm>
          </p:grpSpPr>
          <p:grpSp>
            <p:nvGrpSpPr>
              <p:cNvPr id="60" name="그룹 59">
                <a:extLst>
                  <a:ext uri="{FF2B5EF4-FFF2-40B4-BE49-F238E27FC236}">
                    <a16:creationId xmlns:a16="http://schemas.microsoft.com/office/drawing/2014/main" id="{A252A786-E50A-F859-0984-F06C656AE0DC}"/>
                  </a:ext>
                </a:extLst>
              </p:cNvPr>
              <p:cNvGrpSpPr/>
              <p:nvPr/>
            </p:nvGrpSpPr>
            <p:grpSpPr>
              <a:xfrm>
                <a:off x="249210" y="1701120"/>
                <a:ext cx="1949924" cy="168429"/>
                <a:chOff x="195846" y="1701120"/>
                <a:chExt cx="1949924" cy="168429"/>
              </a:xfrm>
            </p:grpSpPr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B8EA2A0C-7916-34FC-39B8-B51A91AAFBFA}"/>
                    </a:ext>
                  </a:extLst>
                </p:cNvPr>
                <p:cNvSpPr txBox="1"/>
                <p:nvPr/>
              </p:nvSpPr>
              <p:spPr>
                <a:xfrm>
                  <a:off x="795404" y="1701120"/>
                  <a:ext cx="372465" cy="168429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effectLst/>
              </p:spPr>
              <p:txBody>
                <a:bodyPr wrap="none" lIns="36000" tIns="7200" rIns="36000" bIns="7200" rtlCol="0" anchor="t">
                  <a:spAutoFit/>
                </a:bodyPr>
                <a:lstStyle/>
                <a:p>
                  <a:pPr>
                    <a:spcAft>
                      <a:spcPts val="400"/>
                    </a:spcAft>
                  </a:pPr>
                  <a:r>
                    <a:rPr lang="en-US" altLang="ko-KR" sz="1000" dirty="0"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#</a:t>
                  </a:r>
                  <a:r>
                    <a:rPr lang="ko-KR" altLang="en-US" sz="1000" dirty="0"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도사</a:t>
                  </a:r>
                  <a:endParaRPr lang="en-US" altLang="ko-KR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6B86E664-E38C-84F8-0EB7-8258326C3EF2}"/>
                    </a:ext>
                  </a:extLst>
                </p:cNvPr>
                <p:cNvSpPr txBox="1"/>
                <p:nvPr/>
              </p:nvSpPr>
              <p:spPr>
                <a:xfrm>
                  <a:off x="1284355" y="1701120"/>
                  <a:ext cx="372465" cy="168429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effectLst/>
              </p:spPr>
              <p:txBody>
                <a:bodyPr wrap="none" lIns="36000" tIns="7200" rIns="36000" bIns="7200" rtlCol="0" anchor="t">
                  <a:spAutoFit/>
                </a:bodyPr>
                <a:lstStyle/>
                <a:p>
                  <a:pPr>
                    <a:spcAft>
                      <a:spcPts val="400"/>
                    </a:spcAft>
                  </a:pPr>
                  <a:r>
                    <a:rPr lang="en-US" altLang="ko-KR" sz="1000" dirty="0"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#</a:t>
                  </a:r>
                  <a:r>
                    <a:rPr lang="ko-KR" altLang="en-US" sz="1000" dirty="0"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부채</a:t>
                  </a:r>
                  <a:endParaRPr lang="en-US" altLang="ko-KR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AA7F1904-2461-DB9D-2155-31C08EA0BBB5}"/>
                    </a:ext>
                  </a:extLst>
                </p:cNvPr>
                <p:cNvSpPr txBox="1"/>
                <p:nvPr/>
              </p:nvSpPr>
              <p:spPr>
                <a:xfrm>
                  <a:off x="1773305" y="1701120"/>
                  <a:ext cx="372465" cy="168429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effectLst/>
              </p:spPr>
              <p:txBody>
                <a:bodyPr wrap="none" lIns="36000" tIns="7200" rIns="36000" bIns="7200" rtlCol="0" anchor="t">
                  <a:spAutoFit/>
                </a:bodyPr>
                <a:lstStyle/>
                <a:p>
                  <a:pPr>
                    <a:spcAft>
                      <a:spcPts val="400"/>
                    </a:spcAft>
                  </a:pPr>
                  <a:r>
                    <a:rPr lang="en-US" altLang="ko-KR" sz="1000" dirty="0"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#</a:t>
                  </a:r>
                  <a:r>
                    <a:rPr lang="ko-KR" altLang="en-US" sz="1000" dirty="0"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번개</a:t>
                  </a:r>
                  <a:endParaRPr lang="en-US" altLang="ko-KR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3908CC40-FD50-9DC5-825B-71CF2E7F8688}"/>
                    </a:ext>
                  </a:extLst>
                </p:cNvPr>
                <p:cNvSpPr txBox="1"/>
                <p:nvPr/>
              </p:nvSpPr>
              <p:spPr>
                <a:xfrm>
                  <a:off x="195846" y="1701120"/>
                  <a:ext cx="483072" cy="168429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effectLst/>
              </p:spPr>
              <p:txBody>
                <a:bodyPr wrap="none" lIns="36000" tIns="7200" rIns="36000" bIns="7200" rtlCol="0" anchor="t">
                  <a:spAutoFit/>
                </a:bodyPr>
                <a:lstStyle/>
                <a:p>
                  <a:pPr>
                    <a:spcAft>
                      <a:spcPts val="400"/>
                    </a:spcAft>
                  </a:pPr>
                  <a:r>
                    <a:rPr lang="en-US" altLang="ko-KR" sz="1000" dirty="0"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#</a:t>
                  </a:r>
                  <a:r>
                    <a:rPr lang="ko-KR" altLang="en-US" sz="1000" dirty="0"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동양풍</a:t>
                  </a:r>
                  <a:endParaRPr lang="en-US" altLang="ko-KR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</p:grp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7029C75-EA42-EB58-49DB-61714FB76971}"/>
                  </a:ext>
                </a:extLst>
              </p:cNvPr>
              <p:cNvSpPr txBox="1"/>
              <p:nvPr/>
            </p:nvSpPr>
            <p:spPr>
              <a:xfrm>
                <a:off x="195846" y="1231012"/>
                <a:ext cx="205665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ko-KR" altLang="en-US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빛의 계승자 Bold" panose="020B0600000101010101" pitchFamily="50" charset="-127"/>
                    <a:ea typeface="빛의 계승자 Bold" panose="020B0600000101010101" pitchFamily="50" charset="-127"/>
                  </a:rPr>
                  <a:t>하늘을 품은 뇌운</a:t>
                </a:r>
                <a:r>
                  <a:rPr lang="en-US" altLang="ko-KR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빛의 계승자 Bold" panose="020B0600000101010101" pitchFamily="50" charset="-127"/>
                    <a:ea typeface="빛의 계승자 Bold" panose="020B0600000101010101" pitchFamily="50" charset="-127"/>
                  </a:rPr>
                  <a:t>,</a:t>
                </a:r>
                <a:r>
                  <a:rPr lang="en-US" altLang="ko-KR" sz="1400" dirty="0">
                    <a:latin typeface="빛의 계승자 Bold" panose="020B0600000101010101" pitchFamily="50" charset="-127"/>
                    <a:ea typeface="빛의 계승자 Bold" panose="020B0600000101010101" pitchFamily="50" charset="-127"/>
                  </a:rPr>
                  <a:t> </a:t>
                </a:r>
                <a:r>
                  <a:rPr lang="ko-KR" altLang="en-US" sz="2400" dirty="0">
                    <a:latin typeface="빛의 계승자 Bold" panose="020B0600000101010101" pitchFamily="50" charset="-127"/>
                    <a:ea typeface="빛의 계승자 Bold" panose="020B0600000101010101" pitchFamily="50" charset="-127"/>
                  </a:rPr>
                  <a:t>가람</a:t>
                </a:r>
                <a:endParaRPr lang="ko-KR" altLang="en-US" sz="2000" dirty="0">
                  <a:latin typeface="빛의 계승자 Bold" panose="020B0600000101010101" pitchFamily="50" charset="-127"/>
                  <a:ea typeface="빛의 계승자 Bold" panose="020B0600000101010101" pitchFamily="50" charset="-127"/>
                </a:endParaRPr>
              </a:p>
            </p:txBody>
          </p:sp>
        </p:grp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D8BDAAEF-641B-2920-A17F-B12FA09D9D0D}"/>
              </a:ext>
            </a:extLst>
          </p:cNvPr>
          <p:cNvGrpSpPr/>
          <p:nvPr/>
        </p:nvGrpSpPr>
        <p:grpSpPr>
          <a:xfrm>
            <a:off x="667503" y="5795115"/>
            <a:ext cx="1298004" cy="234048"/>
            <a:chOff x="270364" y="6143035"/>
            <a:chExt cx="1298004" cy="234048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1C74A984-ABE1-DD3F-2EF8-885D45461612}"/>
                </a:ext>
              </a:extLst>
            </p:cNvPr>
            <p:cNvGrpSpPr/>
            <p:nvPr/>
          </p:nvGrpSpPr>
          <p:grpSpPr>
            <a:xfrm>
              <a:off x="270364" y="6143035"/>
              <a:ext cx="1298004" cy="234048"/>
              <a:chOff x="270364" y="6143035"/>
              <a:chExt cx="1298004" cy="234048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FFD6799-362B-4A94-DECA-A7F7C6C34A56}"/>
                  </a:ext>
                </a:extLst>
              </p:cNvPr>
              <p:cNvSpPr txBox="1"/>
              <p:nvPr/>
            </p:nvSpPr>
            <p:spPr>
              <a:xfrm>
                <a:off x="515195" y="6223195"/>
                <a:ext cx="1053173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b">
                <a:spAutoFit/>
              </a:bodyPr>
              <a:lstStyle/>
              <a:p>
                <a:pPr algn="ctr"/>
                <a:r>
                  <a:rPr lang="ko-KR" altLang="en-US" sz="1000" u="sng" dirty="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가람</a:t>
                </a:r>
                <a:r>
                  <a:rPr lang="en-US" altLang="ko-KR" sz="1000" u="sng" dirty="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_</a:t>
                </a:r>
                <a:r>
                  <a:rPr lang="ko-KR" altLang="en-US" sz="1000" u="sng" dirty="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전투기획서</a:t>
                </a:r>
                <a:r>
                  <a:rPr lang="en-US" altLang="ko-KR" sz="1000" u="sng" dirty="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.pdf</a:t>
                </a:r>
                <a:endParaRPr lang="ko-KR" altLang="en-US" sz="1100" u="sng" dirty="0">
                  <a:solidFill>
                    <a:srgbClr val="0070C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pic>
            <p:nvPicPr>
              <p:cNvPr id="12" name="그래픽 11">
                <a:extLst>
                  <a:ext uri="{FF2B5EF4-FFF2-40B4-BE49-F238E27FC236}">
                    <a16:creationId xmlns:a16="http://schemas.microsoft.com/office/drawing/2014/main" id="{F5181F95-2512-2BFB-6CA5-120D9474DD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70364" y="6143035"/>
                <a:ext cx="190582" cy="234048"/>
              </a:xfrm>
              <a:prstGeom prst="rect">
                <a:avLst/>
              </a:prstGeom>
            </p:spPr>
          </p:pic>
        </p:grpSp>
        <p:sp>
          <p:nvSpPr>
            <p:cNvPr id="10" name="직사각형 9">
              <a:hlinkClick r:id="rId6" tooltip="문서 열기"/>
              <a:extLst>
                <a:ext uri="{FF2B5EF4-FFF2-40B4-BE49-F238E27FC236}">
                  <a16:creationId xmlns:a16="http://schemas.microsoft.com/office/drawing/2014/main" id="{2BD73D4D-2EE0-88BA-C4F7-7420988D425D}"/>
                </a:ext>
              </a:extLst>
            </p:cNvPr>
            <p:cNvSpPr/>
            <p:nvPr/>
          </p:nvSpPr>
          <p:spPr>
            <a:xfrm>
              <a:off x="270364" y="6143036"/>
              <a:ext cx="1298004" cy="23404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8BDC92AF-7D17-529A-48FA-5538333626AA}"/>
              </a:ext>
            </a:extLst>
          </p:cNvPr>
          <p:cNvSpPr txBox="1"/>
          <p:nvPr/>
        </p:nvSpPr>
        <p:spPr>
          <a:xfrm>
            <a:off x="2768870" y="1808678"/>
            <a:ext cx="730969" cy="153888"/>
          </a:xfrm>
          <a:prstGeom prst="rect">
            <a:avLst/>
          </a:prstGeom>
          <a:noFill/>
          <a:effectLst/>
        </p:spPr>
        <p:txBody>
          <a:bodyPr wrap="none" lIns="0" tIns="0" rIns="0" bIns="0" rtlCol="0" anchor="t">
            <a:spAutoFit/>
          </a:bodyPr>
          <a:lstStyle>
            <a:defPPr>
              <a:defRPr lang="ko-KR"/>
            </a:defPPr>
            <a:lvl1pPr>
              <a:defRPr sz="100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defRPr>
            </a:lvl1pPr>
          </a:lstStyle>
          <a:p>
            <a:r>
              <a:rPr lang="ko-KR" altLang="en-US" dirty="0"/>
              <a:t>기획 과정 예시</a:t>
            </a:r>
            <a:endParaRPr lang="en-US" altLang="ko-KR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02B70063-34F8-0A52-91A6-A145E800DE7B}"/>
              </a:ext>
            </a:extLst>
          </p:cNvPr>
          <p:cNvSpPr txBox="1"/>
          <p:nvPr/>
        </p:nvSpPr>
        <p:spPr>
          <a:xfrm>
            <a:off x="2789799" y="1996019"/>
            <a:ext cx="4728859" cy="226591"/>
          </a:xfrm>
          <a:prstGeom prst="rect">
            <a:avLst/>
          </a:prstGeom>
          <a:noFill/>
          <a:effectLst/>
        </p:spPr>
        <p:txBody>
          <a:bodyPr wrap="none" lIns="0" tIns="72000" rIns="0" bIns="0" rtlCol="0" anchor="t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문제 사항 </a:t>
            </a:r>
            <a: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1.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단일 대상에게 높은 효율 →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피해를 한 곳에 집중할 수 있는 전투 스타일이 필요하다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9269D2C0-6364-DCD5-9786-79FC49CC0F12}"/>
              </a:ext>
            </a:extLst>
          </p:cNvPr>
          <p:cNvSpPr txBox="1"/>
          <p:nvPr/>
        </p:nvSpPr>
        <p:spPr>
          <a:xfrm>
            <a:off x="2789799" y="4338235"/>
            <a:ext cx="5153655" cy="226591"/>
          </a:xfrm>
          <a:prstGeom prst="rect">
            <a:avLst/>
          </a:prstGeom>
          <a:noFill/>
          <a:effectLst/>
        </p:spPr>
        <p:txBody>
          <a:bodyPr wrap="none" lIns="0" tIns="72000" rIns="0" bIns="0" rtlCol="0" anchor="t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문제 사항 </a:t>
            </a:r>
            <a: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2.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모든 경우에 단일 대상을 상대로 높은 효율을 발휘한다면 캐릭터의 특색이 줄어들지 않을까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?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F58C0B20-B8B4-3166-E031-37FAE30D1606}"/>
              </a:ext>
            </a:extLst>
          </p:cNvPr>
          <p:cNvSpPr txBox="1"/>
          <p:nvPr/>
        </p:nvSpPr>
        <p:spPr>
          <a:xfrm>
            <a:off x="3427202" y="2222610"/>
            <a:ext cx="1755289" cy="226591"/>
          </a:xfrm>
          <a:prstGeom prst="rect">
            <a:avLst/>
          </a:prstGeom>
          <a:noFill/>
          <a:effectLst/>
        </p:spPr>
        <p:txBody>
          <a:bodyPr wrap="none" lIns="0" tIns="72000" rIns="0" bIns="0" rtlCol="0" anchor="t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sz="1000" dirty="0">
                <a:solidFill>
                  <a:srgbClr val="FF0000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▶ </a:t>
            </a:r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해결 방법 </a:t>
            </a:r>
            <a: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1. 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무기의 구조를 활용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</a:p>
        </p:txBody>
      </p:sp>
      <p:sp>
        <p:nvSpPr>
          <p:cNvPr id="140" name="사다리꼴 139">
            <a:extLst>
              <a:ext uri="{FF2B5EF4-FFF2-40B4-BE49-F238E27FC236}">
                <a16:creationId xmlns:a16="http://schemas.microsoft.com/office/drawing/2014/main" id="{9025C81B-7369-53E3-F9A0-23AC88DD70EF}"/>
              </a:ext>
            </a:extLst>
          </p:cNvPr>
          <p:cNvSpPr/>
          <p:nvPr/>
        </p:nvSpPr>
        <p:spPr>
          <a:xfrm>
            <a:off x="15209937" y="2234850"/>
            <a:ext cx="33207" cy="651765"/>
          </a:xfrm>
          <a:prstGeom prst="trapezoid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D9A499DC-21D6-BD66-E927-72EAD50F5ECB}"/>
              </a:ext>
            </a:extLst>
          </p:cNvPr>
          <p:cNvCxnSpPr>
            <a:cxnSpLocks/>
          </p:cNvCxnSpPr>
          <p:nvPr/>
        </p:nvCxnSpPr>
        <p:spPr>
          <a:xfrm>
            <a:off x="2768870" y="1089961"/>
            <a:ext cx="942313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540555FE-CF87-3DD3-669C-55BC8B930101}"/>
              </a:ext>
            </a:extLst>
          </p:cNvPr>
          <p:cNvCxnSpPr>
            <a:cxnSpLocks/>
          </p:cNvCxnSpPr>
          <p:nvPr/>
        </p:nvCxnSpPr>
        <p:spPr>
          <a:xfrm>
            <a:off x="2768870" y="1985426"/>
            <a:ext cx="942313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442D178-37FD-5DA2-26C6-EB91B1D2C90E}"/>
              </a:ext>
            </a:extLst>
          </p:cNvPr>
          <p:cNvSpPr txBox="1"/>
          <p:nvPr/>
        </p:nvSpPr>
        <p:spPr>
          <a:xfrm>
            <a:off x="3427202" y="4568589"/>
            <a:ext cx="1755289" cy="226591"/>
          </a:xfrm>
          <a:prstGeom prst="rect">
            <a:avLst/>
          </a:prstGeom>
          <a:noFill/>
          <a:effectLst/>
        </p:spPr>
        <p:txBody>
          <a:bodyPr wrap="none" lIns="0" tIns="72000" rIns="0" bIns="0" rtlCol="0" anchor="t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sz="1000" dirty="0">
                <a:solidFill>
                  <a:srgbClr val="FF0000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▶ </a:t>
            </a:r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해결 방법 </a:t>
            </a:r>
            <a: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1. 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무기의 구조를 활용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3A0A62AD-B520-DE36-6000-013ECE279114}"/>
              </a:ext>
            </a:extLst>
          </p:cNvPr>
          <p:cNvGrpSpPr/>
          <p:nvPr/>
        </p:nvGrpSpPr>
        <p:grpSpPr>
          <a:xfrm>
            <a:off x="2768870" y="2538431"/>
            <a:ext cx="9231042" cy="1511630"/>
            <a:chOff x="2768870" y="2538431"/>
            <a:chExt cx="9231042" cy="1511630"/>
          </a:xfrm>
        </p:grpSpPr>
        <p:sp>
          <p:nvSpPr>
            <p:cNvPr id="135" name="화살표: 아래쪽 134">
              <a:extLst>
                <a:ext uri="{FF2B5EF4-FFF2-40B4-BE49-F238E27FC236}">
                  <a16:creationId xmlns:a16="http://schemas.microsoft.com/office/drawing/2014/main" id="{85355580-019A-26CB-6601-C5FB9F24530B}"/>
                </a:ext>
              </a:extLst>
            </p:cNvPr>
            <p:cNvSpPr/>
            <p:nvPr/>
          </p:nvSpPr>
          <p:spPr>
            <a:xfrm rot="16200000">
              <a:off x="5805390" y="3202824"/>
              <a:ext cx="130082" cy="182845"/>
            </a:xfrm>
            <a:prstGeom prst="downArrow">
              <a:avLst/>
            </a:prstGeom>
            <a:solidFill>
              <a:srgbClr val="FAFCBC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7B19808E-396F-2632-0E1E-C0017A312E1E}"/>
                </a:ext>
              </a:extLst>
            </p:cNvPr>
            <p:cNvGrpSpPr/>
            <p:nvPr/>
          </p:nvGrpSpPr>
          <p:grpSpPr>
            <a:xfrm>
              <a:off x="6039125" y="2538431"/>
              <a:ext cx="1985506" cy="1511630"/>
              <a:chOff x="6053378" y="2538431"/>
              <a:chExt cx="1985506" cy="1511630"/>
            </a:xfrm>
          </p:grpSpPr>
          <p:sp>
            <p:nvSpPr>
              <p:cNvPr id="159" name="직사각형 158">
                <a:extLst>
                  <a:ext uri="{FF2B5EF4-FFF2-40B4-BE49-F238E27FC236}">
                    <a16:creationId xmlns:a16="http://schemas.microsoft.com/office/drawing/2014/main" id="{6AE95542-4492-8CC9-242D-13DE83F8CE12}"/>
                  </a:ext>
                </a:extLst>
              </p:cNvPr>
              <p:cNvSpPr/>
              <p:nvPr/>
            </p:nvSpPr>
            <p:spPr>
              <a:xfrm>
                <a:off x="6053378" y="2538431"/>
                <a:ext cx="1985506" cy="151163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0" name="직사각형 159">
                <a:extLst>
                  <a:ext uri="{FF2B5EF4-FFF2-40B4-BE49-F238E27FC236}">
                    <a16:creationId xmlns:a16="http://schemas.microsoft.com/office/drawing/2014/main" id="{16DA566A-EEB6-087B-0E09-F3D8150AECE1}"/>
                  </a:ext>
                </a:extLst>
              </p:cNvPr>
              <p:cNvSpPr/>
              <p:nvPr/>
            </p:nvSpPr>
            <p:spPr>
              <a:xfrm>
                <a:off x="6053378" y="2538431"/>
                <a:ext cx="1985506" cy="215053"/>
              </a:xfrm>
              <a:prstGeom prst="rect">
                <a:avLst/>
              </a:prstGeom>
              <a:solidFill>
                <a:srgbClr val="0070C0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8108AFDB-24C7-C649-D44F-E5C2DEC1DA21}"/>
                  </a:ext>
                </a:extLst>
              </p:cNvPr>
              <p:cNvSpPr txBox="1"/>
              <p:nvPr/>
            </p:nvSpPr>
            <p:spPr>
              <a:xfrm>
                <a:off x="6642175" y="2576708"/>
                <a:ext cx="807913" cy="138499"/>
              </a:xfrm>
              <a:prstGeom prst="rect">
                <a:avLst/>
              </a:prstGeom>
              <a:noFill/>
              <a:effectLst/>
            </p:spPr>
            <p:txBody>
              <a:bodyPr wrap="none" lIns="0" tIns="0" rIns="0" bIns="0" rtlCol="0" anchor="t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altLang="ko-KR" sz="900" dirty="0">
                    <a:solidFill>
                      <a:schemeClr val="bg1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(2) </a:t>
                </a:r>
                <a:r>
                  <a:rPr lang="ko-KR" altLang="en-US" sz="900" dirty="0">
                    <a:solidFill>
                      <a:schemeClr val="bg1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아이디어 획득</a:t>
                </a:r>
                <a:endParaRPr lang="en-US" altLang="ko-KR" sz="900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sp>
            <p:nvSpPr>
              <p:cNvPr id="162" name="TextBox 161">
                <a:extLst>
                  <a:ext uri="{FF2B5EF4-FFF2-40B4-BE49-F238E27FC236}">
                    <a16:creationId xmlns:a16="http://schemas.microsoft.com/office/drawing/2014/main" id="{05BEDDF2-F407-4A9B-6B59-EE576780078E}"/>
                  </a:ext>
                </a:extLst>
              </p:cNvPr>
              <p:cNvSpPr txBox="1"/>
              <p:nvPr/>
            </p:nvSpPr>
            <p:spPr>
              <a:xfrm>
                <a:off x="6150854" y="2753484"/>
                <a:ext cx="1790554" cy="195814"/>
              </a:xfrm>
              <a:prstGeom prst="rect">
                <a:avLst/>
              </a:prstGeom>
              <a:noFill/>
              <a:effectLst/>
            </p:spPr>
            <p:txBody>
              <a:bodyPr wrap="none" lIns="0" tIns="72000" rIns="0" bIns="0" rtlCol="0" anchor="t">
                <a:spAutoFit/>
              </a:bodyPr>
              <a:lstStyle>
                <a:defPPr>
                  <a:defRPr lang="ko-KR"/>
                </a:defPPr>
                <a:lvl1pPr algn="ctr">
                  <a:defRPr sz="80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defRPr>
                </a:lvl1pPr>
              </a:lstStyle>
              <a:p>
                <a:r>
                  <a:rPr lang="ko-KR" altLang="en-US" dirty="0"/>
                  <a:t>부챗살이 피뢰침의 역할</a:t>
                </a:r>
                <a:r>
                  <a:rPr lang="ko-KR" altLang="en-US" dirty="0">
                    <a:solidFill>
                      <a:schemeClr val="tx1"/>
                    </a:solidFill>
                  </a:rPr>
                  <a:t>을 할 수 있지 않을까</a:t>
                </a:r>
                <a:r>
                  <a:rPr lang="en-US" altLang="ko-KR" dirty="0">
                    <a:solidFill>
                      <a:schemeClr val="tx1"/>
                    </a:solidFill>
                  </a:rPr>
                  <a:t>?</a:t>
                </a:r>
              </a:p>
            </p:txBody>
          </p:sp>
          <p:sp>
            <p:nvSpPr>
              <p:cNvPr id="1070" name="TextBox 1069">
                <a:extLst>
                  <a:ext uri="{FF2B5EF4-FFF2-40B4-BE49-F238E27FC236}">
                    <a16:creationId xmlns:a16="http://schemas.microsoft.com/office/drawing/2014/main" id="{2596AFF6-AE4D-68D0-993C-838E813615F8}"/>
                  </a:ext>
                </a:extLst>
              </p:cNvPr>
              <p:cNvSpPr txBox="1"/>
              <p:nvPr/>
            </p:nvSpPr>
            <p:spPr>
              <a:xfrm>
                <a:off x="7196492" y="3781805"/>
                <a:ext cx="695703" cy="215444"/>
              </a:xfrm>
              <a:prstGeom prst="rect">
                <a:avLst/>
              </a:prstGeom>
              <a:noFill/>
              <a:effectLst/>
            </p:spPr>
            <p:txBody>
              <a:bodyPr wrap="none" lIns="0" tIns="0" rIns="0" bIns="0" rtlCol="0" anchor="t">
                <a:spAutoFit/>
              </a:bodyPr>
              <a:lstStyle/>
              <a:p>
                <a:r>
                  <a:rPr lang="en-US" altLang="ko-KR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&lt;</a:t>
                </a:r>
                <a:r>
                  <a:rPr lang="ko-KR" altLang="en-US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피뢰침 역할 예시</a:t>
                </a:r>
                <a:r>
                  <a:rPr lang="en-US" altLang="ko-KR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&gt;</a:t>
                </a:r>
              </a:p>
              <a:p>
                <a:r>
                  <a:rPr lang="en-US" altLang="ko-KR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CN </a:t>
                </a:r>
                <a:r>
                  <a:rPr lang="ko-KR" altLang="en-US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타워 </a:t>
                </a:r>
                <a:r>
                  <a:rPr lang="en-US" altLang="ko-KR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(</a:t>
                </a:r>
                <a:r>
                  <a:rPr lang="ko-KR" altLang="en-US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캐나다</a:t>
                </a:r>
                <a:r>
                  <a:rPr lang="en-US" altLang="ko-KR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)</a:t>
                </a:r>
                <a:r>
                  <a:rPr lang="ko-KR" altLang="en-US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</a:t>
                </a:r>
                <a:endParaRPr lang="en-US" altLang="ko-KR" sz="7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pic>
            <p:nvPicPr>
              <p:cNvPr id="1071" name="Picture 2">
                <a:extLst>
                  <a:ext uri="{FF2B5EF4-FFF2-40B4-BE49-F238E27FC236}">
                    <a16:creationId xmlns:a16="http://schemas.microsoft.com/office/drawing/2014/main" id="{E2A34951-E7BE-3F0A-F403-A5BEEF87CA9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9166" t="19780" r="28111" b="33761"/>
              <a:stretch>
                <a:fillRect/>
              </a:stretch>
            </p:blipFill>
            <p:spPr bwMode="auto">
              <a:xfrm>
                <a:off x="6200068" y="3086782"/>
                <a:ext cx="933465" cy="90967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B35B0FF9-8CCB-8A64-767E-1D56D865E4E8}"/>
                </a:ext>
              </a:extLst>
            </p:cNvPr>
            <p:cNvGrpSpPr/>
            <p:nvPr/>
          </p:nvGrpSpPr>
          <p:grpSpPr>
            <a:xfrm>
              <a:off x="2768870" y="2538431"/>
              <a:ext cx="2932866" cy="1511630"/>
              <a:chOff x="2797374" y="2538431"/>
              <a:chExt cx="2932866" cy="1511630"/>
            </a:xfrm>
          </p:grpSpPr>
          <p:sp>
            <p:nvSpPr>
              <p:cNvPr id="153" name="직사각형 152">
                <a:extLst>
                  <a:ext uri="{FF2B5EF4-FFF2-40B4-BE49-F238E27FC236}">
                    <a16:creationId xmlns:a16="http://schemas.microsoft.com/office/drawing/2014/main" id="{7F0584CF-5BA6-E843-4849-8646FD10D307}"/>
                  </a:ext>
                </a:extLst>
              </p:cNvPr>
              <p:cNvSpPr/>
              <p:nvPr/>
            </p:nvSpPr>
            <p:spPr>
              <a:xfrm>
                <a:off x="2797374" y="2538431"/>
                <a:ext cx="2932866" cy="151163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7" name="직사각형 156">
                <a:extLst>
                  <a:ext uri="{FF2B5EF4-FFF2-40B4-BE49-F238E27FC236}">
                    <a16:creationId xmlns:a16="http://schemas.microsoft.com/office/drawing/2014/main" id="{83C6547A-5B53-B2F2-06DB-D665F5DAD712}"/>
                  </a:ext>
                </a:extLst>
              </p:cNvPr>
              <p:cNvSpPr/>
              <p:nvPr/>
            </p:nvSpPr>
            <p:spPr>
              <a:xfrm>
                <a:off x="2797374" y="2538431"/>
                <a:ext cx="2932866" cy="215053"/>
              </a:xfrm>
              <a:prstGeom prst="rect">
                <a:avLst/>
              </a:prstGeom>
              <a:solidFill>
                <a:srgbClr val="0070C0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56" name="그룹 155">
                <a:extLst>
                  <a:ext uri="{FF2B5EF4-FFF2-40B4-BE49-F238E27FC236}">
                    <a16:creationId xmlns:a16="http://schemas.microsoft.com/office/drawing/2014/main" id="{31C87A03-E5DB-26E3-0D18-78A7AF9C84BD}"/>
                  </a:ext>
                </a:extLst>
              </p:cNvPr>
              <p:cNvGrpSpPr/>
              <p:nvPr/>
            </p:nvGrpSpPr>
            <p:grpSpPr>
              <a:xfrm>
                <a:off x="2885453" y="3139257"/>
                <a:ext cx="2756708" cy="772755"/>
                <a:chOff x="2954280" y="2865032"/>
                <a:chExt cx="2756708" cy="772755"/>
              </a:xfrm>
            </p:grpSpPr>
            <p:sp>
              <p:nvSpPr>
                <p:cNvPr id="23" name="화살표: 아래쪽 22">
                  <a:extLst>
                    <a:ext uri="{FF2B5EF4-FFF2-40B4-BE49-F238E27FC236}">
                      <a16:creationId xmlns:a16="http://schemas.microsoft.com/office/drawing/2014/main" id="{66E52889-73B7-2625-E235-755983CCC97D}"/>
                    </a:ext>
                  </a:extLst>
                </p:cNvPr>
                <p:cNvSpPr/>
                <p:nvPr/>
              </p:nvSpPr>
              <p:spPr>
                <a:xfrm rot="16200000">
                  <a:off x="4258615" y="3159987"/>
                  <a:ext cx="130082" cy="182845"/>
                </a:xfrm>
                <a:prstGeom prst="downArrow">
                  <a:avLst/>
                </a:prstGeom>
                <a:solidFill>
                  <a:schemeClr val="bg1">
                    <a:lumMod val="75000"/>
                  </a:schemeClr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154" name="그룹 153">
                  <a:extLst>
                    <a:ext uri="{FF2B5EF4-FFF2-40B4-BE49-F238E27FC236}">
                      <a16:creationId xmlns:a16="http://schemas.microsoft.com/office/drawing/2014/main" id="{1BA07FF4-544B-0E63-9FB8-56EC34D1F7BF}"/>
                    </a:ext>
                  </a:extLst>
                </p:cNvPr>
                <p:cNvGrpSpPr/>
                <p:nvPr/>
              </p:nvGrpSpPr>
              <p:grpSpPr>
                <a:xfrm>
                  <a:off x="2954280" y="2865032"/>
                  <a:ext cx="1323803" cy="772755"/>
                  <a:chOff x="2954280" y="2865032"/>
                  <a:chExt cx="1323803" cy="772755"/>
                </a:xfrm>
              </p:grpSpPr>
              <p:grpSp>
                <p:nvGrpSpPr>
                  <p:cNvPr id="105" name="그룹 104">
                    <a:extLst>
                      <a:ext uri="{FF2B5EF4-FFF2-40B4-BE49-F238E27FC236}">
                        <a16:creationId xmlns:a16="http://schemas.microsoft.com/office/drawing/2014/main" id="{63638720-6CC2-1223-DF14-55D3AF434D8C}"/>
                      </a:ext>
                    </a:extLst>
                  </p:cNvPr>
                  <p:cNvGrpSpPr/>
                  <p:nvPr/>
                </p:nvGrpSpPr>
                <p:grpSpPr>
                  <a:xfrm>
                    <a:off x="2954280" y="2890631"/>
                    <a:ext cx="1147468" cy="747156"/>
                    <a:chOff x="2954279" y="3429000"/>
                    <a:chExt cx="1855416" cy="1208125"/>
                  </a:xfrm>
                </p:grpSpPr>
                <p:grpSp>
                  <p:nvGrpSpPr>
                    <p:cNvPr id="44" name="그룹 43">
                      <a:extLst>
                        <a:ext uri="{FF2B5EF4-FFF2-40B4-BE49-F238E27FC236}">
                          <a16:creationId xmlns:a16="http://schemas.microsoft.com/office/drawing/2014/main" id="{75BF897D-C5CA-6171-C2C3-68FF8CC0CA5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954279" y="3469640"/>
                      <a:ext cx="1855416" cy="1167485"/>
                      <a:chOff x="5083180" y="4983380"/>
                      <a:chExt cx="1855416" cy="1167485"/>
                    </a:xfrm>
                  </p:grpSpPr>
                  <p:sp>
                    <p:nvSpPr>
                      <p:cNvPr id="21" name="사다리꼴 20">
                        <a:extLst>
                          <a:ext uri="{FF2B5EF4-FFF2-40B4-BE49-F238E27FC236}">
                            <a16:creationId xmlns:a16="http://schemas.microsoft.com/office/drawing/2014/main" id="{DC459C95-2D97-3BD4-3597-1B33834090F7}"/>
                          </a:ext>
                        </a:extLst>
                      </p:cNvPr>
                      <p:cNvSpPr/>
                      <p:nvPr/>
                    </p:nvSpPr>
                    <p:spPr>
                      <a:xfrm rot="18000000">
                        <a:off x="5583274" y="5227477"/>
                        <a:ext cx="53694" cy="1053882"/>
                      </a:xfrm>
                      <a:prstGeom prst="trapezoid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20" name="사다리꼴 19">
                        <a:extLst>
                          <a:ext uri="{FF2B5EF4-FFF2-40B4-BE49-F238E27FC236}">
                            <a16:creationId xmlns:a16="http://schemas.microsoft.com/office/drawing/2014/main" id="{76EDE4A6-7E7E-5D18-70A2-B2FA34D57233}"/>
                          </a:ext>
                        </a:extLst>
                      </p:cNvPr>
                      <p:cNvSpPr/>
                      <p:nvPr/>
                    </p:nvSpPr>
                    <p:spPr>
                      <a:xfrm rot="19200000">
                        <a:off x="5685605" y="5096983"/>
                        <a:ext cx="53694" cy="1053882"/>
                      </a:xfrm>
                      <a:prstGeom prst="trapezoid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5" name="사다리꼴 14">
                        <a:extLst>
                          <a:ext uri="{FF2B5EF4-FFF2-40B4-BE49-F238E27FC236}">
                            <a16:creationId xmlns:a16="http://schemas.microsoft.com/office/drawing/2014/main" id="{3E56F4F6-0802-46CB-B6B0-74CB0ABEA250}"/>
                          </a:ext>
                        </a:extLst>
                      </p:cNvPr>
                      <p:cNvSpPr/>
                      <p:nvPr/>
                    </p:nvSpPr>
                    <p:spPr>
                      <a:xfrm rot="20400000">
                        <a:off x="5824112" y="5015347"/>
                        <a:ext cx="53694" cy="1053882"/>
                      </a:xfrm>
                      <a:prstGeom prst="trapezoid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6" name="사다리꼴 15">
                        <a:extLst>
                          <a:ext uri="{FF2B5EF4-FFF2-40B4-BE49-F238E27FC236}">
                            <a16:creationId xmlns:a16="http://schemas.microsoft.com/office/drawing/2014/main" id="{6FC8197D-FD75-C128-569F-63E8D5915A3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981920" y="4983380"/>
                        <a:ext cx="53694" cy="1053882"/>
                      </a:xfrm>
                      <a:prstGeom prst="trapezoid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7" name="사다리꼴 16">
                        <a:extLst>
                          <a:ext uri="{FF2B5EF4-FFF2-40B4-BE49-F238E27FC236}">
                            <a16:creationId xmlns:a16="http://schemas.microsoft.com/office/drawing/2014/main" id="{00192C0B-DA5E-7616-29AF-5CF76167B4C0}"/>
                          </a:ext>
                        </a:extLst>
                      </p:cNvPr>
                      <p:cNvSpPr/>
                      <p:nvPr/>
                    </p:nvSpPr>
                    <p:spPr>
                      <a:xfrm rot="1200000">
                        <a:off x="6145640" y="5015347"/>
                        <a:ext cx="53694" cy="1053882"/>
                      </a:xfrm>
                      <a:prstGeom prst="trapezoid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8" name="사다리꼴 17">
                        <a:extLst>
                          <a:ext uri="{FF2B5EF4-FFF2-40B4-BE49-F238E27FC236}">
                            <a16:creationId xmlns:a16="http://schemas.microsoft.com/office/drawing/2014/main" id="{9B4887C9-E643-1731-30B8-42FDF879C9E0}"/>
                          </a:ext>
                        </a:extLst>
                      </p:cNvPr>
                      <p:cNvSpPr/>
                      <p:nvPr/>
                    </p:nvSpPr>
                    <p:spPr>
                      <a:xfrm rot="2400000">
                        <a:off x="6286393" y="5096983"/>
                        <a:ext cx="53694" cy="1053882"/>
                      </a:xfrm>
                      <a:prstGeom prst="trapezoid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9" name="사다리꼴 18">
                        <a:extLst>
                          <a:ext uri="{FF2B5EF4-FFF2-40B4-BE49-F238E27FC236}">
                            <a16:creationId xmlns:a16="http://schemas.microsoft.com/office/drawing/2014/main" id="{8DE1A948-CC52-9934-3F78-B271195593A4}"/>
                          </a:ext>
                        </a:extLst>
                      </p:cNvPr>
                      <p:cNvSpPr/>
                      <p:nvPr/>
                    </p:nvSpPr>
                    <p:spPr>
                      <a:xfrm rot="3600000">
                        <a:off x="6384808" y="5227477"/>
                        <a:ext cx="53694" cy="1053882"/>
                      </a:xfrm>
                      <a:prstGeom prst="trapezoid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</p:grpSp>
                <p:sp>
                  <p:nvSpPr>
                    <p:cNvPr id="13" name="자유형: 도형 12">
                      <a:extLst>
                        <a:ext uri="{FF2B5EF4-FFF2-40B4-BE49-F238E27FC236}">
                          <a16:creationId xmlns:a16="http://schemas.microsoft.com/office/drawing/2014/main" id="{0BDA56C0-AF00-0CF1-BDDB-E11F1B9B72E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002904" y="3429000"/>
                      <a:ext cx="1761898" cy="771226"/>
                    </a:xfrm>
                    <a:custGeom>
                      <a:avLst/>
                      <a:gdLst>
                        <a:gd name="connsiteX0" fmla="*/ 883079 w 1761898"/>
                        <a:gd name="connsiteY0" fmla="*/ 7 h 771226"/>
                        <a:gd name="connsiteX1" fmla="*/ 1761898 w 1761898"/>
                        <a:gd name="connsiteY1" fmla="*/ 577806 h 771226"/>
                        <a:gd name="connsiteX2" fmla="*/ 1403429 w 1761898"/>
                        <a:gd name="connsiteY2" fmla="*/ 771226 h 771226"/>
                        <a:gd name="connsiteX3" fmla="*/ 1398871 w 1761898"/>
                        <a:gd name="connsiteY3" fmla="*/ 767754 h 771226"/>
                        <a:gd name="connsiteX4" fmla="*/ 883079 w 1761898"/>
                        <a:gd name="connsiteY4" fmla="*/ 610753 h 771226"/>
                        <a:gd name="connsiteX5" fmla="*/ 365930 w 1761898"/>
                        <a:gd name="connsiteY5" fmla="*/ 763916 h 771226"/>
                        <a:gd name="connsiteX6" fmla="*/ 359485 w 1761898"/>
                        <a:gd name="connsiteY6" fmla="*/ 768753 h 771226"/>
                        <a:gd name="connsiteX7" fmla="*/ 0 w 1761898"/>
                        <a:gd name="connsiteY7" fmla="*/ 571584 h 771226"/>
                        <a:gd name="connsiteX8" fmla="*/ 883079 w 1761898"/>
                        <a:gd name="connsiteY8" fmla="*/ 7 h 7712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761898" h="771226">
                          <a:moveTo>
                            <a:pt x="883079" y="7"/>
                          </a:moveTo>
                          <a:cubicBezTo>
                            <a:pt x="1254613" y="1456"/>
                            <a:pt x="1594050" y="224626"/>
                            <a:pt x="1761898" y="577806"/>
                          </a:cubicBezTo>
                          <a:lnTo>
                            <a:pt x="1403429" y="771226"/>
                          </a:lnTo>
                          <a:lnTo>
                            <a:pt x="1398871" y="767754"/>
                          </a:lnTo>
                          <a:cubicBezTo>
                            <a:pt x="1246589" y="667633"/>
                            <a:pt x="1068846" y="611478"/>
                            <a:pt x="883079" y="610753"/>
                          </a:cubicBezTo>
                          <a:cubicBezTo>
                            <a:pt x="697189" y="610028"/>
                            <a:pt x="518958" y="664868"/>
                            <a:pt x="365930" y="763916"/>
                          </a:cubicBezTo>
                          <a:lnTo>
                            <a:pt x="359485" y="768753"/>
                          </a:lnTo>
                          <a:lnTo>
                            <a:pt x="0" y="571584"/>
                          </a:lnTo>
                          <a:cubicBezTo>
                            <a:pt x="170155" y="219364"/>
                            <a:pt x="511298" y="-1443"/>
                            <a:pt x="883079" y="7"/>
                          </a:cubicBezTo>
                          <a:close/>
                        </a:path>
                      </a:pathLst>
                    </a:custGeom>
                    <a:solidFill>
                      <a:schemeClr val="bg1">
                        <a:lumMod val="95000"/>
                        <a:alpha val="59000"/>
                      </a:schemeClr>
                    </a:solidFill>
                    <a:ln w="12700">
                      <a:solidFill>
                        <a:schemeClr val="bg1">
                          <a:lumMod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/>
                    <a:p>
                      <a:pPr algn="ctr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cxnSp>
                <p:nvCxnSpPr>
                  <p:cNvPr id="61" name="직선 연결선 60">
                    <a:extLst>
                      <a:ext uri="{FF2B5EF4-FFF2-40B4-BE49-F238E27FC236}">
                        <a16:creationId xmlns:a16="http://schemas.microsoft.com/office/drawing/2014/main" id="{2C1AC861-6CFE-3CEC-FF9D-07D245021592}"/>
                      </a:ext>
                    </a:extLst>
                  </p:cNvPr>
                  <p:cNvCxnSpPr>
                    <a:cxnSpLocks/>
                    <a:stCxn id="62" idx="7"/>
                    <a:endCxn id="64" idx="1"/>
                  </p:cNvCxnSpPr>
                  <p:nvPr/>
                </p:nvCxnSpPr>
                <p:spPr>
                  <a:xfrm flipV="1">
                    <a:off x="3818125" y="2926588"/>
                    <a:ext cx="159111" cy="110852"/>
                  </a:xfrm>
                  <a:prstGeom prst="line">
                    <a:avLst/>
                  </a:prstGeom>
                  <a:ln w="12700">
                    <a:solidFill>
                      <a:schemeClr val="accent4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2" name="타원 61">
                    <a:extLst>
                      <a:ext uri="{FF2B5EF4-FFF2-40B4-BE49-F238E27FC236}">
                        <a16:creationId xmlns:a16="http://schemas.microsoft.com/office/drawing/2014/main" id="{FA0F903D-DA48-C91A-05E6-3F9A268ECD4A}"/>
                      </a:ext>
                    </a:extLst>
                  </p:cNvPr>
                  <p:cNvSpPr/>
                  <p:nvPr/>
                </p:nvSpPr>
                <p:spPr>
                  <a:xfrm>
                    <a:off x="3757769" y="3027085"/>
                    <a:ext cx="70711" cy="70711"/>
                  </a:xfrm>
                  <a:prstGeom prst="ellipse">
                    <a:avLst/>
                  </a:prstGeom>
                  <a:solidFill>
                    <a:srgbClr val="F3FAFF"/>
                  </a:solidFill>
                  <a:ln w="12700">
                    <a:solidFill>
                      <a:schemeClr val="accent4">
                        <a:lumMod val="40000"/>
                        <a:lumOff val="60000"/>
                      </a:schemeClr>
                    </a:solidFill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5DD3829D-752F-CC04-4D0C-B6E73DF08E6D}"/>
                      </a:ext>
                    </a:extLst>
                  </p:cNvPr>
                  <p:cNvSpPr txBox="1"/>
                  <p:nvPr/>
                </p:nvSpPr>
                <p:spPr>
                  <a:xfrm>
                    <a:off x="3977236" y="2865032"/>
                    <a:ext cx="300847" cy="123111"/>
                  </a:xfrm>
                  <a:prstGeom prst="rect">
                    <a:avLst/>
                  </a:prstGeom>
                  <a:noFill/>
                  <a:effectLst/>
                </p:spPr>
                <p:txBody>
                  <a:bodyPr wrap="none" lIns="36000" tIns="0" rIns="0" bIns="0" rtlCol="0" anchor="t">
                    <a:spAutoFit/>
                  </a:bodyPr>
                  <a:lstStyle/>
                  <a:p>
                    <a:pPr algn="ctr"/>
                    <a:r>
                      <a:rPr lang="ko-KR" altLang="en-US" sz="80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부채면</a:t>
                    </a:r>
                    <a:endParaRPr lang="en-US" altLang="ko-KR" sz="8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endParaRPr>
                  </a:p>
                </p:txBody>
              </p:sp>
              <p:sp>
                <p:nvSpPr>
                  <p:cNvPr id="65" name="TextBox 64">
                    <a:extLst>
                      <a:ext uri="{FF2B5EF4-FFF2-40B4-BE49-F238E27FC236}">
                        <a16:creationId xmlns:a16="http://schemas.microsoft.com/office/drawing/2014/main" id="{5BCEDABD-9F2D-773F-0EEC-23958FCD2E54}"/>
                      </a:ext>
                    </a:extLst>
                  </p:cNvPr>
                  <p:cNvSpPr txBox="1"/>
                  <p:nvPr/>
                </p:nvSpPr>
                <p:spPr>
                  <a:xfrm>
                    <a:off x="3837268" y="3462036"/>
                    <a:ext cx="300847" cy="123111"/>
                  </a:xfrm>
                  <a:prstGeom prst="rect">
                    <a:avLst/>
                  </a:prstGeom>
                  <a:noFill/>
                  <a:effectLst/>
                </p:spPr>
                <p:txBody>
                  <a:bodyPr wrap="none" lIns="36000" tIns="0" rIns="0" bIns="0" rtlCol="0" anchor="t">
                    <a:spAutoFit/>
                  </a:bodyPr>
                  <a:lstStyle/>
                  <a:p>
                    <a:pPr algn="ctr"/>
                    <a:r>
                      <a:rPr lang="ko-KR" altLang="en-US" sz="80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부챗살</a:t>
                    </a:r>
                    <a:endParaRPr lang="en-US" altLang="ko-KR" sz="8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endParaRPr>
                  </a:p>
                </p:txBody>
              </p:sp>
              <p:cxnSp>
                <p:nvCxnSpPr>
                  <p:cNvPr id="69" name="직선 연결선 68">
                    <a:extLst>
                      <a:ext uri="{FF2B5EF4-FFF2-40B4-BE49-F238E27FC236}">
                        <a16:creationId xmlns:a16="http://schemas.microsoft.com/office/drawing/2014/main" id="{32E2EBD5-6074-F29C-FFE0-3FD1092C4B3E}"/>
                      </a:ext>
                    </a:extLst>
                  </p:cNvPr>
                  <p:cNvCxnSpPr>
                    <a:cxnSpLocks/>
                    <a:stCxn id="70" idx="6"/>
                    <a:endCxn id="65" idx="1"/>
                  </p:cNvCxnSpPr>
                  <p:nvPr/>
                </p:nvCxnSpPr>
                <p:spPr>
                  <a:xfrm>
                    <a:off x="3631189" y="3505028"/>
                    <a:ext cx="206079" cy="18564"/>
                  </a:xfrm>
                  <a:prstGeom prst="line">
                    <a:avLst/>
                  </a:prstGeom>
                  <a:ln w="12700">
                    <a:solidFill>
                      <a:schemeClr val="accent4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70" name="타원 69">
                    <a:extLst>
                      <a:ext uri="{FF2B5EF4-FFF2-40B4-BE49-F238E27FC236}">
                        <a16:creationId xmlns:a16="http://schemas.microsoft.com/office/drawing/2014/main" id="{D174537A-639B-C4F7-5122-488835367420}"/>
                      </a:ext>
                    </a:extLst>
                  </p:cNvPr>
                  <p:cNvSpPr/>
                  <p:nvPr/>
                </p:nvSpPr>
                <p:spPr>
                  <a:xfrm>
                    <a:off x="3560478" y="3469672"/>
                    <a:ext cx="70711" cy="70711"/>
                  </a:xfrm>
                  <a:prstGeom prst="ellipse">
                    <a:avLst/>
                  </a:prstGeom>
                  <a:solidFill>
                    <a:srgbClr val="F3FAFF"/>
                  </a:solidFill>
                  <a:ln w="12700">
                    <a:solidFill>
                      <a:schemeClr val="accent4">
                        <a:lumMod val="40000"/>
                        <a:lumOff val="60000"/>
                      </a:schemeClr>
                    </a:solidFill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155" name="그룹 154">
                  <a:extLst>
                    <a:ext uri="{FF2B5EF4-FFF2-40B4-BE49-F238E27FC236}">
                      <a16:creationId xmlns:a16="http://schemas.microsoft.com/office/drawing/2014/main" id="{97193F4B-EE53-BBD8-0E46-2B8D2D3B4FFD}"/>
                    </a:ext>
                  </a:extLst>
                </p:cNvPr>
                <p:cNvGrpSpPr/>
                <p:nvPr/>
              </p:nvGrpSpPr>
              <p:grpSpPr>
                <a:xfrm>
                  <a:off x="4565314" y="2900161"/>
                  <a:ext cx="1145674" cy="702497"/>
                  <a:chOff x="4804621" y="2865033"/>
                  <a:chExt cx="1145674" cy="702497"/>
                </a:xfrm>
              </p:grpSpPr>
              <p:sp>
                <p:nvSpPr>
                  <p:cNvPr id="125" name="사다리꼴 124">
                    <a:extLst>
                      <a:ext uri="{FF2B5EF4-FFF2-40B4-BE49-F238E27FC236}">
                        <a16:creationId xmlns:a16="http://schemas.microsoft.com/office/drawing/2014/main" id="{520B3FF3-7D2F-ADA9-30AC-94ABAD373B66}"/>
                      </a:ext>
                    </a:extLst>
                  </p:cNvPr>
                  <p:cNvSpPr/>
                  <p:nvPr/>
                </p:nvSpPr>
                <p:spPr>
                  <a:xfrm>
                    <a:off x="5917088" y="2915765"/>
                    <a:ext cx="33207" cy="651765"/>
                  </a:xfrm>
                  <a:prstGeom prst="trapezoid">
                    <a:avLst/>
                  </a:prstGeom>
                  <a:solidFill>
                    <a:schemeClr val="bg1">
                      <a:lumMod val="75000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grpSp>
                <p:nvGrpSpPr>
                  <p:cNvPr id="146" name="그룹 145">
                    <a:extLst>
                      <a:ext uri="{FF2B5EF4-FFF2-40B4-BE49-F238E27FC236}">
                        <a16:creationId xmlns:a16="http://schemas.microsoft.com/office/drawing/2014/main" id="{718FAB94-3566-066F-F24D-D3C3F4358E01}"/>
                      </a:ext>
                    </a:extLst>
                  </p:cNvPr>
                  <p:cNvGrpSpPr/>
                  <p:nvPr/>
                </p:nvGrpSpPr>
                <p:grpSpPr>
                  <a:xfrm>
                    <a:off x="4804621" y="2865033"/>
                    <a:ext cx="774170" cy="521360"/>
                    <a:chOff x="4804620" y="2865032"/>
                    <a:chExt cx="1147468" cy="772755"/>
                  </a:xfrm>
                </p:grpSpPr>
                <p:grpSp>
                  <p:nvGrpSpPr>
                    <p:cNvPr id="111" name="그룹 110">
                      <a:extLst>
                        <a:ext uri="{FF2B5EF4-FFF2-40B4-BE49-F238E27FC236}">
                          <a16:creationId xmlns:a16="http://schemas.microsoft.com/office/drawing/2014/main" id="{675E0747-B50C-4147-AA39-B033484323C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804620" y="2915765"/>
                      <a:ext cx="1147468" cy="722022"/>
                      <a:chOff x="5083180" y="4983380"/>
                      <a:chExt cx="1855416" cy="1167485"/>
                    </a:xfrm>
                  </p:grpSpPr>
                  <p:sp>
                    <p:nvSpPr>
                      <p:cNvPr id="113" name="사다리꼴 112">
                        <a:extLst>
                          <a:ext uri="{FF2B5EF4-FFF2-40B4-BE49-F238E27FC236}">
                            <a16:creationId xmlns:a16="http://schemas.microsoft.com/office/drawing/2014/main" id="{2681434E-478A-550F-C6F2-7BD405C4AC42}"/>
                          </a:ext>
                        </a:extLst>
                      </p:cNvPr>
                      <p:cNvSpPr/>
                      <p:nvPr/>
                    </p:nvSpPr>
                    <p:spPr>
                      <a:xfrm rot="18000000">
                        <a:off x="5583274" y="5227477"/>
                        <a:ext cx="53694" cy="1053882"/>
                      </a:xfrm>
                      <a:prstGeom prst="trapezoid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14" name="사다리꼴 113">
                        <a:extLst>
                          <a:ext uri="{FF2B5EF4-FFF2-40B4-BE49-F238E27FC236}">
                            <a16:creationId xmlns:a16="http://schemas.microsoft.com/office/drawing/2014/main" id="{E669787E-6395-AD36-6F97-8BC13BD27DDA}"/>
                          </a:ext>
                        </a:extLst>
                      </p:cNvPr>
                      <p:cNvSpPr/>
                      <p:nvPr/>
                    </p:nvSpPr>
                    <p:spPr>
                      <a:xfrm rot="19200000">
                        <a:off x="5685605" y="5096983"/>
                        <a:ext cx="53694" cy="1053882"/>
                      </a:xfrm>
                      <a:prstGeom prst="trapezoid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15" name="사다리꼴 114">
                        <a:extLst>
                          <a:ext uri="{FF2B5EF4-FFF2-40B4-BE49-F238E27FC236}">
                            <a16:creationId xmlns:a16="http://schemas.microsoft.com/office/drawing/2014/main" id="{58558385-7AC4-1C94-235A-8D0298AF7A94}"/>
                          </a:ext>
                        </a:extLst>
                      </p:cNvPr>
                      <p:cNvSpPr/>
                      <p:nvPr/>
                    </p:nvSpPr>
                    <p:spPr>
                      <a:xfrm rot="20400000">
                        <a:off x="5824112" y="5015347"/>
                        <a:ext cx="53694" cy="1053882"/>
                      </a:xfrm>
                      <a:prstGeom prst="trapezoid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16" name="사다리꼴 115">
                        <a:extLst>
                          <a:ext uri="{FF2B5EF4-FFF2-40B4-BE49-F238E27FC236}">
                            <a16:creationId xmlns:a16="http://schemas.microsoft.com/office/drawing/2014/main" id="{BBFA2632-1C74-F401-2CD3-8AFC2AE8C56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981920" y="4983380"/>
                        <a:ext cx="53694" cy="1053882"/>
                      </a:xfrm>
                      <a:prstGeom prst="trapezoid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17" name="사다리꼴 116">
                        <a:extLst>
                          <a:ext uri="{FF2B5EF4-FFF2-40B4-BE49-F238E27FC236}">
                            <a16:creationId xmlns:a16="http://schemas.microsoft.com/office/drawing/2014/main" id="{C6CC9B40-09EA-9B84-8369-658731B8CDA4}"/>
                          </a:ext>
                        </a:extLst>
                      </p:cNvPr>
                      <p:cNvSpPr/>
                      <p:nvPr/>
                    </p:nvSpPr>
                    <p:spPr>
                      <a:xfrm rot="1200000">
                        <a:off x="6145640" y="5015347"/>
                        <a:ext cx="53694" cy="1053882"/>
                      </a:xfrm>
                      <a:prstGeom prst="trapezoid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18" name="사다리꼴 117">
                        <a:extLst>
                          <a:ext uri="{FF2B5EF4-FFF2-40B4-BE49-F238E27FC236}">
                            <a16:creationId xmlns:a16="http://schemas.microsoft.com/office/drawing/2014/main" id="{66440C01-6F43-48AE-777A-4354BC1ED3CE}"/>
                          </a:ext>
                        </a:extLst>
                      </p:cNvPr>
                      <p:cNvSpPr/>
                      <p:nvPr/>
                    </p:nvSpPr>
                    <p:spPr>
                      <a:xfrm rot="2400000">
                        <a:off x="6286393" y="5096983"/>
                        <a:ext cx="53694" cy="1053882"/>
                      </a:xfrm>
                      <a:prstGeom prst="trapezoid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19" name="사다리꼴 118">
                        <a:extLst>
                          <a:ext uri="{FF2B5EF4-FFF2-40B4-BE49-F238E27FC236}">
                            <a16:creationId xmlns:a16="http://schemas.microsoft.com/office/drawing/2014/main" id="{7B19D990-60E6-CE02-B11F-52735364E3B5}"/>
                          </a:ext>
                        </a:extLst>
                      </p:cNvPr>
                      <p:cNvSpPr/>
                      <p:nvPr/>
                    </p:nvSpPr>
                    <p:spPr>
                      <a:xfrm rot="3600000">
                        <a:off x="6384808" y="5227477"/>
                        <a:ext cx="53694" cy="1053882"/>
                      </a:xfrm>
                      <a:prstGeom prst="trapezoid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</p:grpSp>
                <p:sp>
                  <p:nvSpPr>
                    <p:cNvPr id="129" name="타원 128">
                      <a:extLst>
                        <a:ext uri="{FF2B5EF4-FFF2-40B4-BE49-F238E27FC236}">
                          <a16:creationId xmlns:a16="http://schemas.microsoft.com/office/drawing/2014/main" id="{BF4E383E-3563-9B20-8D1B-6E1272FDCB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14334" y="2865032"/>
                      <a:ext cx="128040" cy="702498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rgbClr val="FF0000"/>
                      </a:solidFill>
                    </a:ln>
                    <a:effectLst>
                      <a:glow rad="12700">
                        <a:schemeClr val="bg1"/>
                      </a:glow>
                    </a:effectLst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cxnSp>
                <p:nvCxnSpPr>
                  <p:cNvPr id="131" name="직선 화살표 연결선 130">
                    <a:extLst>
                      <a:ext uri="{FF2B5EF4-FFF2-40B4-BE49-F238E27FC236}">
                        <a16:creationId xmlns:a16="http://schemas.microsoft.com/office/drawing/2014/main" id="{6F403955-9430-0231-31C1-79623D4F32DE}"/>
                      </a:ext>
                    </a:extLst>
                  </p:cNvPr>
                  <p:cNvCxnSpPr>
                    <a:cxnSpLocks/>
                    <a:stCxn id="129" idx="6"/>
                  </p:cNvCxnSpPr>
                  <p:nvPr/>
                </p:nvCxnSpPr>
                <p:spPr>
                  <a:xfrm>
                    <a:off x="5234899" y="3102013"/>
                    <a:ext cx="615950" cy="94362"/>
                  </a:xfrm>
                  <a:prstGeom prst="straightConnector1">
                    <a:avLst/>
                  </a:prstGeom>
                  <a:ln w="1270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48" name="TextBox 147">
                    <a:extLst>
                      <a:ext uri="{FF2B5EF4-FFF2-40B4-BE49-F238E27FC236}">
                        <a16:creationId xmlns:a16="http://schemas.microsoft.com/office/drawing/2014/main" id="{1A6F50FD-44D7-EC87-FC81-87008EF04D51}"/>
                      </a:ext>
                    </a:extLst>
                  </p:cNvPr>
                  <p:cNvSpPr txBox="1"/>
                  <p:nvPr/>
                </p:nvSpPr>
                <p:spPr>
                  <a:xfrm>
                    <a:off x="5352806" y="3269496"/>
                    <a:ext cx="466474" cy="246221"/>
                  </a:xfrm>
                  <a:prstGeom prst="rect">
                    <a:avLst/>
                  </a:prstGeom>
                  <a:noFill/>
                  <a:effectLst/>
                </p:spPr>
                <p:txBody>
                  <a:bodyPr wrap="none" lIns="0" tIns="0" rIns="0" bIns="0" rtlCol="0" anchor="t">
                    <a:spAutoFit/>
                  </a:bodyPr>
                  <a:lstStyle/>
                  <a:p>
                    <a:pPr algn="ctr"/>
                    <a:r>
                      <a:rPr lang="ko-KR" altLang="en-US" sz="800" dirty="0">
                        <a:solidFill>
                          <a:srgbClr val="FF0000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얇고 뾰족한</a:t>
                    </a:r>
                    <a:endParaRPr lang="en-US" altLang="ko-KR" sz="800" dirty="0">
                      <a:solidFill>
                        <a:srgbClr val="FF0000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endParaRPr>
                  </a:p>
                  <a:p>
                    <a:pPr algn="ctr"/>
                    <a:r>
                      <a:rPr lang="ko-KR" altLang="en-US" sz="800" dirty="0">
                        <a:solidFill>
                          <a:srgbClr val="FF0000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부챗살</a:t>
                    </a:r>
                    <a:endParaRPr lang="en-US" altLang="ko-KR" sz="800" dirty="0">
                      <a:solidFill>
                        <a:srgbClr val="FF0000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endParaRPr>
                  </a:p>
                </p:txBody>
              </p:sp>
            </p:grpSp>
          </p:grpSp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D3E1318A-4398-4EF2-459A-E8DAA07343C8}"/>
                  </a:ext>
                </a:extLst>
              </p:cNvPr>
              <p:cNvSpPr txBox="1"/>
              <p:nvPr/>
            </p:nvSpPr>
            <p:spPr>
              <a:xfrm>
                <a:off x="3550471" y="2576708"/>
                <a:ext cx="1426673" cy="138499"/>
              </a:xfrm>
              <a:prstGeom prst="rect">
                <a:avLst/>
              </a:prstGeom>
              <a:noFill/>
              <a:effectLst/>
            </p:spPr>
            <p:txBody>
              <a:bodyPr wrap="none" lIns="0" tIns="0" rIns="0" bIns="0" rtlCol="0" anchor="t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altLang="ko-KR" sz="900" dirty="0">
                    <a:solidFill>
                      <a:schemeClr val="bg1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(1) </a:t>
                </a:r>
                <a:r>
                  <a:rPr lang="ko-KR" altLang="en-US" sz="900" dirty="0">
                    <a:solidFill>
                      <a:schemeClr val="bg1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사용 무기 </a:t>
                </a:r>
                <a:r>
                  <a:rPr lang="en-US" altLang="ko-KR" sz="900" dirty="0">
                    <a:solidFill>
                      <a:schemeClr val="bg1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‘</a:t>
                </a:r>
                <a:r>
                  <a:rPr lang="ko-KR" altLang="en-US" sz="900" dirty="0">
                    <a:solidFill>
                      <a:schemeClr val="bg1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부채</a:t>
                </a:r>
                <a:r>
                  <a:rPr lang="en-US" altLang="ko-KR" sz="900" dirty="0">
                    <a:solidFill>
                      <a:schemeClr val="bg1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’</a:t>
                </a:r>
                <a:r>
                  <a:rPr lang="ko-KR" altLang="en-US" sz="900" dirty="0">
                    <a:solidFill>
                      <a:schemeClr val="bg1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의 구조 분석</a:t>
                </a:r>
                <a:endParaRPr lang="en-US" altLang="ko-KR" sz="900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sp>
            <p:nvSpPr>
              <p:cNvPr id="1073" name="TextBox 1072">
                <a:extLst>
                  <a:ext uri="{FF2B5EF4-FFF2-40B4-BE49-F238E27FC236}">
                    <a16:creationId xmlns:a16="http://schemas.microsoft.com/office/drawing/2014/main" id="{BAF2FEA5-2313-ED66-4147-362F56FC6D31}"/>
                  </a:ext>
                </a:extLst>
              </p:cNvPr>
              <p:cNvSpPr txBox="1"/>
              <p:nvPr/>
            </p:nvSpPr>
            <p:spPr>
              <a:xfrm>
                <a:off x="3795730" y="2753484"/>
                <a:ext cx="936154" cy="195814"/>
              </a:xfrm>
              <a:prstGeom prst="rect">
                <a:avLst/>
              </a:prstGeom>
              <a:noFill/>
              <a:effectLst/>
            </p:spPr>
            <p:txBody>
              <a:bodyPr wrap="none" lIns="0" tIns="72000" rIns="0" bIns="0" rtlCol="0" anchor="t">
                <a:spAutoFit/>
              </a:bodyPr>
              <a:lstStyle/>
              <a:p>
                <a:pPr algn="ctr"/>
                <a:r>
                  <a:rPr lang="ko-KR" altLang="en-US" sz="800" dirty="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부채</a:t>
                </a:r>
                <a:r>
                  <a:rPr lang="ko-KR" altLang="en-US" sz="800" dirty="0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</a:t>
                </a:r>
                <a:r>
                  <a:rPr lang="en-US" altLang="ko-KR" sz="8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=</a:t>
                </a:r>
                <a:r>
                  <a:rPr lang="en-US" altLang="ko-KR" sz="800" dirty="0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</a:t>
                </a:r>
                <a:r>
                  <a:rPr lang="ko-KR" altLang="en-US" sz="800" dirty="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부챗살</a:t>
                </a:r>
                <a:r>
                  <a:rPr lang="ko-KR" altLang="en-US" sz="800" dirty="0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</a:t>
                </a:r>
                <a:r>
                  <a:rPr lang="en-US" altLang="ko-KR" sz="8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+</a:t>
                </a:r>
                <a:r>
                  <a:rPr lang="en-US" altLang="ko-KR" sz="800" dirty="0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</a:t>
                </a:r>
                <a:r>
                  <a:rPr lang="ko-KR" altLang="en-US" sz="800" dirty="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부채면</a:t>
                </a:r>
                <a:endParaRPr lang="en-US" altLang="ko-KR" sz="800" dirty="0">
                  <a:solidFill>
                    <a:srgbClr val="0070C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</p:grpSp>
        <p:sp>
          <p:nvSpPr>
            <p:cNvPr id="1075" name="화살표: 아래쪽 1074">
              <a:extLst>
                <a:ext uri="{FF2B5EF4-FFF2-40B4-BE49-F238E27FC236}">
                  <a16:creationId xmlns:a16="http://schemas.microsoft.com/office/drawing/2014/main" id="{4B8BE108-2256-BC3E-AAE5-B83B5A4C2183}"/>
                </a:ext>
              </a:extLst>
            </p:cNvPr>
            <p:cNvSpPr/>
            <p:nvPr/>
          </p:nvSpPr>
          <p:spPr>
            <a:xfrm rot="16200000">
              <a:off x="8128285" y="3202824"/>
              <a:ext cx="130082" cy="182845"/>
            </a:xfrm>
            <a:prstGeom prst="downArrow">
              <a:avLst/>
            </a:prstGeom>
            <a:solidFill>
              <a:srgbClr val="FAFCBC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8D34EB18-F014-BD57-9CEE-3BF5FE6CBBF5}"/>
                </a:ext>
              </a:extLst>
            </p:cNvPr>
            <p:cNvGrpSpPr/>
            <p:nvPr/>
          </p:nvGrpSpPr>
          <p:grpSpPr>
            <a:xfrm>
              <a:off x="8362021" y="2538431"/>
              <a:ext cx="3637891" cy="1511630"/>
              <a:chOff x="8362021" y="2538431"/>
              <a:chExt cx="3637891" cy="1511630"/>
            </a:xfrm>
          </p:grpSpPr>
          <p:sp>
            <p:nvSpPr>
              <p:cNvPr id="163" name="직사각형 162">
                <a:extLst>
                  <a:ext uri="{FF2B5EF4-FFF2-40B4-BE49-F238E27FC236}">
                    <a16:creationId xmlns:a16="http://schemas.microsoft.com/office/drawing/2014/main" id="{748F1D41-6745-78F7-9292-4E2D6A068617}"/>
                  </a:ext>
                </a:extLst>
              </p:cNvPr>
              <p:cNvSpPr/>
              <p:nvPr/>
            </p:nvSpPr>
            <p:spPr>
              <a:xfrm>
                <a:off x="8362021" y="2538431"/>
                <a:ext cx="3637891" cy="151163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4" name="직사각형 163">
                <a:extLst>
                  <a:ext uri="{FF2B5EF4-FFF2-40B4-BE49-F238E27FC236}">
                    <a16:creationId xmlns:a16="http://schemas.microsoft.com/office/drawing/2014/main" id="{54A0A22F-E725-3F12-AB13-4799B96D15C5}"/>
                  </a:ext>
                </a:extLst>
              </p:cNvPr>
              <p:cNvSpPr/>
              <p:nvPr/>
            </p:nvSpPr>
            <p:spPr>
              <a:xfrm>
                <a:off x="8362022" y="2538431"/>
                <a:ext cx="3637890" cy="215053"/>
              </a:xfrm>
              <a:prstGeom prst="rect">
                <a:avLst/>
              </a:prstGeom>
              <a:solidFill>
                <a:srgbClr val="0070C0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767D3C19-9FC9-44A6-6C25-DD8BA566328E}"/>
                  </a:ext>
                </a:extLst>
              </p:cNvPr>
              <p:cNvSpPr txBox="1"/>
              <p:nvPr/>
            </p:nvSpPr>
            <p:spPr>
              <a:xfrm>
                <a:off x="9725714" y="2576708"/>
                <a:ext cx="910506" cy="138499"/>
              </a:xfrm>
              <a:prstGeom prst="rect">
                <a:avLst/>
              </a:prstGeom>
              <a:noFill/>
              <a:effectLst/>
            </p:spPr>
            <p:txBody>
              <a:bodyPr wrap="none" lIns="0" tIns="0" rIns="0" bIns="0" rtlCol="0" anchor="t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altLang="ko-KR" sz="900" dirty="0">
                    <a:solidFill>
                      <a:schemeClr val="bg1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(3) </a:t>
                </a:r>
                <a:r>
                  <a:rPr lang="ko-KR" altLang="en-US" sz="900" dirty="0">
                    <a:solidFill>
                      <a:schemeClr val="bg1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아이디어 구체화</a:t>
                </a:r>
                <a:endParaRPr lang="en-US" altLang="ko-KR" sz="900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sp>
            <p:nvSpPr>
              <p:cNvPr id="166" name="TextBox 165">
                <a:extLst>
                  <a:ext uri="{FF2B5EF4-FFF2-40B4-BE49-F238E27FC236}">
                    <a16:creationId xmlns:a16="http://schemas.microsoft.com/office/drawing/2014/main" id="{A2CFC421-5235-9B19-BAAE-E95844E28AB1}"/>
                  </a:ext>
                </a:extLst>
              </p:cNvPr>
              <p:cNvSpPr txBox="1"/>
              <p:nvPr/>
            </p:nvSpPr>
            <p:spPr>
              <a:xfrm>
                <a:off x="8774331" y="2753484"/>
                <a:ext cx="2813271" cy="195814"/>
              </a:xfrm>
              <a:prstGeom prst="rect">
                <a:avLst/>
              </a:prstGeom>
              <a:noFill/>
              <a:effectLst/>
            </p:spPr>
            <p:txBody>
              <a:bodyPr wrap="none" lIns="0" tIns="72000" rIns="0" bIns="0" rtlCol="0" anchor="t">
                <a:spAutoFit/>
              </a:bodyPr>
              <a:lstStyle>
                <a:defPPr>
                  <a:defRPr lang="ko-KR"/>
                </a:defPPr>
                <a:lvl1pPr algn="ctr">
                  <a:defRPr sz="80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defRPr>
                </a:lvl1pPr>
              </a:lstStyle>
              <a:p>
                <a:pPr>
                  <a:spcAft>
                    <a:spcPts val="300"/>
                  </a:spcAft>
                </a:pPr>
                <a:r>
                  <a:rPr lang="ko-KR" altLang="en-US" dirty="0">
                    <a:solidFill>
                      <a:schemeClr val="tx1"/>
                    </a:solidFill>
                  </a:rPr>
                  <a:t>부챗살이 박힌 대상이 있다면 </a:t>
                </a:r>
                <a:r>
                  <a:rPr lang="ko-KR" altLang="en-US" dirty="0"/>
                  <a:t>번개가 유도</a:t>
                </a:r>
                <a:r>
                  <a:rPr lang="ko-KR" altLang="en-US" dirty="0">
                    <a:solidFill>
                      <a:schemeClr val="tx1"/>
                    </a:solidFill>
                  </a:rPr>
                  <a:t>되어 </a:t>
                </a:r>
                <a:r>
                  <a:rPr lang="ko-KR" altLang="en-US" dirty="0"/>
                  <a:t>피해를 한 곳에 집중</a:t>
                </a:r>
                <a:r>
                  <a:rPr lang="ko-KR" altLang="en-US" dirty="0">
                    <a:solidFill>
                      <a:schemeClr val="tx1"/>
                    </a:solidFill>
                  </a:rPr>
                  <a:t>한다</a:t>
                </a:r>
                <a:r>
                  <a:rPr lang="en-US" altLang="ko-KR" dirty="0">
                    <a:solidFill>
                      <a:schemeClr val="tx1"/>
                    </a:solidFill>
                  </a:rPr>
                  <a:t>.</a:t>
                </a:r>
              </a:p>
            </p:txBody>
          </p:sp>
          <p:grpSp>
            <p:nvGrpSpPr>
              <p:cNvPr id="49" name="그룹 48">
                <a:extLst>
                  <a:ext uri="{FF2B5EF4-FFF2-40B4-BE49-F238E27FC236}">
                    <a16:creationId xmlns:a16="http://schemas.microsoft.com/office/drawing/2014/main" id="{2B22CF72-5B09-86D6-1697-564457F0889C}"/>
                  </a:ext>
                </a:extLst>
              </p:cNvPr>
              <p:cNvGrpSpPr/>
              <p:nvPr/>
            </p:nvGrpSpPr>
            <p:grpSpPr>
              <a:xfrm>
                <a:off x="8817333" y="3233629"/>
                <a:ext cx="2727266" cy="763620"/>
                <a:chOff x="8845480" y="3233629"/>
                <a:chExt cx="2727266" cy="763620"/>
              </a:xfrm>
            </p:grpSpPr>
            <p:grpSp>
              <p:nvGrpSpPr>
                <p:cNvPr id="53" name="그룹 52">
                  <a:extLst>
                    <a:ext uri="{FF2B5EF4-FFF2-40B4-BE49-F238E27FC236}">
                      <a16:creationId xmlns:a16="http://schemas.microsoft.com/office/drawing/2014/main" id="{A723D64B-299C-06F4-6386-696C803B86CF}"/>
                    </a:ext>
                  </a:extLst>
                </p:cNvPr>
                <p:cNvGrpSpPr/>
                <p:nvPr/>
              </p:nvGrpSpPr>
              <p:grpSpPr>
                <a:xfrm>
                  <a:off x="8845480" y="3233629"/>
                  <a:ext cx="1198104" cy="763620"/>
                  <a:chOff x="8741452" y="3233629"/>
                  <a:chExt cx="1198104" cy="763620"/>
                </a:xfrm>
              </p:grpSpPr>
              <p:pic>
                <p:nvPicPr>
                  <p:cNvPr id="1039" name="Picture 6">
                    <a:extLst>
                      <a:ext uri="{FF2B5EF4-FFF2-40B4-BE49-F238E27FC236}">
                        <a16:creationId xmlns:a16="http://schemas.microsoft.com/office/drawing/2014/main" id="{45AC3A94-3C54-57C5-AFF8-CF43B7B88E1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8">
                    <a:alphaModFix amt="95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6522" t="3989" r="31256" b="3115"/>
                  <a:stretch>
                    <a:fillRect/>
                  </a:stretch>
                </p:blipFill>
                <p:spPr bwMode="auto">
                  <a:xfrm flipH="1">
                    <a:off x="8741452" y="3233629"/>
                    <a:ext cx="1198104" cy="510065"/>
                  </a:xfrm>
                  <a:prstGeom prst="rect">
                    <a:avLst/>
                  </a:prstGeom>
                  <a:noFill/>
                  <a:effectLst>
                    <a:glow rad="25400">
                      <a:schemeClr val="accent4">
                        <a:lumMod val="20000"/>
                        <a:lumOff val="80000"/>
                        <a:alpha val="60000"/>
                      </a:schemeClr>
                    </a:glow>
                  </a:effectLst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1077" name="TextBox 1076">
                    <a:extLst>
                      <a:ext uri="{FF2B5EF4-FFF2-40B4-BE49-F238E27FC236}">
                        <a16:creationId xmlns:a16="http://schemas.microsoft.com/office/drawing/2014/main" id="{E5BDED7E-E8CE-3FAC-E716-CAD25CCC66B8}"/>
                      </a:ext>
                    </a:extLst>
                  </p:cNvPr>
                  <p:cNvSpPr txBox="1"/>
                  <p:nvPr/>
                </p:nvSpPr>
                <p:spPr>
                  <a:xfrm>
                    <a:off x="8934143" y="3781805"/>
                    <a:ext cx="812723" cy="215444"/>
                  </a:xfrm>
                  <a:prstGeom prst="rect">
                    <a:avLst/>
                  </a:prstGeom>
                  <a:noFill/>
                  <a:effectLst/>
                </p:spPr>
                <p:txBody>
                  <a:bodyPr wrap="none" lIns="0" tIns="0" rIns="0" bIns="0" rtlCol="0" anchor="t">
                    <a:spAutoFit/>
                  </a:bodyPr>
                  <a:lstStyle/>
                  <a:p>
                    <a:pPr algn="ctr"/>
                    <a:r>
                      <a: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&lt;</a:t>
                    </a:r>
                    <a:r>
                      <a:rPr lang="ko-KR" altLang="en-US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기본 번개 방출 예시</a:t>
                    </a:r>
                    <a:r>
                      <a: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&gt;</a:t>
                    </a:r>
                  </a:p>
                  <a:p>
                    <a:pPr algn="ctr"/>
                    <a:r>
                      <a:rPr lang="ko-KR" altLang="en-US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여러 갈래 </a:t>
                    </a:r>
                    <a:r>
                      <a: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/ </a:t>
                    </a:r>
                    <a:r>
                      <a:rPr lang="ko-KR" altLang="en-US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분산된 피해</a:t>
                    </a:r>
                    <a:endParaRPr lang="en-US" altLang="ko-KR" sz="7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endParaRPr>
                  </a:p>
                </p:txBody>
              </p:sp>
            </p:grpSp>
            <p:grpSp>
              <p:nvGrpSpPr>
                <p:cNvPr id="52" name="그룹 51">
                  <a:extLst>
                    <a:ext uri="{FF2B5EF4-FFF2-40B4-BE49-F238E27FC236}">
                      <a16:creationId xmlns:a16="http://schemas.microsoft.com/office/drawing/2014/main" id="{60A3728B-9DA1-79D7-35B0-440C236CADB1}"/>
                    </a:ext>
                  </a:extLst>
                </p:cNvPr>
                <p:cNvGrpSpPr/>
                <p:nvPr/>
              </p:nvGrpSpPr>
              <p:grpSpPr>
                <a:xfrm>
                  <a:off x="10366721" y="3350637"/>
                  <a:ext cx="1206025" cy="646612"/>
                  <a:chOff x="10366721" y="3350637"/>
                  <a:chExt cx="1206025" cy="646612"/>
                </a:xfrm>
              </p:grpSpPr>
              <p:grpSp>
                <p:nvGrpSpPr>
                  <p:cNvPr id="1050" name="그룹 1049">
                    <a:extLst>
                      <a:ext uri="{FF2B5EF4-FFF2-40B4-BE49-F238E27FC236}">
                        <a16:creationId xmlns:a16="http://schemas.microsoft.com/office/drawing/2014/main" id="{B95667FC-56AF-5424-2E77-EA599D44DCC1}"/>
                      </a:ext>
                    </a:extLst>
                  </p:cNvPr>
                  <p:cNvGrpSpPr/>
                  <p:nvPr/>
                </p:nvGrpSpPr>
                <p:grpSpPr>
                  <a:xfrm>
                    <a:off x="10366721" y="3350637"/>
                    <a:ext cx="1206025" cy="333838"/>
                    <a:chOff x="4730532" y="6675068"/>
                    <a:chExt cx="1615469" cy="340035"/>
                  </a:xfrm>
                </p:grpSpPr>
                <p:pic>
                  <p:nvPicPr>
                    <p:cNvPr id="1056" name="그림 1055" descr="빛이(가) 표시된 사진&#10;&#10;AI 생성 콘텐츠는 정확하지 않을 수 있습니다.">
                      <a:extLst>
                        <a:ext uri="{FF2B5EF4-FFF2-40B4-BE49-F238E27FC236}">
                          <a16:creationId xmlns:a16="http://schemas.microsoft.com/office/drawing/2014/main" id="{40EBA5F8-B18E-8350-9427-0AB2EE1E44B9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20247" t="38729" r="64139" b="2158"/>
                    <a:stretch>
                      <a:fillRect/>
                    </a:stretch>
                  </p:blipFill>
                  <p:spPr>
                    <a:xfrm rot="16200000">
                      <a:off x="5368249" y="6037351"/>
                      <a:ext cx="340033" cy="1615468"/>
                    </a:xfrm>
                    <a:prstGeom prst="rect">
                      <a:avLst/>
                    </a:prstGeom>
                    <a:effectLst>
                      <a:glow rad="25400">
                        <a:schemeClr val="accent4">
                          <a:lumMod val="20000"/>
                          <a:lumOff val="80000"/>
                        </a:schemeClr>
                      </a:glow>
                      <a:softEdge rad="0"/>
                    </a:effectLst>
                  </p:spPr>
                </p:pic>
                <p:pic>
                  <p:nvPicPr>
                    <p:cNvPr id="1057" name="그림 1056" descr="공구, 칼, 근접 무기, 칼날이(가) 표시된 사진&#10;&#10;AI 생성 콘텐츠는 정확하지 않을 수 있습니다.">
                      <a:extLst>
                        <a:ext uri="{FF2B5EF4-FFF2-40B4-BE49-F238E27FC236}">
                          <a16:creationId xmlns:a16="http://schemas.microsoft.com/office/drawing/2014/main" id="{C14C00B2-60FD-F117-2D70-656ABEAFD5CB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10800000">
                      <a:off x="5829819" y="6725577"/>
                      <a:ext cx="492662" cy="83211"/>
                    </a:xfrm>
                    <a:prstGeom prst="rect">
                      <a:avLst/>
                    </a:prstGeom>
                    <a:effectLst>
                      <a:glow rad="12700">
                        <a:srgbClr val="FFFF00">
                          <a:alpha val="26000"/>
                        </a:srgbClr>
                      </a:glow>
                    </a:effectLst>
                  </p:spPr>
                </p:pic>
                <p:pic>
                  <p:nvPicPr>
                    <p:cNvPr id="1058" name="그림 1057" descr="빛이(가) 표시된 사진&#10;&#10;AI 생성 콘텐츠는 정확하지 않을 수 있습니다.">
                      <a:extLst>
                        <a:ext uri="{FF2B5EF4-FFF2-40B4-BE49-F238E27FC236}">
                          <a16:creationId xmlns:a16="http://schemas.microsoft.com/office/drawing/2014/main" id="{A37487B4-1C42-46C4-067F-863274FC34BA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9">
                      <a:alphaModFix amt="50000"/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20247" t="80698" r="64139" b="2157"/>
                    <a:stretch>
                      <a:fillRect/>
                    </a:stretch>
                  </p:blipFill>
                  <p:spPr>
                    <a:xfrm rot="16200000">
                      <a:off x="5941713" y="6610815"/>
                      <a:ext cx="340033" cy="468543"/>
                    </a:xfrm>
                    <a:prstGeom prst="rect">
                      <a:avLst/>
                    </a:prstGeom>
                    <a:effectLst/>
                  </p:spPr>
                </p:pic>
              </p:grpSp>
              <p:sp>
                <p:nvSpPr>
                  <p:cNvPr id="1078" name="TextBox 1077">
                    <a:extLst>
                      <a:ext uri="{FF2B5EF4-FFF2-40B4-BE49-F238E27FC236}">
                        <a16:creationId xmlns:a16="http://schemas.microsoft.com/office/drawing/2014/main" id="{F99253D7-12EE-F29E-281F-8F5CF5EA0B2C}"/>
                      </a:ext>
                    </a:extLst>
                  </p:cNvPr>
                  <p:cNvSpPr txBox="1"/>
                  <p:nvPr/>
                </p:nvSpPr>
                <p:spPr>
                  <a:xfrm>
                    <a:off x="10601844" y="3781805"/>
                    <a:ext cx="735779" cy="215444"/>
                  </a:xfrm>
                  <a:prstGeom prst="rect">
                    <a:avLst/>
                  </a:prstGeom>
                  <a:noFill/>
                  <a:effectLst/>
                </p:spPr>
                <p:txBody>
                  <a:bodyPr wrap="none" lIns="0" tIns="0" rIns="0" bIns="0" rtlCol="0" anchor="t">
                    <a:spAutoFit/>
                  </a:bodyPr>
                  <a:lstStyle/>
                  <a:p>
                    <a:pPr algn="ctr"/>
                    <a:r>
                      <a: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&lt;</a:t>
                    </a:r>
                    <a:r>
                      <a:rPr lang="ko-KR" altLang="en-US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번개 유도 예시</a:t>
                    </a:r>
                    <a:r>
                      <a: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&gt;</a:t>
                    </a:r>
                  </a:p>
                  <a:p>
                    <a:pPr algn="ctr"/>
                    <a:r>
                      <a:rPr lang="ko-KR" altLang="en-US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한 갈래 </a:t>
                    </a:r>
                    <a:r>
                      <a: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/ </a:t>
                    </a:r>
                    <a:r>
                      <a:rPr lang="ko-KR" altLang="en-US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집중된 피해</a:t>
                    </a:r>
                    <a:endParaRPr lang="en-US" altLang="ko-KR" sz="7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endParaRPr>
                  </a:p>
                </p:txBody>
              </p:sp>
            </p:grpSp>
          </p:grp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A1CE9E27-8FED-C1D2-F01F-C82F9B740F42}"/>
                  </a:ext>
                </a:extLst>
              </p:cNvPr>
              <p:cNvSpPr txBox="1"/>
              <p:nvPr/>
            </p:nvSpPr>
            <p:spPr>
              <a:xfrm>
                <a:off x="9111763" y="2970508"/>
                <a:ext cx="2138406" cy="107722"/>
              </a:xfrm>
              <a:prstGeom prst="rect">
                <a:avLst/>
              </a:prstGeom>
              <a:noFill/>
              <a:effectLst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:r>
                  <a:rPr lang="ko-KR" altLang="en-US" sz="7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부챗살 발사 →  </a:t>
                </a:r>
                <a:r>
                  <a:rPr lang="ko-KR" altLang="en-US" sz="7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AFCBC"/>
                    </a:highlight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‘</a:t>
                </a:r>
                <a:r>
                  <a:rPr lang="ko-KR" altLang="en-US" sz="7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AFCBC"/>
                    </a:highlight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천뢰침</a:t>
                </a:r>
                <a:r>
                  <a:rPr lang="ko-KR" altLang="en-US" sz="7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AFCBC"/>
                    </a:highlight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</a:t>
                </a:r>
                <a:r>
                  <a:rPr lang="en-US" altLang="ko-KR" sz="7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AFCBC"/>
                    </a:highlight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- </a:t>
                </a:r>
                <a:r>
                  <a:rPr lang="ko-KR" altLang="en-US" sz="7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AFCBC"/>
                    </a:highlight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식’</a:t>
                </a:r>
                <a:r>
                  <a:rPr lang="ko-KR" altLang="en-US" sz="7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효과 부여 →</a:t>
                </a:r>
                <a:r>
                  <a:rPr lang="en-US" altLang="ko-KR" sz="7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</a:t>
                </a:r>
                <a:r>
                  <a:rPr lang="ko-KR" altLang="en-US" sz="7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대상에게 </a:t>
                </a:r>
                <a:r>
                  <a:rPr lang="ko-KR" altLang="en-US" sz="7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AFCBC"/>
                    </a:highlight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번개 유도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915002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F2A44447-6F70-C6E0-2F6C-1F64748D692E}"/>
              </a:ext>
            </a:extLst>
          </p:cNvPr>
          <p:cNvGrpSpPr/>
          <p:nvPr/>
        </p:nvGrpSpPr>
        <p:grpSpPr>
          <a:xfrm>
            <a:off x="2775658" y="3017520"/>
            <a:ext cx="1667347" cy="755281"/>
            <a:chOff x="2775658" y="3017520"/>
            <a:chExt cx="1667347" cy="755281"/>
          </a:xfrm>
        </p:grpSpPr>
        <p:pic>
          <p:nvPicPr>
            <p:cNvPr id="3" name="그림 2" descr="그림, 스케치, 만화 영화, 예술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7C423D10-1571-4159-AD7A-1A5D4A7BA3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9363" b="56692"/>
            <a:stretch>
              <a:fillRect/>
            </a:stretch>
          </p:blipFill>
          <p:spPr>
            <a:xfrm>
              <a:off x="3586014" y="3017520"/>
              <a:ext cx="856991" cy="735330"/>
            </a:xfrm>
            <a:prstGeom prst="rect">
              <a:avLst/>
            </a:prstGeom>
          </p:spPr>
        </p:pic>
        <p:pic>
          <p:nvPicPr>
            <p:cNvPr id="70" name="그림 69" descr="스케치, 그림, 라인 아트, 디자인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C590E41A-DCAE-55ED-8175-B2A5834479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496" t="26098" r="6070" b="52578"/>
            <a:stretch>
              <a:fillRect/>
            </a:stretch>
          </p:blipFill>
          <p:spPr>
            <a:xfrm rot="1467052">
              <a:off x="3713969" y="3106134"/>
              <a:ext cx="535429" cy="494959"/>
            </a:xfrm>
            <a:prstGeom prst="rect">
              <a:avLst/>
            </a:prstGeom>
          </p:spPr>
        </p:pic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68E41CBE-5245-08E6-D36A-F87C00BECF40}"/>
                </a:ext>
              </a:extLst>
            </p:cNvPr>
            <p:cNvGrpSpPr/>
            <p:nvPr/>
          </p:nvGrpSpPr>
          <p:grpSpPr>
            <a:xfrm>
              <a:off x="2775658" y="3438963"/>
              <a:ext cx="1206025" cy="333838"/>
              <a:chOff x="4730532" y="6675068"/>
              <a:chExt cx="1615469" cy="340035"/>
            </a:xfrm>
          </p:grpSpPr>
          <p:pic>
            <p:nvPicPr>
              <p:cNvPr id="20" name="그림 19" descr="빛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63304C82-CC61-DBBE-2AC6-2B255E3849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247" t="38729" r="64139" b="2158"/>
              <a:stretch>
                <a:fillRect/>
              </a:stretch>
            </p:blipFill>
            <p:spPr>
              <a:xfrm rot="16200000">
                <a:off x="5368249" y="6037351"/>
                <a:ext cx="340033" cy="1615468"/>
              </a:xfrm>
              <a:prstGeom prst="rect">
                <a:avLst/>
              </a:prstGeom>
              <a:effectLst>
                <a:glow rad="25400">
                  <a:schemeClr val="accent4">
                    <a:lumMod val="20000"/>
                    <a:lumOff val="80000"/>
                  </a:schemeClr>
                </a:glow>
                <a:softEdge rad="0"/>
              </a:effectLst>
            </p:spPr>
          </p:pic>
          <p:pic>
            <p:nvPicPr>
              <p:cNvPr id="21" name="그림 20" descr="공구, 칼, 근접 무기, 칼날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D830C76F-469D-9FD8-CDA6-7E28FACF24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800000">
                <a:off x="5829819" y="6725577"/>
                <a:ext cx="492662" cy="83211"/>
              </a:xfrm>
              <a:prstGeom prst="rect">
                <a:avLst/>
              </a:prstGeom>
              <a:effectLst>
                <a:glow rad="12700">
                  <a:srgbClr val="FFFF00">
                    <a:alpha val="26000"/>
                  </a:srgbClr>
                </a:glow>
              </a:effectLst>
            </p:spPr>
          </p:pic>
          <p:pic>
            <p:nvPicPr>
              <p:cNvPr id="22" name="그림 21" descr="빛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66C36C56-B0F8-E8A8-DAF2-519850D6956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alphaModFix amt="5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247" t="80698" r="64139" b="2157"/>
              <a:stretch>
                <a:fillRect/>
              </a:stretch>
            </p:blipFill>
            <p:spPr>
              <a:xfrm rot="16200000">
                <a:off x="5941713" y="6610815"/>
                <a:ext cx="340033" cy="468543"/>
              </a:xfrm>
              <a:prstGeom prst="rect">
                <a:avLst/>
              </a:prstGeom>
              <a:effectLst/>
            </p:spPr>
          </p:pic>
        </p:grp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60306C95-55B7-5A0C-6240-68F90059B176}"/>
              </a:ext>
            </a:extLst>
          </p:cNvPr>
          <p:cNvGrpSpPr/>
          <p:nvPr/>
        </p:nvGrpSpPr>
        <p:grpSpPr>
          <a:xfrm>
            <a:off x="8325307" y="2895602"/>
            <a:ext cx="1310814" cy="1185898"/>
            <a:chOff x="7613515" y="2129291"/>
            <a:chExt cx="1310814" cy="1185898"/>
          </a:xfrm>
        </p:grpSpPr>
        <p:pic>
          <p:nvPicPr>
            <p:cNvPr id="60" name="그림 59" descr="블랙, 스크린샷, 화이트, 흑백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B86312C9-5C8A-71B9-D66A-435A32F8FBB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schemeClr val="bg2">
                  <a:shade val="45000"/>
                  <a:satMod val="135000"/>
                </a:schemeClr>
                <a:prstClr val="white"/>
              </a:duotone>
              <a:alphaModFix amt="3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7685764">
              <a:off x="7431161" y="2564565"/>
              <a:ext cx="945248" cy="215996"/>
            </a:xfrm>
            <a:prstGeom prst="rect">
              <a:avLst/>
            </a:prstGeom>
          </p:spPr>
        </p:pic>
        <p:pic>
          <p:nvPicPr>
            <p:cNvPr id="64" name="그림 63" descr="흑백, 연기, 블랙, 구름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6BADFE41-3029-C582-C0FE-1EB9ECA136C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00000">
              <a:off x="8146414" y="2129291"/>
              <a:ext cx="316188" cy="598458"/>
            </a:xfrm>
            <a:prstGeom prst="rect">
              <a:avLst/>
            </a:prstGeom>
            <a:effectLst>
              <a:glow rad="25400">
                <a:schemeClr val="tx1">
                  <a:lumMod val="75000"/>
                  <a:lumOff val="25000"/>
                </a:schemeClr>
              </a:glow>
            </a:effectLst>
          </p:spPr>
        </p:pic>
        <p:pic>
          <p:nvPicPr>
            <p:cNvPr id="6179" name="그래픽 6178" descr="괴물 단색으로 채워진">
              <a:extLst>
                <a:ext uri="{FF2B5EF4-FFF2-40B4-BE49-F238E27FC236}">
                  <a16:creationId xmlns:a16="http://schemas.microsoft.com/office/drawing/2014/main" id="{31440AF2-6392-BA18-5B22-CAFB4C1DE16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465339" y="2552327"/>
              <a:ext cx="458990" cy="458990"/>
            </a:xfrm>
            <a:prstGeom prst="rect">
              <a:avLst/>
            </a:prstGeom>
          </p:spPr>
        </p:pic>
        <p:sp>
          <p:nvSpPr>
            <p:cNvPr id="6177" name="폭발: 8pt 6176">
              <a:extLst>
                <a:ext uri="{FF2B5EF4-FFF2-40B4-BE49-F238E27FC236}">
                  <a16:creationId xmlns:a16="http://schemas.microsoft.com/office/drawing/2014/main" id="{0C50EC63-D4D3-DE11-FC5D-4C8418A36A6E}"/>
                </a:ext>
              </a:extLst>
            </p:cNvPr>
            <p:cNvSpPr/>
            <p:nvPr/>
          </p:nvSpPr>
          <p:spPr>
            <a:xfrm>
              <a:off x="8409200" y="2628614"/>
              <a:ext cx="228811" cy="228811"/>
            </a:xfrm>
            <a:prstGeom prst="irregularSeal1">
              <a:avLst/>
            </a:prstGeom>
            <a:solidFill>
              <a:srgbClr val="FFFF00"/>
            </a:solidFill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74" name="원호 6173">
              <a:extLst>
                <a:ext uri="{FF2B5EF4-FFF2-40B4-BE49-F238E27FC236}">
                  <a16:creationId xmlns:a16="http://schemas.microsoft.com/office/drawing/2014/main" id="{B95C3964-C261-C931-0B46-C55615177C72}"/>
                </a:ext>
              </a:extLst>
            </p:cNvPr>
            <p:cNvSpPr/>
            <p:nvPr/>
          </p:nvSpPr>
          <p:spPr>
            <a:xfrm rot="19747100">
              <a:off x="7792904" y="2182315"/>
              <a:ext cx="765616" cy="1028207"/>
            </a:xfrm>
            <a:prstGeom prst="arc">
              <a:avLst>
                <a:gd name="adj1" fmla="val 17499726"/>
                <a:gd name="adj2" fmla="val 0"/>
              </a:avLst>
            </a:prstGeom>
            <a:ln w="635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9" name="그림 58" descr="블랙, 스크린샷, 화이트, 흑백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121A29E3-9799-A330-E857-C897CBC9A16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63214">
              <a:off x="7650258" y="2734005"/>
              <a:ext cx="945248" cy="215996"/>
            </a:xfrm>
            <a:prstGeom prst="rect">
              <a:avLst/>
            </a:prstGeom>
          </p:spPr>
        </p:pic>
        <p:sp>
          <p:nvSpPr>
            <p:cNvPr id="5" name="원호 4">
              <a:extLst>
                <a:ext uri="{FF2B5EF4-FFF2-40B4-BE49-F238E27FC236}">
                  <a16:creationId xmlns:a16="http://schemas.microsoft.com/office/drawing/2014/main" id="{A44391AA-08AB-02E6-9A56-B149CC9A1DA9}"/>
                </a:ext>
              </a:extLst>
            </p:cNvPr>
            <p:cNvSpPr/>
            <p:nvPr/>
          </p:nvSpPr>
          <p:spPr>
            <a:xfrm rot="19747100">
              <a:off x="7613515" y="2286982"/>
              <a:ext cx="765616" cy="1028207"/>
            </a:xfrm>
            <a:prstGeom prst="arc">
              <a:avLst>
                <a:gd name="adj1" fmla="val 17499726"/>
                <a:gd name="adj2" fmla="val 0"/>
              </a:avLst>
            </a:prstGeom>
            <a:ln w="635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4C3E493F-0019-D84B-D712-ED931BB5BFA2}"/>
              </a:ext>
            </a:extLst>
          </p:cNvPr>
          <p:cNvGrpSpPr/>
          <p:nvPr/>
        </p:nvGrpSpPr>
        <p:grpSpPr>
          <a:xfrm rot="1788468">
            <a:off x="6081130" y="2414673"/>
            <a:ext cx="945248" cy="820710"/>
            <a:chOff x="7650258" y="2129291"/>
            <a:chExt cx="945248" cy="820710"/>
          </a:xfrm>
        </p:grpSpPr>
        <p:pic>
          <p:nvPicPr>
            <p:cNvPr id="10" name="그림 9" descr="흑백, 연기, 블랙, 구름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0BA1EBBD-71F3-1438-5B96-0D74636DE40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00000">
              <a:off x="8146414" y="2129291"/>
              <a:ext cx="316188" cy="598458"/>
            </a:xfrm>
            <a:prstGeom prst="rect">
              <a:avLst/>
            </a:prstGeom>
            <a:effectLst>
              <a:glow rad="25400">
                <a:schemeClr val="tx1">
                  <a:lumMod val="75000"/>
                  <a:lumOff val="25000"/>
                </a:schemeClr>
              </a:glow>
            </a:effectLst>
          </p:spPr>
        </p:pic>
        <p:pic>
          <p:nvPicPr>
            <p:cNvPr id="14" name="그림 13" descr="블랙, 스크린샷, 화이트, 흑백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75B4C5C9-9047-075F-75C2-A91DE0DFB77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63214">
              <a:off x="7650258" y="2734005"/>
              <a:ext cx="945248" cy="21599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921567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4ADFC5-1DDA-ACE3-1596-7F01F69BC9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6FEA588-8A3E-8538-F2FA-1E00E0DE8646}"/>
              </a:ext>
            </a:extLst>
          </p:cNvPr>
          <p:cNvSpPr txBox="1"/>
          <p:nvPr/>
        </p:nvSpPr>
        <p:spPr>
          <a:xfrm>
            <a:off x="192088" y="538432"/>
            <a:ext cx="1324080" cy="169277"/>
          </a:xfrm>
          <a:prstGeom prst="rect">
            <a:avLst/>
          </a:prstGeom>
          <a:noFill/>
          <a:effectLst/>
        </p:spPr>
        <p:txBody>
          <a:bodyPr wrap="none" lIns="0" tIns="0" rIns="0" bIns="0" rtlCol="0" anchor="t">
            <a:spAutoFit/>
          </a:bodyPr>
          <a:lstStyle/>
          <a:p>
            <a:r>
              <a: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(1) </a:t>
            </a:r>
            <a:r>
              <a:rPr lang="ko-KR" altLang="en-US" sz="1100" dirty="0">
                <a:solidFill>
                  <a:srgbClr val="0070C0"/>
                </a:solidFill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도사 가람 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/ 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도사 다온</a:t>
            </a:r>
            <a:endParaRPr lang="en-US" altLang="ko-KR" sz="1100" dirty="0">
              <a:solidFill>
                <a:schemeClr val="bg1">
                  <a:lumMod val="50000"/>
                </a:schemeClr>
              </a:solidFill>
              <a:latin typeface="페이퍼로지 6 SemiBold" pitchFamily="2" charset="-127"/>
              <a:ea typeface="페이퍼로지 6 SemiBold" pitchFamily="2" charset="-127"/>
              <a:cs typeface="Pretendard" panose="02000503000000020004" pitchFamily="2" charset="-127"/>
            </a:endParaRPr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7EE1B90B-6516-4129-DA31-4713D47A7FFF}"/>
              </a:ext>
            </a:extLst>
          </p:cNvPr>
          <p:cNvGrpSpPr/>
          <p:nvPr/>
        </p:nvGrpSpPr>
        <p:grpSpPr>
          <a:xfrm>
            <a:off x="0" y="0"/>
            <a:ext cx="12192000" cy="381195"/>
            <a:chOff x="0" y="0"/>
            <a:chExt cx="12192000" cy="381195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D23E778A-CA73-F6A1-7A88-107B19712A20}"/>
                </a:ext>
              </a:extLst>
            </p:cNvPr>
            <p:cNvSpPr/>
            <p:nvPr/>
          </p:nvSpPr>
          <p:spPr>
            <a:xfrm>
              <a:off x="0" y="0"/>
              <a:ext cx="12192000" cy="38119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72C74A85-51BE-C4CB-334C-9AD876D6C457}"/>
                </a:ext>
              </a:extLst>
            </p:cNvPr>
            <p:cNvGrpSpPr/>
            <p:nvPr/>
          </p:nvGrpSpPr>
          <p:grpSpPr>
            <a:xfrm>
              <a:off x="192088" y="51640"/>
              <a:ext cx="7200000" cy="277915"/>
              <a:chOff x="192088" y="51640"/>
              <a:chExt cx="7200000" cy="277915"/>
            </a:xfrm>
          </p:grpSpPr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BCE1704B-1C7C-7557-22B7-066759CB3462}"/>
                  </a:ext>
                </a:extLst>
              </p:cNvPr>
              <p:cNvGrpSpPr/>
              <p:nvPr/>
            </p:nvGrpSpPr>
            <p:grpSpPr>
              <a:xfrm>
                <a:off x="192088" y="51640"/>
                <a:ext cx="1440000" cy="277915"/>
                <a:chOff x="192088" y="2355329"/>
                <a:chExt cx="1440000" cy="277915"/>
              </a:xfrm>
            </p:grpSpPr>
            <p:sp>
              <p:nvSpPr>
                <p:cNvPr id="39" name="직사각형 38">
                  <a:extLst>
                    <a:ext uri="{FF2B5EF4-FFF2-40B4-BE49-F238E27FC236}">
                      <a16:creationId xmlns:a16="http://schemas.microsoft.com/office/drawing/2014/main" id="{10AD41C8-DA13-40AB-65A0-06D28581B3D3}"/>
                    </a:ext>
                  </a:extLst>
                </p:cNvPr>
                <p:cNvSpPr/>
                <p:nvPr/>
              </p:nvSpPr>
              <p:spPr>
                <a:xfrm>
                  <a:off x="19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34C43813-3577-A2F7-D4E3-E0FAAE381157}"/>
                    </a:ext>
                  </a:extLst>
                </p:cNvPr>
                <p:cNvSpPr txBox="1"/>
                <p:nvPr/>
              </p:nvSpPr>
              <p:spPr>
                <a:xfrm>
                  <a:off x="743772" y="2417342"/>
                  <a:ext cx="336631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chemeClr val="bg1">
                          <a:lumMod val="6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Medium" panose="02000603000000020004" pitchFamily="2" charset="-127"/>
                    </a:rPr>
                    <a:t>프로필</a:t>
                  </a:r>
                </a:p>
              </p:txBody>
            </p:sp>
          </p:grpSp>
          <p:grpSp>
            <p:nvGrpSpPr>
              <p:cNvPr id="25" name="그룹 24">
                <a:extLst>
                  <a:ext uri="{FF2B5EF4-FFF2-40B4-BE49-F238E27FC236}">
                    <a16:creationId xmlns:a16="http://schemas.microsoft.com/office/drawing/2014/main" id="{CB3013E2-D3AC-997C-AF2C-B1EED8419E1C}"/>
                  </a:ext>
                </a:extLst>
              </p:cNvPr>
              <p:cNvGrpSpPr/>
              <p:nvPr/>
            </p:nvGrpSpPr>
            <p:grpSpPr>
              <a:xfrm>
                <a:off x="1632088" y="51640"/>
                <a:ext cx="1440000" cy="277915"/>
                <a:chOff x="1632088" y="2355329"/>
                <a:chExt cx="1440000" cy="277915"/>
              </a:xfrm>
            </p:grpSpPr>
            <p:sp>
              <p:nvSpPr>
                <p:cNvPr id="40" name="직사각형 39">
                  <a:extLst>
                    <a:ext uri="{FF2B5EF4-FFF2-40B4-BE49-F238E27FC236}">
                      <a16:creationId xmlns:a16="http://schemas.microsoft.com/office/drawing/2014/main" id="{C5D38DD5-3125-4699-154D-AF0CFAAF59BB}"/>
                    </a:ext>
                  </a:extLst>
                </p:cNvPr>
                <p:cNvSpPr/>
                <p:nvPr/>
              </p:nvSpPr>
              <p:spPr>
                <a:xfrm>
                  <a:off x="163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B5DBAFA8-ECF7-8E9D-A43B-D8A5C6E99FFF}"/>
                    </a:ext>
                  </a:extLst>
                </p:cNvPr>
                <p:cNvSpPr txBox="1"/>
                <p:nvPr/>
              </p:nvSpPr>
              <p:spPr>
                <a:xfrm>
                  <a:off x="1935308" y="2386564"/>
                  <a:ext cx="833562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400" dirty="0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latin typeface="페이퍼로지 6 SemiBold" pitchFamily="2" charset="-127"/>
                      <a:ea typeface="페이퍼로지 6 SemiBold" pitchFamily="2" charset="-127"/>
                      <a:cs typeface="Pretendard Medium" panose="02000603000000020004" pitchFamily="2" charset="-127"/>
                    </a:rPr>
                    <a:t>신규 캐릭터</a:t>
                  </a:r>
                </a:p>
              </p:txBody>
            </p:sp>
          </p:grpSp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215653C7-4E59-A1BE-1970-245F56C98CCD}"/>
                  </a:ext>
                </a:extLst>
              </p:cNvPr>
              <p:cNvGrpSpPr/>
              <p:nvPr/>
            </p:nvGrpSpPr>
            <p:grpSpPr>
              <a:xfrm>
                <a:off x="3072088" y="51640"/>
                <a:ext cx="1440000" cy="277915"/>
                <a:chOff x="3072088" y="2355329"/>
                <a:chExt cx="1440000" cy="277915"/>
              </a:xfrm>
            </p:grpSpPr>
            <p:sp>
              <p:nvSpPr>
                <p:cNvPr id="41" name="직사각형 40">
                  <a:extLst>
                    <a:ext uri="{FF2B5EF4-FFF2-40B4-BE49-F238E27FC236}">
                      <a16:creationId xmlns:a16="http://schemas.microsoft.com/office/drawing/2014/main" id="{75F7AE80-4DFD-5DB2-C069-3B0BB1F61665}"/>
                    </a:ext>
                  </a:extLst>
                </p:cNvPr>
                <p:cNvSpPr/>
                <p:nvPr/>
              </p:nvSpPr>
              <p:spPr>
                <a:xfrm>
                  <a:off x="307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337CA5A7-222D-F1B1-359D-88F56DB8B421}"/>
                    </a:ext>
                  </a:extLst>
                </p:cNvPr>
                <p:cNvSpPr txBox="1"/>
                <p:nvPr/>
              </p:nvSpPr>
              <p:spPr>
                <a:xfrm>
                  <a:off x="3623773" y="2417342"/>
                  <a:ext cx="336631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 err="1">
                      <a:solidFill>
                        <a:schemeClr val="bg1">
                          <a:lumMod val="6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Medium" panose="02000603000000020004" pitchFamily="2" charset="-127"/>
                    </a:rPr>
                    <a:t>역기획</a:t>
                  </a:r>
                  <a:endParaRPr lang="ko-KR" altLang="en-US" sz="1000" dirty="0">
                    <a:solidFill>
                      <a:schemeClr val="bg1">
                        <a:lumMod val="65000"/>
                      </a:schemeClr>
                    </a:solidFill>
                    <a:latin typeface="페이퍼로지 5 Medium" pitchFamily="2" charset="-127"/>
                    <a:ea typeface="페이퍼로지 5 Medium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  <p:grpSp>
            <p:nvGrpSpPr>
              <p:cNvPr id="28" name="그룹 27">
                <a:extLst>
                  <a:ext uri="{FF2B5EF4-FFF2-40B4-BE49-F238E27FC236}">
                    <a16:creationId xmlns:a16="http://schemas.microsoft.com/office/drawing/2014/main" id="{B7EE2D24-D36C-5526-ADDF-D02297DC3710}"/>
                  </a:ext>
                </a:extLst>
              </p:cNvPr>
              <p:cNvGrpSpPr/>
              <p:nvPr/>
            </p:nvGrpSpPr>
            <p:grpSpPr>
              <a:xfrm>
                <a:off x="4512088" y="51640"/>
                <a:ext cx="1440000" cy="277915"/>
                <a:chOff x="4512088" y="2355329"/>
                <a:chExt cx="1440000" cy="277915"/>
              </a:xfrm>
            </p:grpSpPr>
            <p:sp>
              <p:nvSpPr>
                <p:cNvPr id="42" name="직사각형 41">
                  <a:extLst>
                    <a:ext uri="{FF2B5EF4-FFF2-40B4-BE49-F238E27FC236}">
                      <a16:creationId xmlns:a16="http://schemas.microsoft.com/office/drawing/2014/main" id="{2E78002B-85B3-7A56-7927-820661B8C0B7}"/>
                    </a:ext>
                  </a:extLst>
                </p:cNvPr>
                <p:cNvSpPr/>
                <p:nvPr/>
              </p:nvSpPr>
              <p:spPr>
                <a:xfrm>
                  <a:off x="451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9551E25E-1C40-77EC-1A9B-B09A4D2D4EBD}"/>
                    </a:ext>
                  </a:extLst>
                </p:cNvPr>
                <p:cNvSpPr txBox="1"/>
                <p:nvPr/>
              </p:nvSpPr>
              <p:spPr>
                <a:xfrm>
                  <a:off x="4810498" y="2417342"/>
                  <a:ext cx="843180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chemeClr val="bg1">
                          <a:lumMod val="6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Medium" panose="02000603000000020004" pitchFamily="2" charset="-127"/>
                    </a:rPr>
                    <a:t>팀 프로젝트 경험</a:t>
                  </a:r>
                </a:p>
              </p:txBody>
            </p:sp>
          </p:grp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4A6DEB42-37CE-D332-E3C9-EB6AC4E831B7}"/>
                  </a:ext>
                </a:extLst>
              </p:cNvPr>
              <p:cNvGrpSpPr/>
              <p:nvPr/>
            </p:nvGrpSpPr>
            <p:grpSpPr>
              <a:xfrm>
                <a:off x="5952088" y="51640"/>
                <a:ext cx="1440000" cy="277915"/>
                <a:chOff x="5952088" y="2355329"/>
                <a:chExt cx="1440000" cy="277915"/>
              </a:xfrm>
            </p:grpSpPr>
            <p:sp>
              <p:nvSpPr>
                <p:cNvPr id="43" name="직사각형 42">
                  <a:extLst>
                    <a:ext uri="{FF2B5EF4-FFF2-40B4-BE49-F238E27FC236}">
                      <a16:creationId xmlns:a16="http://schemas.microsoft.com/office/drawing/2014/main" id="{0D54140D-B8D0-6960-4658-53E8A79ED7AB}"/>
                    </a:ext>
                  </a:extLst>
                </p:cNvPr>
                <p:cNvSpPr/>
                <p:nvPr/>
              </p:nvSpPr>
              <p:spPr>
                <a:xfrm>
                  <a:off x="595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F7C4143D-201B-16E7-7BC4-F8F4D5D82AF3}"/>
                    </a:ext>
                  </a:extLst>
                </p:cNvPr>
                <p:cNvSpPr txBox="1"/>
                <p:nvPr/>
              </p:nvSpPr>
              <p:spPr>
                <a:xfrm>
                  <a:off x="6503773" y="2417342"/>
                  <a:ext cx="336631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chemeClr val="bg1">
                          <a:lumMod val="6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Medium" panose="02000603000000020004" pitchFamily="2" charset="-127"/>
                    </a:rPr>
                    <a:t>마무리</a:t>
                  </a:r>
                </a:p>
              </p:txBody>
            </p:sp>
          </p:grpSp>
          <p:cxnSp>
            <p:nvCxnSpPr>
              <p:cNvPr id="35" name="직선 연결선 34">
                <a:extLst>
                  <a:ext uri="{FF2B5EF4-FFF2-40B4-BE49-F238E27FC236}">
                    <a16:creationId xmlns:a16="http://schemas.microsoft.com/office/drawing/2014/main" id="{8605DA88-1146-FF7A-9B96-9DEAE22A70A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3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직선 연결선 35">
                <a:extLst>
                  <a:ext uri="{FF2B5EF4-FFF2-40B4-BE49-F238E27FC236}">
                    <a16:creationId xmlns:a16="http://schemas.microsoft.com/office/drawing/2014/main" id="{CA903810-7043-2A83-B079-B0445BAA7B1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7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>
                <a:extLst>
                  <a:ext uri="{FF2B5EF4-FFF2-40B4-BE49-F238E27FC236}">
                    <a16:creationId xmlns:a16="http://schemas.microsoft.com/office/drawing/2014/main" id="{C6B5F031-428D-75A0-C11C-2F16366136A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1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>
                <a:extLst>
                  <a:ext uri="{FF2B5EF4-FFF2-40B4-BE49-F238E27FC236}">
                    <a16:creationId xmlns:a16="http://schemas.microsoft.com/office/drawing/2014/main" id="{9CC7EF2B-F926-38CA-C926-47DC0CF41C7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5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45">
                <a:extLst>
                  <a:ext uri="{FF2B5EF4-FFF2-40B4-BE49-F238E27FC236}">
                    <a16:creationId xmlns:a16="http://schemas.microsoft.com/office/drawing/2014/main" id="{4EAE2309-CD71-5126-61F8-1D1A35E8D94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연결선 46">
                <a:extLst>
                  <a:ext uri="{FF2B5EF4-FFF2-40B4-BE49-F238E27FC236}">
                    <a16:creationId xmlns:a16="http://schemas.microsoft.com/office/drawing/2014/main" id="{9740D6F6-100F-FDE1-631C-25020BE57EB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9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712B060C-A0E3-F1FF-BB67-43EC90ABFD3D}"/>
              </a:ext>
            </a:extLst>
          </p:cNvPr>
          <p:cNvSpPr txBox="1"/>
          <p:nvPr/>
        </p:nvSpPr>
        <p:spPr>
          <a:xfrm>
            <a:off x="2768870" y="905593"/>
            <a:ext cx="730969" cy="153888"/>
          </a:xfrm>
          <a:prstGeom prst="rect">
            <a:avLst/>
          </a:prstGeom>
          <a:noFill/>
          <a:effectLst/>
        </p:spPr>
        <p:txBody>
          <a:bodyPr wrap="none" lIns="0" tIns="0" rIns="0" bIns="0" rtlCol="0" anchor="t">
            <a:spAutoFit/>
          </a:bodyPr>
          <a:lstStyle/>
          <a:p>
            <a:r>
              <a:rPr lang="ko-KR" altLang="en-US" sz="1000" dirty="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초기 기획 의도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889039F-9DDC-3C43-AB2D-55A85EF44799}"/>
              </a:ext>
            </a:extLst>
          </p:cNvPr>
          <p:cNvSpPr txBox="1"/>
          <p:nvPr/>
        </p:nvSpPr>
        <p:spPr>
          <a:xfrm>
            <a:off x="2789799" y="1104309"/>
            <a:ext cx="4312078" cy="457424"/>
          </a:xfrm>
          <a:prstGeom prst="rect">
            <a:avLst/>
          </a:prstGeom>
          <a:noFill/>
          <a:effectLst/>
        </p:spPr>
        <p:txBody>
          <a:bodyPr wrap="none" lIns="0" tIns="72000" rIns="0" bIns="0" rtlCol="0" anchor="t">
            <a:spAutoFit/>
          </a:bodyPr>
          <a:lstStyle/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“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여유롭고 절제된 동작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”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↔ 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“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강렬하고 파괴적인 전투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”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의 대비로 캐릭터의 매력 강화</a:t>
            </a:r>
            <a:endParaRPr lang="en-US" altLang="ko-KR" sz="10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단일 대상을 상대할 때 높은 효율을 발휘하는 캐릭터</a:t>
            </a:r>
            <a:endParaRPr lang="en-US" altLang="ko-KR" sz="10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2" name="그림 1" descr="의류, 의상 디자인, 여성, 인간의 얼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373C142-F49F-EAC5-5A94-3FE1B540C3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2088" y="1782227"/>
            <a:ext cx="2248834" cy="392293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7FA6675-51E6-DD84-0C8A-7D2D118A9531}"/>
              </a:ext>
            </a:extLst>
          </p:cNvPr>
          <p:cNvSpPr txBox="1"/>
          <p:nvPr/>
        </p:nvSpPr>
        <p:spPr>
          <a:xfrm>
            <a:off x="288179" y="4423762"/>
            <a:ext cx="2056653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glow rad="127000">
                    <a:schemeClr val="bg1"/>
                  </a:glo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하늘을 품은 뇌운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glow rad="127000">
                    <a:schemeClr val="bg1"/>
                  </a:glo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,</a:t>
            </a:r>
            <a:r>
              <a:rPr lang="en-US" altLang="ko-KR" sz="1400" dirty="0">
                <a:effectLst>
                  <a:glow rad="127000">
                    <a:schemeClr val="bg1"/>
                  </a:glo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 </a:t>
            </a:r>
            <a:r>
              <a:rPr lang="ko-KR" altLang="en-US" sz="2400" dirty="0">
                <a:effectLst>
                  <a:glow rad="127000">
                    <a:schemeClr val="bg1"/>
                  </a:glo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가람</a:t>
            </a:r>
            <a:endParaRPr lang="ko-KR" altLang="en-US" sz="2000" dirty="0">
              <a:effectLst>
                <a:glow rad="127000">
                  <a:schemeClr val="bg1"/>
                </a:glow>
              </a:effectLst>
              <a:latin typeface="빛의 계승자 Bold" panose="020B0600000101010101" pitchFamily="50" charset="-127"/>
              <a:ea typeface="빛의 계승자 Bold" panose="020B0600000101010101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202CAD5C-4D73-49D1-67C3-0495035A72CC}"/>
              </a:ext>
            </a:extLst>
          </p:cNvPr>
          <p:cNvGrpSpPr/>
          <p:nvPr/>
        </p:nvGrpSpPr>
        <p:grpSpPr>
          <a:xfrm>
            <a:off x="667503" y="5975304"/>
            <a:ext cx="1298004" cy="234048"/>
            <a:chOff x="270364" y="6143035"/>
            <a:chExt cx="1298004" cy="234048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49919E46-AFFE-47EC-0D23-D1E986A93262}"/>
                </a:ext>
              </a:extLst>
            </p:cNvPr>
            <p:cNvGrpSpPr/>
            <p:nvPr/>
          </p:nvGrpSpPr>
          <p:grpSpPr>
            <a:xfrm>
              <a:off x="270364" y="6143035"/>
              <a:ext cx="1298004" cy="234048"/>
              <a:chOff x="270364" y="6143035"/>
              <a:chExt cx="1298004" cy="234048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C01D6D6-FE1F-9A27-7476-3C3BB12AC9E7}"/>
                  </a:ext>
                </a:extLst>
              </p:cNvPr>
              <p:cNvSpPr txBox="1"/>
              <p:nvPr/>
            </p:nvSpPr>
            <p:spPr>
              <a:xfrm>
                <a:off x="515195" y="6223195"/>
                <a:ext cx="1053173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b">
                <a:spAutoFit/>
              </a:bodyPr>
              <a:lstStyle/>
              <a:p>
                <a:pPr algn="ctr"/>
                <a:r>
                  <a:rPr lang="ko-KR" altLang="en-US" sz="1000" u="sng" dirty="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가람</a:t>
                </a:r>
                <a:r>
                  <a:rPr lang="en-US" altLang="ko-KR" sz="1000" u="sng" dirty="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_</a:t>
                </a:r>
                <a:r>
                  <a:rPr lang="ko-KR" altLang="en-US" sz="1000" u="sng" dirty="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전투기획서</a:t>
                </a:r>
                <a:r>
                  <a:rPr lang="en-US" altLang="ko-KR" sz="1000" u="sng" dirty="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.pdf</a:t>
                </a:r>
                <a:endParaRPr lang="ko-KR" altLang="en-US" sz="1100" u="sng" dirty="0">
                  <a:solidFill>
                    <a:srgbClr val="0070C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pic>
            <p:nvPicPr>
              <p:cNvPr id="12" name="그래픽 11">
                <a:extLst>
                  <a:ext uri="{FF2B5EF4-FFF2-40B4-BE49-F238E27FC236}">
                    <a16:creationId xmlns:a16="http://schemas.microsoft.com/office/drawing/2014/main" id="{A8DBE313-58F1-4D52-25A5-6C03117965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70364" y="6143035"/>
                <a:ext cx="190582" cy="234048"/>
              </a:xfrm>
              <a:prstGeom prst="rect">
                <a:avLst/>
              </a:prstGeom>
            </p:spPr>
          </p:pic>
        </p:grpSp>
        <p:sp>
          <p:nvSpPr>
            <p:cNvPr id="10" name="직사각형 9">
              <a:hlinkClick r:id="rId6" tooltip="문서 열기"/>
              <a:extLst>
                <a:ext uri="{FF2B5EF4-FFF2-40B4-BE49-F238E27FC236}">
                  <a16:creationId xmlns:a16="http://schemas.microsoft.com/office/drawing/2014/main" id="{511BDEC5-4637-597D-1819-FE3CEFA6CC83}"/>
                </a:ext>
              </a:extLst>
            </p:cNvPr>
            <p:cNvSpPr/>
            <p:nvPr/>
          </p:nvSpPr>
          <p:spPr>
            <a:xfrm>
              <a:off x="270364" y="6143036"/>
              <a:ext cx="1298004" cy="23404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FD4ED0A6-8EF7-C992-B257-B706AFA514FF}"/>
              </a:ext>
            </a:extLst>
          </p:cNvPr>
          <p:cNvSpPr txBox="1"/>
          <p:nvPr/>
        </p:nvSpPr>
        <p:spPr>
          <a:xfrm>
            <a:off x="2768870" y="1808678"/>
            <a:ext cx="730969" cy="153888"/>
          </a:xfrm>
          <a:prstGeom prst="rect">
            <a:avLst/>
          </a:prstGeom>
          <a:noFill/>
          <a:effectLst/>
        </p:spPr>
        <p:txBody>
          <a:bodyPr wrap="none" lIns="0" tIns="0" rIns="0" bIns="0" rtlCol="0" anchor="t">
            <a:spAutoFit/>
          </a:bodyPr>
          <a:lstStyle>
            <a:defPPr>
              <a:defRPr lang="ko-KR"/>
            </a:defPPr>
            <a:lvl1pPr>
              <a:defRPr sz="100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defRPr>
            </a:lvl1pPr>
          </a:lstStyle>
          <a:p>
            <a:r>
              <a:rPr lang="ko-KR" altLang="en-US" dirty="0"/>
              <a:t>기획 과정 예시</a:t>
            </a:r>
            <a:endParaRPr lang="en-US" altLang="ko-KR" dirty="0"/>
          </a:p>
        </p:txBody>
      </p: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66782EA1-95ED-2C0D-AD69-62D0EED5D4C4}"/>
              </a:ext>
            </a:extLst>
          </p:cNvPr>
          <p:cNvGrpSpPr/>
          <p:nvPr/>
        </p:nvGrpSpPr>
        <p:grpSpPr>
          <a:xfrm>
            <a:off x="2768869" y="2025191"/>
            <a:ext cx="9423131" cy="215053"/>
            <a:chOff x="2768869" y="2025191"/>
            <a:chExt cx="9423131" cy="215053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0BE8981E-1FA7-0B02-D76A-EAC55090548D}"/>
                </a:ext>
              </a:extLst>
            </p:cNvPr>
            <p:cNvSpPr/>
            <p:nvPr/>
          </p:nvSpPr>
          <p:spPr>
            <a:xfrm>
              <a:off x="2768869" y="2025191"/>
              <a:ext cx="9423131" cy="215053"/>
            </a:xfrm>
            <a:prstGeom prst="rect">
              <a:avLst/>
            </a:prstGeom>
            <a:solidFill>
              <a:srgbClr val="E1F2FF"/>
            </a:solidFill>
            <a:ln w="63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596A8749-7A24-4584-FD4A-4276668147F9}"/>
                </a:ext>
              </a:extLst>
            </p:cNvPr>
            <p:cNvSpPr txBox="1"/>
            <p:nvPr/>
          </p:nvSpPr>
          <p:spPr>
            <a:xfrm>
              <a:off x="2768869" y="2055773"/>
              <a:ext cx="4831451" cy="153888"/>
            </a:xfrm>
            <a:prstGeom prst="rect">
              <a:avLst/>
            </a:prstGeom>
            <a:noFill/>
            <a:effectLst/>
          </p:spPr>
          <p:txBody>
            <a:bodyPr wrap="none" lIns="72000" tIns="0" rIns="0" bIns="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[</a:t>
              </a:r>
              <a:r>
                <a:rPr lang="ko-KR" altLang="en-US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문제 사항 </a:t>
              </a:r>
              <a:r>
                <a: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1]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단일 대상에게 높은 효율 →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피해를 한 곳에 집중할 수 있는 전투 스타일이 필요하다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.</a:t>
              </a:r>
            </a:p>
          </p:txBody>
        </p:sp>
      </p:grp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3F45F257-424B-E0AF-C823-2995FFBBD75D}"/>
              </a:ext>
            </a:extLst>
          </p:cNvPr>
          <p:cNvGrpSpPr/>
          <p:nvPr/>
        </p:nvGrpSpPr>
        <p:grpSpPr>
          <a:xfrm>
            <a:off x="2768869" y="4343889"/>
            <a:ext cx="9423131" cy="215053"/>
            <a:chOff x="2768869" y="4369289"/>
            <a:chExt cx="9423131" cy="215053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B45408C4-27DD-AC37-148D-1F02E8F99BD0}"/>
                </a:ext>
              </a:extLst>
            </p:cNvPr>
            <p:cNvSpPr/>
            <p:nvPr/>
          </p:nvSpPr>
          <p:spPr>
            <a:xfrm>
              <a:off x="2768869" y="4369289"/>
              <a:ext cx="9423131" cy="215053"/>
            </a:xfrm>
            <a:prstGeom prst="rect">
              <a:avLst/>
            </a:prstGeom>
            <a:solidFill>
              <a:srgbClr val="E1F2FF"/>
            </a:solidFill>
            <a:ln w="63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0A18EE47-5B56-E7B2-66D4-91C821C1DFFA}"/>
                </a:ext>
              </a:extLst>
            </p:cNvPr>
            <p:cNvSpPr txBox="1"/>
            <p:nvPr/>
          </p:nvSpPr>
          <p:spPr>
            <a:xfrm>
              <a:off x="2768869" y="4399871"/>
              <a:ext cx="5235408" cy="153888"/>
            </a:xfrm>
            <a:prstGeom prst="rect">
              <a:avLst/>
            </a:prstGeom>
            <a:noFill/>
            <a:effectLst/>
          </p:spPr>
          <p:txBody>
            <a:bodyPr wrap="none" lIns="72000" tIns="0" rIns="0" bIns="0" rtlCol="0" anchor="t">
              <a:spAutoFit/>
            </a:bodyPr>
            <a:lstStyle>
              <a:defPPr>
                <a:defRPr lang="ko-KR"/>
              </a:defPPr>
              <a:lvl1pPr>
                <a:spcAft>
                  <a:spcPts val="600"/>
                </a:spcAft>
                <a:defRPr sz="100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defRPr>
              </a:lvl1pPr>
            </a:lstStyle>
            <a:p>
              <a:r>
                <a:rPr lang="en-US" altLang="ko-KR" dirty="0"/>
                <a:t>[</a:t>
              </a:r>
              <a:r>
                <a:rPr lang="ko-KR" altLang="en-US" dirty="0"/>
                <a:t>문제 사항 </a:t>
              </a:r>
              <a:r>
                <a:rPr lang="en-US" altLang="ko-KR" dirty="0"/>
                <a:t>2] </a:t>
              </a:r>
              <a:r>
                <a:rPr lang="ko-KR" altLang="en-US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모든 경우에 단일 대상을 상대로 높은 효율을 발휘한다면 캐릭터의 특색이 줄어들지 않을까</a:t>
              </a:r>
              <a:r>
                <a:rPr lang="en-US" altLang="ko-KR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?</a:t>
              </a:r>
            </a:p>
          </p:txBody>
        </p:sp>
      </p:grpSp>
      <p:sp>
        <p:nvSpPr>
          <p:cNvPr id="80" name="TextBox 79">
            <a:extLst>
              <a:ext uri="{FF2B5EF4-FFF2-40B4-BE49-F238E27FC236}">
                <a16:creationId xmlns:a16="http://schemas.microsoft.com/office/drawing/2014/main" id="{5782689C-21CA-7D06-2542-71AE7EDB3EFA}"/>
              </a:ext>
            </a:extLst>
          </p:cNvPr>
          <p:cNvSpPr txBox="1"/>
          <p:nvPr/>
        </p:nvSpPr>
        <p:spPr>
          <a:xfrm>
            <a:off x="3498502" y="2240244"/>
            <a:ext cx="2328797" cy="335646"/>
          </a:xfrm>
          <a:prstGeom prst="rect">
            <a:avLst/>
          </a:prstGeom>
          <a:noFill/>
          <a:effectLst/>
        </p:spPr>
        <p:txBody>
          <a:bodyPr wrap="none" lIns="0" tIns="72000" rIns="360000" bIns="108000" rtlCol="0" anchor="t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sz="900" dirty="0">
                <a:solidFill>
                  <a:srgbClr val="FF0000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▶ </a:t>
            </a:r>
            <a: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[</a:t>
            </a:r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해결 방법</a:t>
            </a:r>
            <a: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] 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무기의 구조 분석 후 활용</a:t>
            </a:r>
            <a:endParaRPr lang="en-US" altLang="ko-KR" sz="10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40" name="사다리꼴 139">
            <a:extLst>
              <a:ext uri="{FF2B5EF4-FFF2-40B4-BE49-F238E27FC236}">
                <a16:creationId xmlns:a16="http://schemas.microsoft.com/office/drawing/2014/main" id="{762686B8-C4D7-57BE-DCC1-0B778BF670D9}"/>
              </a:ext>
            </a:extLst>
          </p:cNvPr>
          <p:cNvSpPr/>
          <p:nvPr/>
        </p:nvSpPr>
        <p:spPr>
          <a:xfrm>
            <a:off x="15209937" y="2234850"/>
            <a:ext cx="33207" cy="651765"/>
          </a:xfrm>
          <a:prstGeom prst="trapezoid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6050225B-9E98-9263-1F6C-CC1345BD771C}"/>
              </a:ext>
            </a:extLst>
          </p:cNvPr>
          <p:cNvCxnSpPr>
            <a:cxnSpLocks/>
          </p:cNvCxnSpPr>
          <p:nvPr/>
        </p:nvCxnSpPr>
        <p:spPr>
          <a:xfrm>
            <a:off x="2768870" y="1089961"/>
            <a:ext cx="942313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6B99F734-3EB5-F01A-46A9-248A425C2D31}"/>
              </a:ext>
            </a:extLst>
          </p:cNvPr>
          <p:cNvCxnSpPr>
            <a:cxnSpLocks/>
          </p:cNvCxnSpPr>
          <p:nvPr/>
        </p:nvCxnSpPr>
        <p:spPr>
          <a:xfrm>
            <a:off x="2768870" y="1985426"/>
            <a:ext cx="942313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7BCCDE2-3308-F396-65DB-99F5CB9893D8}"/>
              </a:ext>
            </a:extLst>
          </p:cNvPr>
          <p:cNvSpPr txBox="1"/>
          <p:nvPr/>
        </p:nvSpPr>
        <p:spPr>
          <a:xfrm>
            <a:off x="3498502" y="4558942"/>
            <a:ext cx="2897864" cy="335646"/>
          </a:xfrm>
          <a:prstGeom prst="rect">
            <a:avLst/>
          </a:prstGeom>
          <a:noFill/>
          <a:effectLst/>
        </p:spPr>
        <p:txBody>
          <a:bodyPr wrap="none" lIns="0" tIns="72000" rIns="360000" bIns="108000" rtlCol="0" anchor="t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sz="1000" dirty="0">
                <a:solidFill>
                  <a:srgbClr val="FF0000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▶ </a:t>
            </a:r>
            <a: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[</a:t>
            </a:r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해결 방법</a:t>
            </a:r>
            <a: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]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피뢰침이 번개를 유도하는 과정 활용</a:t>
            </a:r>
            <a:endParaRPr lang="en-US" altLang="ko-KR" sz="10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9DF6613E-5C5C-3E69-58CE-F33914E792BE}"/>
              </a:ext>
            </a:extLst>
          </p:cNvPr>
          <p:cNvGrpSpPr/>
          <p:nvPr/>
        </p:nvGrpSpPr>
        <p:grpSpPr>
          <a:xfrm>
            <a:off x="2768870" y="2575890"/>
            <a:ext cx="9231042" cy="1511630"/>
            <a:chOff x="2768870" y="2538431"/>
            <a:chExt cx="9231042" cy="1511630"/>
          </a:xfrm>
        </p:grpSpPr>
        <p:sp>
          <p:nvSpPr>
            <p:cNvPr id="135" name="화살표: 아래쪽 134">
              <a:extLst>
                <a:ext uri="{FF2B5EF4-FFF2-40B4-BE49-F238E27FC236}">
                  <a16:creationId xmlns:a16="http://schemas.microsoft.com/office/drawing/2014/main" id="{D5374829-0D9B-BA28-BE94-955C17422D7F}"/>
                </a:ext>
              </a:extLst>
            </p:cNvPr>
            <p:cNvSpPr/>
            <p:nvPr/>
          </p:nvSpPr>
          <p:spPr>
            <a:xfrm rot="16200000">
              <a:off x="5805390" y="3202824"/>
              <a:ext cx="130082" cy="182845"/>
            </a:xfrm>
            <a:prstGeom prst="downArrow">
              <a:avLst/>
            </a:prstGeom>
            <a:solidFill>
              <a:srgbClr val="FAFCBC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29BBA5AC-C928-045E-9066-56CC7A575E35}"/>
                </a:ext>
              </a:extLst>
            </p:cNvPr>
            <p:cNvGrpSpPr/>
            <p:nvPr/>
          </p:nvGrpSpPr>
          <p:grpSpPr>
            <a:xfrm>
              <a:off x="6039125" y="2538431"/>
              <a:ext cx="1985506" cy="1511630"/>
              <a:chOff x="6053378" y="2538431"/>
              <a:chExt cx="1985506" cy="1511630"/>
            </a:xfrm>
          </p:grpSpPr>
          <p:sp>
            <p:nvSpPr>
              <p:cNvPr id="159" name="직사각형 158">
                <a:extLst>
                  <a:ext uri="{FF2B5EF4-FFF2-40B4-BE49-F238E27FC236}">
                    <a16:creationId xmlns:a16="http://schemas.microsoft.com/office/drawing/2014/main" id="{07E4B265-664E-5D05-A25B-F1F6F6676275}"/>
                  </a:ext>
                </a:extLst>
              </p:cNvPr>
              <p:cNvSpPr/>
              <p:nvPr/>
            </p:nvSpPr>
            <p:spPr>
              <a:xfrm>
                <a:off x="6053378" y="2538431"/>
                <a:ext cx="1985506" cy="151163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0" name="직사각형 159">
                <a:extLst>
                  <a:ext uri="{FF2B5EF4-FFF2-40B4-BE49-F238E27FC236}">
                    <a16:creationId xmlns:a16="http://schemas.microsoft.com/office/drawing/2014/main" id="{B79E885D-E44E-A954-426C-7BEC437FB34B}"/>
                  </a:ext>
                </a:extLst>
              </p:cNvPr>
              <p:cNvSpPr/>
              <p:nvPr/>
            </p:nvSpPr>
            <p:spPr>
              <a:xfrm>
                <a:off x="6053378" y="2538431"/>
                <a:ext cx="1985506" cy="215053"/>
              </a:xfrm>
              <a:prstGeom prst="rect">
                <a:avLst/>
              </a:prstGeom>
              <a:solidFill>
                <a:srgbClr val="0070C0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A446CE7F-8C85-E082-EC02-E77E5DCADCCB}"/>
                  </a:ext>
                </a:extLst>
              </p:cNvPr>
              <p:cNvSpPr txBox="1"/>
              <p:nvPr/>
            </p:nvSpPr>
            <p:spPr>
              <a:xfrm>
                <a:off x="6642175" y="2576708"/>
                <a:ext cx="807913" cy="138499"/>
              </a:xfrm>
              <a:prstGeom prst="rect">
                <a:avLst/>
              </a:prstGeom>
              <a:noFill/>
              <a:effectLst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en-US" altLang="ko-KR" sz="9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(2) </a:t>
                </a:r>
                <a:r>
                  <a:rPr lang="ko-KR" altLang="en-US" sz="9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아이디어 획득</a:t>
                </a:r>
                <a:endParaRPr lang="en-US" altLang="ko-KR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162" name="TextBox 161">
                <a:extLst>
                  <a:ext uri="{FF2B5EF4-FFF2-40B4-BE49-F238E27FC236}">
                    <a16:creationId xmlns:a16="http://schemas.microsoft.com/office/drawing/2014/main" id="{57561422-97E0-1718-29DF-AB32CDE289B3}"/>
                  </a:ext>
                </a:extLst>
              </p:cNvPr>
              <p:cNvSpPr txBox="1"/>
              <p:nvPr/>
            </p:nvSpPr>
            <p:spPr>
              <a:xfrm>
                <a:off x="6150854" y="2753484"/>
                <a:ext cx="1790554" cy="195814"/>
              </a:xfrm>
              <a:prstGeom prst="rect">
                <a:avLst/>
              </a:prstGeom>
              <a:noFill/>
              <a:effectLst/>
            </p:spPr>
            <p:txBody>
              <a:bodyPr wrap="none" lIns="0" tIns="72000" rIns="0" bIns="0" rtlCol="0" anchor="t">
                <a:spAutoFit/>
              </a:bodyPr>
              <a:lstStyle>
                <a:defPPr>
                  <a:defRPr lang="ko-KR"/>
                </a:defPPr>
                <a:lvl1pPr algn="ctr">
                  <a:defRPr sz="80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defRPr>
                </a:lvl1pPr>
              </a:lstStyle>
              <a:p>
                <a:r>
                  <a:rPr lang="ko-KR" altLang="en-US" dirty="0"/>
                  <a:t>부챗살이 피뢰침의 역할</a:t>
                </a:r>
                <a:r>
                  <a:rPr lang="ko-KR" altLang="en-US" dirty="0">
                    <a:solidFill>
                      <a:schemeClr val="tx1"/>
                    </a:solidFill>
                  </a:rPr>
                  <a:t>을 할 수 있지 않을까</a:t>
                </a:r>
                <a:r>
                  <a:rPr lang="en-US" altLang="ko-KR" dirty="0">
                    <a:solidFill>
                      <a:schemeClr val="tx1"/>
                    </a:solidFill>
                  </a:rPr>
                  <a:t>?</a:t>
                </a:r>
              </a:p>
            </p:txBody>
          </p:sp>
          <p:sp>
            <p:nvSpPr>
              <p:cNvPr id="1070" name="TextBox 1069">
                <a:extLst>
                  <a:ext uri="{FF2B5EF4-FFF2-40B4-BE49-F238E27FC236}">
                    <a16:creationId xmlns:a16="http://schemas.microsoft.com/office/drawing/2014/main" id="{6B5A24ED-00A6-F924-AA35-AD9B8FCE0E74}"/>
                  </a:ext>
                </a:extLst>
              </p:cNvPr>
              <p:cNvSpPr txBox="1"/>
              <p:nvPr/>
            </p:nvSpPr>
            <p:spPr>
              <a:xfrm>
                <a:off x="7196492" y="3781805"/>
                <a:ext cx="695703" cy="215444"/>
              </a:xfrm>
              <a:prstGeom prst="rect">
                <a:avLst/>
              </a:prstGeom>
              <a:noFill/>
              <a:effectLst/>
            </p:spPr>
            <p:txBody>
              <a:bodyPr wrap="none" lIns="0" tIns="0" rIns="0" bIns="0" rtlCol="0" anchor="t">
                <a:spAutoFit/>
              </a:bodyPr>
              <a:lstStyle/>
              <a:p>
                <a:r>
                  <a:rPr lang="en-US" altLang="ko-KR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&lt;</a:t>
                </a:r>
                <a:r>
                  <a:rPr lang="ko-KR" altLang="en-US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피뢰침 역할 예시</a:t>
                </a:r>
                <a:r>
                  <a:rPr lang="en-US" altLang="ko-KR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&gt;</a:t>
                </a:r>
              </a:p>
              <a:p>
                <a:r>
                  <a:rPr lang="en-US" altLang="ko-KR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CN </a:t>
                </a:r>
                <a:r>
                  <a:rPr lang="ko-KR" altLang="en-US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타워 </a:t>
                </a:r>
                <a:r>
                  <a:rPr lang="en-US" altLang="ko-KR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(</a:t>
                </a:r>
                <a:r>
                  <a:rPr lang="ko-KR" altLang="en-US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캐나다</a:t>
                </a:r>
                <a:r>
                  <a:rPr lang="en-US" altLang="ko-KR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)</a:t>
                </a:r>
                <a:r>
                  <a:rPr lang="ko-KR" altLang="en-US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</a:t>
                </a:r>
                <a:endParaRPr lang="en-US" altLang="ko-KR" sz="7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pic>
            <p:nvPicPr>
              <p:cNvPr id="1071" name="Picture 2">
                <a:extLst>
                  <a:ext uri="{FF2B5EF4-FFF2-40B4-BE49-F238E27FC236}">
                    <a16:creationId xmlns:a16="http://schemas.microsoft.com/office/drawing/2014/main" id="{8FB96403-DFC0-1315-C6CA-499DA6D83BA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9166" t="19780" r="28111" b="33761"/>
              <a:stretch>
                <a:fillRect/>
              </a:stretch>
            </p:blipFill>
            <p:spPr bwMode="auto">
              <a:xfrm>
                <a:off x="6200068" y="3086782"/>
                <a:ext cx="933465" cy="90967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BC5D51BD-B8DF-47B6-9B2F-7FC67CDE91A0}"/>
                </a:ext>
              </a:extLst>
            </p:cNvPr>
            <p:cNvGrpSpPr/>
            <p:nvPr/>
          </p:nvGrpSpPr>
          <p:grpSpPr>
            <a:xfrm>
              <a:off x="2768870" y="2538431"/>
              <a:ext cx="2932866" cy="1511630"/>
              <a:chOff x="2797374" y="2538431"/>
              <a:chExt cx="2932866" cy="1511630"/>
            </a:xfrm>
          </p:grpSpPr>
          <p:sp>
            <p:nvSpPr>
              <p:cNvPr id="153" name="직사각형 152">
                <a:extLst>
                  <a:ext uri="{FF2B5EF4-FFF2-40B4-BE49-F238E27FC236}">
                    <a16:creationId xmlns:a16="http://schemas.microsoft.com/office/drawing/2014/main" id="{5E9E2F83-BE81-A26C-7679-B10A4B9FB5CE}"/>
                  </a:ext>
                </a:extLst>
              </p:cNvPr>
              <p:cNvSpPr/>
              <p:nvPr/>
            </p:nvSpPr>
            <p:spPr>
              <a:xfrm>
                <a:off x="2797374" y="2538431"/>
                <a:ext cx="2932866" cy="151163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7" name="직사각형 156">
                <a:extLst>
                  <a:ext uri="{FF2B5EF4-FFF2-40B4-BE49-F238E27FC236}">
                    <a16:creationId xmlns:a16="http://schemas.microsoft.com/office/drawing/2014/main" id="{B24B84C6-77BF-17DB-9F36-6344853E563D}"/>
                  </a:ext>
                </a:extLst>
              </p:cNvPr>
              <p:cNvSpPr/>
              <p:nvPr/>
            </p:nvSpPr>
            <p:spPr>
              <a:xfrm>
                <a:off x="2797374" y="2538431"/>
                <a:ext cx="2932866" cy="215053"/>
              </a:xfrm>
              <a:prstGeom prst="rect">
                <a:avLst/>
              </a:prstGeom>
              <a:solidFill>
                <a:srgbClr val="0070C0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56" name="그룹 155">
                <a:extLst>
                  <a:ext uri="{FF2B5EF4-FFF2-40B4-BE49-F238E27FC236}">
                    <a16:creationId xmlns:a16="http://schemas.microsoft.com/office/drawing/2014/main" id="{10717E49-7C50-8E4E-87E9-114815A35996}"/>
                  </a:ext>
                </a:extLst>
              </p:cNvPr>
              <p:cNvGrpSpPr/>
              <p:nvPr/>
            </p:nvGrpSpPr>
            <p:grpSpPr>
              <a:xfrm>
                <a:off x="2885453" y="3139257"/>
                <a:ext cx="2756708" cy="772755"/>
                <a:chOff x="2954280" y="2865032"/>
                <a:chExt cx="2756708" cy="772755"/>
              </a:xfrm>
            </p:grpSpPr>
            <p:sp>
              <p:nvSpPr>
                <p:cNvPr id="23" name="화살표: 아래쪽 22">
                  <a:extLst>
                    <a:ext uri="{FF2B5EF4-FFF2-40B4-BE49-F238E27FC236}">
                      <a16:creationId xmlns:a16="http://schemas.microsoft.com/office/drawing/2014/main" id="{010163C8-D1DA-74A4-2457-73FC47EC4A6A}"/>
                    </a:ext>
                  </a:extLst>
                </p:cNvPr>
                <p:cNvSpPr/>
                <p:nvPr/>
              </p:nvSpPr>
              <p:spPr>
                <a:xfrm rot="16200000">
                  <a:off x="4258615" y="3159987"/>
                  <a:ext cx="130082" cy="182845"/>
                </a:xfrm>
                <a:prstGeom prst="downArrow">
                  <a:avLst/>
                </a:prstGeom>
                <a:solidFill>
                  <a:schemeClr val="bg1">
                    <a:lumMod val="75000"/>
                  </a:schemeClr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154" name="그룹 153">
                  <a:extLst>
                    <a:ext uri="{FF2B5EF4-FFF2-40B4-BE49-F238E27FC236}">
                      <a16:creationId xmlns:a16="http://schemas.microsoft.com/office/drawing/2014/main" id="{ACDF99E3-0012-C35F-C0C1-3135C3A2F86C}"/>
                    </a:ext>
                  </a:extLst>
                </p:cNvPr>
                <p:cNvGrpSpPr/>
                <p:nvPr/>
              </p:nvGrpSpPr>
              <p:grpSpPr>
                <a:xfrm>
                  <a:off x="2954280" y="2865032"/>
                  <a:ext cx="1323803" cy="772755"/>
                  <a:chOff x="2954280" y="2865032"/>
                  <a:chExt cx="1323803" cy="772755"/>
                </a:xfrm>
              </p:grpSpPr>
              <p:grpSp>
                <p:nvGrpSpPr>
                  <p:cNvPr id="105" name="그룹 104">
                    <a:extLst>
                      <a:ext uri="{FF2B5EF4-FFF2-40B4-BE49-F238E27FC236}">
                        <a16:creationId xmlns:a16="http://schemas.microsoft.com/office/drawing/2014/main" id="{E8EDE93A-0377-6C27-9106-8DAE9348E90E}"/>
                      </a:ext>
                    </a:extLst>
                  </p:cNvPr>
                  <p:cNvGrpSpPr/>
                  <p:nvPr/>
                </p:nvGrpSpPr>
                <p:grpSpPr>
                  <a:xfrm>
                    <a:off x="2954280" y="2890631"/>
                    <a:ext cx="1147468" cy="747156"/>
                    <a:chOff x="2954279" y="3429000"/>
                    <a:chExt cx="1855416" cy="1208125"/>
                  </a:xfrm>
                </p:grpSpPr>
                <p:grpSp>
                  <p:nvGrpSpPr>
                    <p:cNvPr id="44" name="그룹 43">
                      <a:extLst>
                        <a:ext uri="{FF2B5EF4-FFF2-40B4-BE49-F238E27FC236}">
                          <a16:creationId xmlns:a16="http://schemas.microsoft.com/office/drawing/2014/main" id="{E41C3784-5A27-3265-A67E-C1CD922C579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954279" y="3469640"/>
                      <a:ext cx="1855416" cy="1167485"/>
                      <a:chOff x="5083180" y="4983380"/>
                      <a:chExt cx="1855416" cy="1167485"/>
                    </a:xfrm>
                  </p:grpSpPr>
                  <p:sp>
                    <p:nvSpPr>
                      <p:cNvPr id="21" name="사다리꼴 20">
                        <a:extLst>
                          <a:ext uri="{FF2B5EF4-FFF2-40B4-BE49-F238E27FC236}">
                            <a16:creationId xmlns:a16="http://schemas.microsoft.com/office/drawing/2014/main" id="{C75EF1F5-19FC-1E68-9DA2-ED614AAF9C93}"/>
                          </a:ext>
                        </a:extLst>
                      </p:cNvPr>
                      <p:cNvSpPr/>
                      <p:nvPr/>
                    </p:nvSpPr>
                    <p:spPr>
                      <a:xfrm rot="18000000">
                        <a:off x="5583274" y="5227477"/>
                        <a:ext cx="53694" cy="1053882"/>
                      </a:xfrm>
                      <a:prstGeom prst="trapezoid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20" name="사다리꼴 19">
                        <a:extLst>
                          <a:ext uri="{FF2B5EF4-FFF2-40B4-BE49-F238E27FC236}">
                            <a16:creationId xmlns:a16="http://schemas.microsoft.com/office/drawing/2014/main" id="{773F8BBC-B01C-DDC0-88ED-81CC381FABB2}"/>
                          </a:ext>
                        </a:extLst>
                      </p:cNvPr>
                      <p:cNvSpPr/>
                      <p:nvPr/>
                    </p:nvSpPr>
                    <p:spPr>
                      <a:xfrm rot="19200000">
                        <a:off x="5685605" y="5096983"/>
                        <a:ext cx="53694" cy="1053882"/>
                      </a:xfrm>
                      <a:prstGeom prst="trapezoid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5" name="사다리꼴 14">
                        <a:extLst>
                          <a:ext uri="{FF2B5EF4-FFF2-40B4-BE49-F238E27FC236}">
                            <a16:creationId xmlns:a16="http://schemas.microsoft.com/office/drawing/2014/main" id="{B628B430-59EE-4BED-526B-2CF672F082D2}"/>
                          </a:ext>
                        </a:extLst>
                      </p:cNvPr>
                      <p:cNvSpPr/>
                      <p:nvPr/>
                    </p:nvSpPr>
                    <p:spPr>
                      <a:xfrm rot="20400000">
                        <a:off x="5824112" y="5015347"/>
                        <a:ext cx="53694" cy="1053882"/>
                      </a:xfrm>
                      <a:prstGeom prst="trapezoid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6" name="사다리꼴 15">
                        <a:extLst>
                          <a:ext uri="{FF2B5EF4-FFF2-40B4-BE49-F238E27FC236}">
                            <a16:creationId xmlns:a16="http://schemas.microsoft.com/office/drawing/2014/main" id="{3DD80C52-2943-2109-4940-CD17674FB92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981920" y="4983380"/>
                        <a:ext cx="53694" cy="1053882"/>
                      </a:xfrm>
                      <a:prstGeom prst="trapezoid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7" name="사다리꼴 16">
                        <a:extLst>
                          <a:ext uri="{FF2B5EF4-FFF2-40B4-BE49-F238E27FC236}">
                            <a16:creationId xmlns:a16="http://schemas.microsoft.com/office/drawing/2014/main" id="{C253D1B1-DC2E-7949-7749-8617E11BB530}"/>
                          </a:ext>
                        </a:extLst>
                      </p:cNvPr>
                      <p:cNvSpPr/>
                      <p:nvPr/>
                    </p:nvSpPr>
                    <p:spPr>
                      <a:xfrm rot="1200000">
                        <a:off x="6145640" y="5015347"/>
                        <a:ext cx="53694" cy="1053882"/>
                      </a:xfrm>
                      <a:prstGeom prst="trapezoid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8" name="사다리꼴 17">
                        <a:extLst>
                          <a:ext uri="{FF2B5EF4-FFF2-40B4-BE49-F238E27FC236}">
                            <a16:creationId xmlns:a16="http://schemas.microsoft.com/office/drawing/2014/main" id="{9872161C-EB80-C840-0E57-D69CBEC976D7}"/>
                          </a:ext>
                        </a:extLst>
                      </p:cNvPr>
                      <p:cNvSpPr/>
                      <p:nvPr/>
                    </p:nvSpPr>
                    <p:spPr>
                      <a:xfrm rot="2400000">
                        <a:off x="6286393" y="5096983"/>
                        <a:ext cx="53694" cy="1053882"/>
                      </a:xfrm>
                      <a:prstGeom prst="trapezoid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9" name="사다리꼴 18">
                        <a:extLst>
                          <a:ext uri="{FF2B5EF4-FFF2-40B4-BE49-F238E27FC236}">
                            <a16:creationId xmlns:a16="http://schemas.microsoft.com/office/drawing/2014/main" id="{7AE034FF-CC67-E5F3-1148-D3D1E6F85755}"/>
                          </a:ext>
                        </a:extLst>
                      </p:cNvPr>
                      <p:cNvSpPr/>
                      <p:nvPr/>
                    </p:nvSpPr>
                    <p:spPr>
                      <a:xfrm rot="3600000">
                        <a:off x="6384808" y="5227477"/>
                        <a:ext cx="53694" cy="1053882"/>
                      </a:xfrm>
                      <a:prstGeom prst="trapezoid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</p:grpSp>
                <p:sp>
                  <p:nvSpPr>
                    <p:cNvPr id="13" name="자유형: 도형 12">
                      <a:extLst>
                        <a:ext uri="{FF2B5EF4-FFF2-40B4-BE49-F238E27FC236}">
                          <a16:creationId xmlns:a16="http://schemas.microsoft.com/office/drawing/2014/main" id="{8D501D16-B051-E5C9-6E2A-27D1AF8D1AE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002904" y="3429000"/>
                      <a:ext cx="1761898" cy="771226"/>
                    </a:xfrm>
                    <a:custGeom>
                      <a:avLst/>
                      <a:gdLst>
                        <a:gd name="connsiteX0" fmla="*/ 883079 w 1761898"/>
                        <a:gd name="connsiteY0" fmla="*/ 7 h 771226"/>
                        <a:gd name="connsiteX1" fmla="*/ 1761898 w 1761898"/>
                        <a:gd name="connsiteY1" fmla="*/ 577806 h 771226"/>
                        <a:gd name="connsiteX2" fmla="*/ 1403429 w 1761898"/>
                        <a:gd name="connsiteY2" fmla="*/ 771226 h 771226"/>
                        <a:gd name="connsiteX3" fmla="*/ 1398871 w 1761898"/>
                        <a:gd name="connsiteY3" fmla="*/ 767754 h 771226"/>
                        <a:gd name="connsiteX4" fmla="*/ 883079 w 1761898"/>
                        <a:gd name="connsiteY4" fmla="*/ 610753 h 771226"/>
                        <a:gd name="connsiteX5" fmla="*/ 365930 w 1761898"/>
                        <a:gd name="connsiteY5" fmla="*/ 763916 h 771226"/>
                        <a:gd name="connsiteX6" fmla="*/ 359485 w 1761898"/>
                        <a:gd name="connsiteY6" fmla="*/ 768753 h 771226"/>
                        <a:gd name="connsiteX7" fmla="*/ 0 w 1761898"/>
                        <a:gd name="connsiteY7" fmla="*/ 571584 h 771226"/>
                        <a:gd name="connsiteX8" fmla="*/ 883079 w 1761898"/>
                        <a:gd name="connsiteY8" fmla="*/ 7 h 7712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761898" h="771226">
                          <a:moveTo>
                            <a:pt x="883079" y="7"/>
                          </a:moveTo>
                          <a:cubicBezTo>
                            <a:pt x="1254613" y="1456"/>
                            <a:pt x="1594050" y="224626"/>
                            <a:pt x="1761898" y="577806"/>
                          </a:cubicBezTo>
                          <a:lnTo>
                            <a:pt x="1403429" y="771226"/>
                          </a:lnTo>
                          <a:lnTo>
                            <a:pt x="1398871" y="767754"/>
                          </a:lnTo>
                          <a:cubicBezTo>
                            <a:pt x="1246589" y="667633"/>
                            <a:pt x="1068846" y="611478"/>
                            <a:pt x="883079" y="610753"/>
                          </a:cubicBezTo>
                          <a:cubicBezTo>
                            <a:pt x="697189" y="610028"/>
                            <a:pt x="518958" y="664868"/>
                            <a:pt x="365930" y="763916"/>
                          </a:cubicBezTo>
                          <a:lnTo>
                            <a:pt x="359485" y="768753"/>
                          </a:lnTo>
                          <a:lnTo>
                            <a:pt x="0" y="571584"/>
                          </a:lnTo>
                          <a:cubicBezTo>
                            <a:pt x="170155" y="219364"/>
                            <a:pt x="511298" y="-1443"/>
                            <a:pt x="883079" y="7"/>
                          </a:cubicBezTo>
                          <a:close/>
                        </a:path>
                      </a:pathLst>
                    </a:custGeom>
                    <a:solidFill>
                      <a:schemeClr val="bg1">
                        <a:lumMod val="95000"/>
                        <a:alpha val="59000"/>
                      </a:schemeClr>
                    </a:solidFill>
                    <a:ln w="12700">
                      <a:solidFill>
                        <a:schemeClr val="bg1">
                          <a:lumMod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/>
                    <a:p>
                      <a:pPr algn="ctr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cxnSp>
                <p:nvCxnSpPr>
                  <p:cNvPr id="61" name="직선 연결선 60">
                    <a:extLst>
                      <a:ext uri="{FF2B5EF4-FFF2-40B4-BE49-F238E27FC236}">
                        <a16:creationId xmlns:a16="http://schemas.microsoft.com/office/drawing/2014/main" id="{B785703C-7591-9E74-3201-4FFA13A0D675}"/>
                      </a:ext>
                    </a:extLst>
                  </p:cNvPr>
                  <p:cNvCxnSpPr>
                    <a:cxnSpLocks/>
                    <a:stCxn id="62" idx="7"/>
                    <a:endCxn id="64" idx="1"/>
                  </p:cNvCxnSpPr>
                  <p:nvPr/>
                </p:nvCxnSpPr>
                <p:spPr>
                  <a:xfrm flipV="1">
                    <a:off x="3818125" y="2926588"/>
                    <a:ext cx="159111" cy="110852"/>
                  </a:xfrm>
                  <a:prstGeom prst="line">
                    <a:avLst/>
                  </a:prstGeom>
                  <a:ln w="12700">
                    <a:solidFill>
                      <a:schemeClr val="accent4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2" name="타원 61">
                    <a:extLst>
                      <a:ext uri="{FF2B5EF4-FFF2-40B4-BE49-F238E27FC236}">
                        <a16:creationId xmlns:a16="http://schemas.microsoft.com/office/drawing/2014/main" id="{5C307285-11E0-69F6-04FF-57AA43599477}"/>
                      </a:ext>
                    </a:extLst>
                  </p:cNvPr>
                  <p:cNvSpPr/>
                  <p:nvPr/>
                </p:nvSpPr>
                <p:spPr>
                  <a:xfrm>
                    <a:off x="3757769" y="3027085"/>
                    <a:ext cx="70711" cy="70711"/>
                  </a:xfrm>
                  <a:prstGeom prst="ellipse">
                    <a:avLst/>
                  </a:prstGeom>
                  <a:solidFill>
                    <a:srgbClr val="F3FAFF"/>
                  </a:solidFill>
                  <a:ln w="12700">
                    <a:solidFill>
                      <a:schemeClr val="accent4">
                        <a:lumMod val="40000"/>
                        <a:lumOff val="60000"/>
                      </a:schemeClr>
                    </a:solidFill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55CA712A-AB4C-D23E-C782-4599D0FF9BDB}"/>
                      </a:ext>
                    </a:extLst>
                  </p:cNvPr>
                  <p:cNvSpPr txBox="1"/>
                  <p:nvPr/>
                </p:nvSpPr>
                <p:spPr>
                  <a:xfrm>
                    <a:off x="3977236" y="2865032"/>
                    <a:ext cx="300847" cy="123111"/>
                  </a:xfrm>
                  <a:prstGeom prst="rect">
                    <a:avLst/>
                  </a:prstGeom>
                  <a:noFill/>
                  <a:effectLst/>
                </p:spPr>
                <p:txBody>
                  <a:bodyPr wrap="none" lIns="36000" tIns="0" rIns="0" bIns="0" rtlCol="0" anchor="t">
                    <a:spAutoFit/>
                  </a:bodyPr>
                  <a:lstStyle/>
                  <a:p>
                    <a:pPr algn="ctr"/>
                    <a:r>
                      <a:rPr lang="ko-KR" altLang="en-US" sz="80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부채면</a:t>
                    </a:r>
                    <a:endParaRPr lang="en-US" altLang="ko-KR" sz="8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endParaRPr>
                  </a:p>
                </p:txBody>
              </p:sp>
              <p:sp>
                <p:nvSpPr>
                  <p:cNvPr id="65" name="TextBox 64">
                    <a:extLst>
                      <a:ext uri="{FF2B5EF4-FFF2-40B4-BE49-F238E27FC236}">
                        <a16:creationId xmlns:a16="http://schemas.microsoft.com/office/drawing/2014/main" id="{FD9F0103-49F5-08B3-373B-01C48DF9C722}"/>
                      </a:ext>
                    </a:extLst>
                  </p:cNvPr>
                  <p:cNvSpPr txBox="1"/>
                  <p:nvPr/>
                </p:nvSpPr>
                <p:spPr>
                  <a:xfrm>
                    <a:off x="3837268" y="3462036"/>
                    <a:ext cx="300847" cy="123111"/>
                  </a:xfrm>
                  <a:prstGeom prst="rect">
                    <a:avLst/>
                  </a:prstGeom>
                  <a:noFill/>
                  <a:effectLst/>
                </p:spPr>
                <p:txBody>
                  <a:bodyPr wrap="none" lIns="36000" tIns="0" rIns="0" bIns="0" rtlCol="0" anchor="t">
                    <a:spAutoFit/>
                  </a:bodyPr>
                  <a:lstStyle/>
                  <a:p>
                    <a:pPr algn="ctr"/>
                    <a:r>
                      <a:rPr lang="ko-KR" altLang="en-US" sz="80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부챗살</a:t>
                    </a:r>
                    <a:endParaRPr lang="en-US" altLang="ko-KR" sz="8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endParaRPr>
                  </a:p>
                </p:txBody>
              </p:sp>
              <p:cxnSp>
                <p:nvCxnSpPr>
                  <p:cNvPr id="69" name="직선 연결선 68">
                    <a:extLst>
                      <a:ext uri="{FF2B5EF4-FFF2-40B4-BE49-F238E27FC236}">
                        <a16:creationId xmlns:a16="http://schemas.microsoft.com/office/drawing/2014/main" id="{3B606544-1468-ADD1-8610-CEE48FF4F24D}"/>
                      </a:ext>
                    </a:extLst>
                  </p:cNvPr>
                  <p:cNvCxnSpPr>
                    <a:cxnSpLocks/>
                    <a:stCxn id="70" idx="6"/>
                    <a:endCxn id="65" idx="1"/>
                  </p:cNvCxnSpPr>
                  <p:nvPr/>
                </p:nvCxnSpPr>
                <p:spPr>
                  <a:xfrm>
                    <a:off x="3631189" y="3505028"/>
                    <a:ext cx="206079" cy="18564"/>
                  </a:xfrm>
                  <a:prstGeom prst="line">
                    <a:avLst/>
                  </a:prstGeom>
                  <a:ln w="12700">
                    <a:solidFill>
                      <a:schemeClr val="accent4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70" name="타원 69">
                    <a:extLst>
                      <a:ext uri="{FF2B5EF4-FFF2-40B4-BE49-F238E27FC236}">
                        <a16:creationId xmlns:a16="http://schemas.microsoft.com/office/drawing/2014/main" id="{3158BCE6-05DA-8BC5-1FB9-087ADA4FF8E9}"/>
                      </a:ext>
                    </a:extLst>
                  </p:cNvPr>
                  <p:cNvSpPr/>
                  <p:nvPr/>
                </p:nvSpPr>
                <p:spPr>
                  <a:xfrm>
                    <a:off x="3560478" y="3469672"/>
                    <a:ext cx="70711" cy="70711"/>
                  </a:xfrm>
                  <a:prstGeom prst="ellipse">
                    <a:avLst/>
                  </a:prstGeom>
                  <a:solidFill>
                    <a:srgbClr val="F3FAFF"/>
                  </a:solidFill>
                  <a:ln w="12700">
                    <a:solidFill>
                      <a:schemeClr val="accent4">
                        <a:lumMod val="40000"/>
                        <a:lumOff val="60000"/>
                      </a:schemeClr>
                    </a:solidFill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155" name="그룹 154">
                  <a:extLst>
                    <a:ext uri="{FF2B5EF4-FFF2-40B4-BE49-F238E27FC236}">
                      <a16:creationId xmlns:a16="http://schemas.microsoft.com/office/drawing/2014/main" id="{15628D0D-55A5-CD27-B139-C7D3152D5539}"/>
                    </a:ext>
                  </a:extLst>
                </p:cNvPr>
                <p:cNvGrpSpPr/>
                <p:nvPr/>
              </p:nvGrpSpPr>
              <p:grpSpPr>
                <a:xfrm>
                  <a:off x="4565314" y="2900161"/>
                  <a:ext cx="1145674" cy="702497"/>
                  <a:chOff x="4804621" y="2865033"/>
                  <a:chExt cx="1145674" cy="702497"/>
                </a:xfrm>
              </p:grpSpPr>
              <p:sp>
                <p:nvSpPr>
                  <p:cNvPr id="125" name="사다리꼴 124">
                    <a:extLst>
                      <a:ext uri="{FF2B5EF4-FFF2-40B4-BE49-F238E27FC236}">
                        <a16:creationId xmlns:a16="http://schemas.microsoft.com/office/drawing/2014/main" id="{E5A76BD2-CB49-D617-2B65-0267C9DF821A}"/>
                      </a:ext>
                    </a:extLst>
                  </p:cNvPr>
                  <p:cNvSpPr/>
                  <p:nvPr/>
                </p:nvSpPr>
                <p:spPr>
                  <a:xfrm>
                    <a:off x="5917088" y="2915765"/>
                    <a:ext cx="33207" cy="651765"/>
                  </a:xfrm>
                  <a:prstGeom prst="trapezoid">
                    <a:avLst/>
                  </a:prstGeom>
                  <a:solidFill>
                    <a:schemeClr val="bg1">
                      <a:lumMod val="75000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grpSp>
                <p:nvGrpSpPr>
                  <p:cNvPr id="146" name="그룹 145">
                    <a:extLst>
                      <a:ext uri="{FF2B5EF4-FFF2-40B4-BE49-F238E27FC236}">
                        <a16:creationId xmlns:a16="http://schemas.microsoft.com/office/drawing/2014/main" id="{0BB4C6AB-BD18-FC2B-7995-84E610D4C0B8}"/>
                      </a:ext>
                    </a:extLst>
                  </p:cNvPr>
                  <p:cNvGrpSpPr/>
                  <p:nvPr/>
                </p:nvGrpSpPr>
                <p:grpSpPr>
                  <a:xfrm>
                    <a:off x="4804621" y="2865033"/>
                    <a:ext cx="774170" cy="521360"/>
                    <a:chOff x="4804620" y="2865032"/>
                    <a:chExt cx="1147468" cy="772755"/>
                  </a:xfrm>
                </p:grpSpPr>
                <p:grpSp>
                  <p:nvGrpSpPr>
                    <p:cNvPr id="111" name="그룹 110">
                      <a:extLst>
                        <a:ext uri="{FF2B5EF4-FFF2-40B4-BE49-F238E27FC236}">
                          <a16:creationId xmlns:a16="http://schemas.microsoft.com/office/drawing/2014/main" id="{CE65179F-5791-7A62-4394-143C7208E5A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804620" y="2915765"/>
                      <a:ext cx="1147468" cy="722022"/>
                      <a:chOff x="5083180" y="4983380"/>
                      <a:chExt cx="1855416" cy="1167485"/>
                    </a:xfrm>
                  </p:grpSpPr>
                  <p:sp>
                    <p:nvSpPr>
                      <p:cNvPr id="113" name="사다리꼴 112">
                        <a:extLst>
                          <a:ext uri="{FF2B5EF4-FFF2-40B4-BE49-F238E27FC236}">
                            <a16:creationId xmlns:a16="http://schemas.microsoft.com/office/drawing/2014/main" id="{01D5FB41-71B2-7A57-2442-114ADD2B2A8F}"/>
                          </a:ext>
                        </a:extLst>
                      </p:cNvPr>
                      <p:cNvSpPr/>
                      <p:nvPr/>
                    </p:nvSpPr>
                    <p:spPr>
                      <a:xfrm rot="18000000">
                        <a:off x="5583274" y="5227477"/>
                        <a:ext cx="53694" cy="1053882"/>
                      </a:xfrm>
                      <a:prstGeom prst="trapezoid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14" name="사다리꼴 113">
                        <a:extLst>
                          <a:ext uri="{FF2B5EF4-FFF2-40B4-BE49-F238E27FC236}">
                            <a16:creationId xmlns:a16="http://schemas.microsoft.com/office/drawing/2014/main" id="{CBA87D18-EB01-6D08-E3DC-744B6899A055}"/>
                          </a:ext>
                        </a:extLst>
                      </p:cNvPr>
                      <p:cNvSpPr/>
                      <p:nvPr/>
                    </p:nvSpPr>
                    <p:spPr>
                      <a:xfrm rot="19200000">
                        <a:off x="5685605" y="5096983"/>
                        <a:ext cx="53694" cy="1053882"/>
                      </a:xfrm>
                      <a:prstGeom prst="trapezoid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15" name="사다리꼴 114">
                        <a:extLst>
                          <a:ext uri="{FF2B5EF4-FFF2-40B4-BE49-F238E27FC236}">
                            <a16:creationId xmlns:a16="http://schemas.microsoft.com/office/drawing/2014/main" id="{96F578D9-8795-BB71-19F8-9A75B74FC210}"/>
                          </a:ext>
                        </a:extLst>
                      </p:cNvPr>
                      <p:cNvSpPr/>
                      <p:nvPr/>
                    </p:nvSpPr>
                    <p:spPr>
                      <a:xfrm rot="20400000">
                        <a:off x="5824112" y="5015347"/>
                        <a:ext cx="53694" cy="1053882"/>
                      </a:xfrm>
                      <a:prstGeom prst="trapezoid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16" name="사다리꼴 115">
                        <a:extLst>
                          <a:ext uri="{FF2B5EF4-FFF2-40B4-BE49-F238E27FC236}">
                            <a16:creationId xmlns:a16="http://schemas.microsoft.com/office/drawing/2014/main" id="{20FAB3F7-6B76-495F-8E86-A3AF6168C74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981920" y="4983380"/>
                        <a:ext cx="53694" cy="1053882"/>
                      </a:xfrm>
                      <a:prstGeom prst="trapezoid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17" name="사다리꼴 116">
                        <a:extLst>
                          <a:ext uri="{FF2B5EF4-FFF2-40B4-BE49-F238E27FC236}">
                            <a16:creationId xmlns:a16="http://schemas.microsoft.com/office/drawing/2014/main" id="{A199E565-37D7-D262-4B81-7747D2F81D07}"/>
                          </a:ext>
                        </a:extLst>
                      </p:cNvPr>
                      <p:cNvSpPr/>
                      <p:nvPr/>
                    </p:nvSpPr>
                    <p:spPr>
                      <a:xfrm rot="1200000">
                        <a:off x="6145640" y="5015347"/>
                        <a:ext cx="53694" cy="1053882"/>
                      </a:xfrm>
                      <a:prstGeom prst="trapezoid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18" name="사다리꼴 117">
                        <a:extLst>
                          <a:ext uri="{FF2B5EF4-FFF2-40B4-BE49-F238E27FC236}">
                            <a16:creationId xmlns:a16="http://schemas.microsoft.com/office/drawing/2014/main" id="{6294F7A4-AD62-9098-8441-4E7E554A1382}"/>
                          </a:ext>
                        </a:extLst>
                      </p:cNvPr>
                      <p:cNvSpPr/>
                      <p:nvPr/>
                    </p:nvSpPr>
                    <p:spPr>
                      <a:xfrm rot="2400000">
                        <a:off x="6286393" y="5096983"/>
                        <a:ext cx="53694" cy="1053882"/>
                      </a:xfrm>
                      <a:prstGeom prst="trapezoid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19" name="사다리꼴 118">
                        <a:extLst>
                          <a:ext uri="{FF2B5EF4-FFF2-40B4-BE49-F238E27FC236}">
                            <a16:creationId xmlns:a16="http://schemas.microsoft.com/office/drawing/2014/main" id="{5F00ABEE-8AB6-F668-24EA-EEA598B74C1D}"/>
                          </a:ext>
                        </a:extLst>
                      </p:cNvPr>
                      <p:cNvSpPr/>
                      <p:nvPr/>
                    </p:nvSpPr>
                    <p:spPr>
                      <a:xfrm rot="3600000">
                        <a:off x="6384808" y="5227477"/>
                        <a:ext cx="53694" cy="1053882"/>
                      </a:xfrm>
                      <a:prstGeom prst="trapezoid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</p:grpSp>
                <p:sp>
                  <p:nvSpPr>
                    <p:cNvPr id="129" name="타원 128">
                      <a:extLst>
                        <a:ext uri="{FF2B5EF4-FFF2-40B4-BE49-F238E27FC236}">
                          <a16:creationId xmlns:a16="http://schemas.microsoft.com/office/drawing/2014/main" id="{7AEF8BED-26A0-D602-5716-42F7C3B62DC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14334" y="2865032"/>
                      <a:ext cx="128040" cy="702498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rgbClr val="FF0000"/>
                      </a:solidFill>
                    </a:ln>
                    <a:effectLst>
                      <a:glow rad="12700">
                        <a:schemeClr val="bg1"/>
                      </a:glow>
                    </a:effectLst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cxnSp>
                <p:nvCxnSpPr>
                  <p:cNvPr id="131" name="직선 화살표 연결선 130">
                    <a:extLst>
                      <a:ext uri="{FF2B5EF4-FFF2-40B4-BE49-F238E27FC236}">
                        <a16:creationId xmlns:a16="http://schemas.microsoft.com/office/drawing/2014/main" id="{D882759C-9538-3C6A-1FA5-B48BBDEB5CE1}"/>
                      </a:ext>
                    </a:extLst>
                  </p:cNvPr>
                  <p:cNvCxnSpPr>
                    <a:cxnSpLocks/>
                    <a:stCxn id="129" idx="6"/>
                  </p:cNvCxnSpPr>
                  <p:nvPr/>
                </p:nvCxnSpPr>
                <p:spPr>
                  <a:xfrm>
                    <a:off x="5234899" y="3102013"/>
                    <a:ext cx="615950" cy="94362"/>
                  </a:xfrm>
                  <a:prstGeom prst="straightConnector1">
                    <a:avLst/>
                  </a:prstGeom>
                  <a:ln w="1270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48" name="TextBox 147">
                    <a:extLst>
                      <a:ext uri="{FF2B5EF4-FFF2-40B4-BE49-F238E27FC236}">
                        <a16:creationId xmlns:a16="http://schemas.microsoft.com/office/drawing/2014/main" id="{DD6823C9-1AA2-2E88-67E6-A505960B4A62}"/>
                      </a:ext>
                    </a:extLst>
                  </p:cNvPr>
                  <p:cNvSpPr txBox="1"/>
                  <p:nvPr/>
                </p:nvSpPr>
                <p:spPr>
                  <a:xfrm>
                    <a:off x="5352806" y="3269496"/>
                    <a:ext cx="466474" cy="246221"/>
                  </a:xfrm>
                  <a:prstGeom prst="rect">
                    <a:avLst/>
                  </a:prstGeom>
                  <a:noFill/>
                  <a:effectLst/>
                </p:spPr>
                <p:txBody>
                  <a:bodyPr wrap="none" lIns="0" tIns="0" rIns="0" bIns="0" rtlCol="0" anchor="t">
                    <a:spAutoFit/>
                  </a:bodyPr>
                  <a:lstStyle/>
                  <a:p>
                    <a:pPr algn="ctr"/>
                    <a:r>
                      <a:rPr lang="ko-KR" altLang="en-US" sz="800" dirty="0">
                        <a:solidFill>
                          <a:srgbClr val="FF0000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얇고 뾰족한</a:t>
                    </a:r>
                    <a:endParaRPr lang="en-US" altLang="ko-KR" sz="800" dirty="0">
                      <a:solidFill>
                        <a:srgbClr val="FF0000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endParaRPr>
                  </a:p>
                  <a:p>
                    <a:pPr algn="ctr"/>
                    <a:r>
                      <a:rPr lang="ko-KR" altLang="en-US" sz="800" dirty="0">
                        <a:solidFill>
                          <a:srgbClr val="FF0000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부챗살</a:t>
                    </a:r>
                    <a:endParaRPr lang="en-US" altLang="ko-KR" sz="800" dirty="0">
                      <a:solidFill>
                        <a:srgbClr val="FF0000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endParaRPr>
                  </a:p>
                </p:txBody>
              </p:sp>
            </p:grpSp>
          </p:grpSp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4604165A-DBF3-FEDC-F83E-1C69DE754A39}"/>
                  </a:ext>
                </a:extLst>
              </p:cNvPr>
              <p:cNvSpPr txBox="1"/>
              <p:nvPr/>
            </p:nvSpPr>
            <p:spPr>
              <a:xfrm>
                <a:off x="3550471" y="2576708"/>
                <a:ext cx="1426673" cy="138499"/>
              </a:xfrm>
              <a:prstGeom prst="rect">
                <a:avLst/>
              </a:prstGeom>
              <a:noFill/>
              <a:effectLst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en-US" altLang="ko-KR" sz="9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(1) </a:t>
                </a:r>
                <a:r>
                  <a:rPr lang="ko-KR" altLang="en-US" sz="9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사용 무기 </a:t>
                </a:r>
                <a:r>
                  <a:rPr lang="en-US" altLang="ko-KR" sz="9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‘</a:t>
                </a:r>
                <a:r>
                  <a:rPr lang="ko-KR" altLang="en-US" sz="9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부채</a:t>
                </a:r>
                <a:r>
                  <a:rPr lang="en-US" altLang="ko-KR" sz="9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’</a:t>
                </a:r>
                <a:r>
                  <a:rPr lang="ko-KR" altLang="en-US" sz="9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의 구조 분석</a:t>
                </a:r>
                <a:endParaRPr lang="en-US" altLang="ko-KR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1073" name="TextBox 1072">
                <a:extLst>
                  <a:ext uri="{FF2B5EF4-FFF2-40B4-BE49-F238E27FC236}">
                    <a16:creationId xmlns:a16="http://schemas.microsoft.com/office/drawing/2014/main" id="{4CFF40D8-C092-E2C9-65DE-0B8EE6985662}"/>
                  </a:ext>
                </a:extLst>
              </p:cNvPr>
              <p:cNvSpPr txBox="1"/>
              <p:nvPr/>
            </p:nvSpPr>
            <p:spPr>
              <a:xfrm>
                <a:off x="3795730" y="2753484"/>
                <a:ext cx="936154" cy="195814"/>
              </a:xfrm>
              <a:prstGeom prst="rect">
                <a:avLst/>
              </a:prstGeom>
              <a:noFill/>
              <a:effectLst/>
            </p:spPr>
            <p:txBody>
              <a:bodyPr wrap="none" lIns="0" tIns="72000" rIns="0" bIns="0" rtlCol="0" anchor="t">
                <a:spAutoFit/>
              </a:bodyPr>
              <a:lstStyle/>
              <a:p>
                <a:pPr algn="ctr"/>
                <a:r>
                  <a:rPr lang="ko-KR" altLang="en-US" sz="8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부채 </a:t>
                </a:r>
                <a:r>
                  <a:rPr lang="en-US" altLang="ko-KR" sz="8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=</a:t>
                </a:r>
                <a:r>
                  <a:rPr lang="en-US" altLang="ko-KR" sz="800" dirty="0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</a:t>
                </a:r>
                <a:r>
                  <a:rPr lang="ko-KR" altLang="en-US" sz="800" dirty="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부챗살</a:t>
                </a:r>
                <a:r>
                  <a:rPr lang="ko-KR" altLang="en-US" sz="800" dirty="0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</a:t>
                </a:r>
                <a:r>
                  <a:rPr lang="en-US" altLang="ko-KR" sz="8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+</a:t>
                </a:r>
                <a:r>
                  <a:rPr lang="en-US" altLang="ko-KR" sz="800" dirty="0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</a:t>
                </a:r>
                <a:r>
                  <a:rPr lang="ko-KR" altLang="en-US" sz="800" dirty="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부채면</a:t>
                </a:r>
                <a:endParaRPr lang="en-US" altLang="ko-KR" sz="800" dirty="0">
                  <a:solidFill>
                    <a:srgbClr val="0070C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</p:grpSp>
        <p:sp>
          <p:nvSpPr>
            <p:cNvPr id="1075" name="화살표: 아래쪽 1074">
              <a:extLst>
                <a:ext uri="{FF2B5EF4-FFF2-40B4-BE49-F238E27FC236}">
                  <a16:creationId xmlns:a16="http://schemas.microsoft.com/office/drawing/2014/main" id="{FE89B5CD-6666-AD16-9452-3726614A3C60}"/>
                </a:ext>
              </a:extLst>
            </p:cNvPr>
            <p:cNvSpPr/>
            <p:nvPr/>
          </p:nvSpPr>
          <p:spPr>
            <a:xfrm rot="16200000">
              <a:off x="8128285" y="3202824"/>
              <a:ext cx="130082" cy="182845"/>
            </a:xfrm>
            <a:prstGeom prst="downArrow">
              <a:avLst/>
            </a:prstGeom>
            <a:solidFill>
              <a:srgbClr val="FAFCBC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0E676B25-460E-7760-9B73-706699CF231C}"/>
                </a:ext>
              </a:extLst>
            </p:cNvPr>
            <p:cNvGrpSpPr/>
            <p:nvPr/>
          </p:nvGrpSpPr>
          <p:grpSpPr>
            <a:xfrm>
              <a:off x="8362021" y="2538431"/>
              <a:ext cx="3637891" cy="1511630"/>
              <a:chOff x="8362021" y="2538431"/>
              <a:chExt cx="3637891" cy="1511630"/>
            </a:xfrm>
          </p:grpSpPr>
          <p:sp>
            <p:nvSpPr>
              <p:cNvPr id="163" name="직사각형 162">
                <a:extLst>
                  <a:ext uri="{FF2B5EF4-FFF2-40B4-BE49-F238E27FC236}">
                    <a16:creationId xmlns:a16="http://schemas.microsoft.com/office/drawing/2014/main" id="{5EDD59B5-6AC2-3BB7-ED4E-1AAFACCEBBB7}"/>
                  </a:ext>
                </a:extLst>
              </p:cNvPr>
              <p:cNvSpPr/>
              <p:nvPr/>
            </p:nvSpPr>
            <p:spPr>
              <a:xfrm>
                <a:off x="8362021" y="2538431"/>
                <a:ext cx="3637891" cy="151163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4" name="직사각형 163">
                <a:extLst>
                  <a:ext uri="{FF2B5EF4-FFF2-40B4-BE49-F238E27FC236}">
                    <a16:creationId xmlns:a16="http://schemas.microsoft.com/office/drawing/2014/main" id="{A30F258E-E92B-7CD1-0029-097D24A02AEE}"/>
                  </a:ext>
                </a:extLst>
              </p:cNvPr>
              <p:cNvSpPr/>
              <p:nvPr/>
            </p:nvSpPr>
            <p:spPr>
              <a:xfrm>
                <a:off x="8362022" y="2538431"/>
                <a:ext cx="3637890" cy="215053"/>
              </a:xfrm>
              <a:prstGeom prst="rect">
                <a:avLst/>
              </a:prstGeom>
              <a:solidFill>
                <a:srgbClr val="0070C0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60F2F70A-E638-E55B-0CE0-824C79C2483D}"/>
                  </a:ext>
                </a:extLst>
              </p:cNvPr>
              <p:cNvSpPr txBox="1"/>
              <p:nvPr/>
            </p:nvSpPr>
            <p:spPr>
              <a:xfrm>
                <a:off x="9725714" y="2576708"/>
                <a:ext cx="910506" cy="138499"/>
              </a:xfrm>
              <a:prstGeom prst="rect">
                <a:avLst/>
              </a:prstGeom>
              <a:noFill/>
              <a:effectLst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en-US" altLang="ko-KR" sz="9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(3) </a:t>
                </a:r>
                <a:r>
                  <a:rPr lang="ko-KR" altLang="en-US" sz="9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아이디어 구체화</a:t>
                </a:r>
                <a:endParaRPr lang="en-US" altLang="ko-KR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166" name="TextBox 165">
                <a:extLst>
                  <a:ext uri="{FF2B5EF4-FFF2-40B4-BE49-F238E27FC236}">
                    <a16:creationId xmlns:a16="http://schemas.microsoft.com/office/drawing/2014/main" id="{D9FCC528-A94A-ED2F-5798-21580AAAA6C4}"/>
                  </a:ext>
                </a:extLst>
              </p:cNvPr>
              <p:cNvSpPr txBox="1"/>
              <p:nvPr/>
            </p:nvSpPr>
            <p:spPr>
              <a:xfrm>
                <a:off x="8774331" y="2753484"/>
                <a:ext cx="2813271" cy="195814"/>
              </a:xfrm>
              <a:prstGeom prst="rect">
                <a:avLst/>
              </a:prstGeom>
              <a:noFill/>
              <a:effectLst/>
            </p:spPr>
            <p:txBody>
              <a:bodyPr wrap="none" lIns="0" tIns="72000" rIns="0" bIns="0" rtlCol="0" anchor="t">
                <a:spAutoFit/>
              </a:bodyPr>
              <a:lstStyle>
                <a:defPPr>
                  <a:defRPr lang="ko-KR"/>
                </a:defPPr>
                <a:lvl1pPr algn="ctr">
                  <a:defRPr sz="80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defRPr>
                </a:lvl1pPr>
              </a:lstStyle>
              <a:p>
                <a:pPr>
                  <a:spcAft>
                    <a:spcPts val="300"/>
                  </a:spcAft>
                </a:pPr>
                <a:r>
                  <a:rPr lang="ko-KR" altLang="en-US" dirty="0">
                    <a:solidFill>
                      <a:schemeClr val="tx1"/>
                    </a:solidFill>
                  </a:rPr>
                  <a:t>부챗살이 박힌 대상이 있다면 </a:t>
                </a:r>
                <a:r>
                  <a:rPr lang="ko-KR" altLang="en-US" dirty="0"/>
                  <a:t>번개가 유도</a:t>
                </a:r>
                <a:r>
                  <a:rPr lang="ko-KR" altLang="en-US" dirty="0">
                    <a:solidFill>
                      <a:schemeClr val="tx1"/>
                    </a:solidFill>
                  </a:rPr>
                  <a:t>되어 </a:t>
                </a:r>
                <a:r>
                  <a:rPr lang="ko-KR" altLang="en-US" dirty="0"/>
                  <a:t>피해를 한 곳에 집중</a:t>
                </a:r>
                <a:r>
                  <a:rPr lang="ko-KR" altLang="en-US" dirty="0">
                    <a:solidFill>
                      <a:schemeClr val="tx1"/>
                    </a:solidFill>
                  </a:rPr>
                  <a:t>한다</a:t>
                </a:r>
                <a:r>
                  <a:rPr lang="en-US" altLang="ko-KR" dirty="0">
                    <a:solidFill>
                      <a:schemeClr val="tx1"/>
                    </a:solidFill>
                  </a:rPr>
                  <a:t>.</a:t>
                </a:r>
              </a:p>
            </p:txBody>
          </p:sp>
          <p:grpSp>
            <p:nvGrpSpPr>
              <p:cNvPr id="49" name="그룹 48">
                <a:extLst>
                  <a:ext uri="{FF2B5EF4-FFF2-40B4-BE49-F238E27FC236}">
                    <a16:creationId xmlns:a16="http://schemas.microsoft.com/office/drawing/2014/main" id="{32604D2F-2CBC-4D32-67E9-7137790897A4}"/>
                  </a:ext>
                </a:extLst>
              </p:cNvPr>
              <p:cNvGrpSpPr/>
              <p:nvPr/>
            </p:nvGrpSpPr>
            <p:grpSpPr>
              <a:xfrm>
                <a:off x="8817333" y="3233629"/>
                <a:ext cx="2727266" cy="763620"/>
                <a:chOff x="8845480" y="3233629"/>
                <a:chExt cx="2727266" cy="763620"/>
              </a:xfrm>
            </p:grpSpPr>
            <p:grpSp>
              <p:nvGrpSpPr>
                <p:cNvPr id="53" name="그룹 52">
                  <a:extLst>
                    <a:ext uri="{FF2B5EF4-FFF2-40B4-BE49-F238E27FC236}">
                      <a16:creationId xmlns:a16="http://schemas.microsoft.com/office/drawing/2014/main" id="{9B036BE3-BCEB-62EE-58A9-7D12EE8DBE2F}"/>
                    </a:ext>
                  </a:extLst>
                </p:cNvPr>
                <p:cNvGrpSpPr/>
                <p:nvPr/>
              </p:nvGrpSpPr>
              <p:grpSpPr>
                <a:xfrm>
                  <a:off x="8845480" y="3233629"/>
                  <a:ext cx="1198104" cy="763620"/>
                  <a:chOff x="8741452" y="3233629"/>
                  <a:chExt cx="1198104" cy="763620"/>
                </a:xfrm>
              </p:grpSpPr>
              <p:pic>
                <p:nvPicPr>
                  <p:cNvPr id="1039" name="Picture 6">
                    <a:extLst>
                      <a:ext uri="{FF2B5EF4-FFF2-40B4-BE49-F238E27FC236}">
                        <a16:creationId xmlns:a16="http://schemas.microsoft.com/office/drawing/2014/main" id="{F32CB978-9884-DE3F-C210-114FC27BDF8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8">
                    <a:alphaModFix amt="95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6522" t="3989" r="31256" b="3115"/>
                  <a:stretch>
                    <a:fillRect/>
                  </a:stretch>
                </p:blipFill>
                <p:spPr bwMode="auto">
                  <a:xfrm flipH="1">
                    <a:off x="8741452" y="3233629"/>
                    <a:ext cx="1198104" cy="510065"/>
                  </a:xfrm>
                  <a:prstGeom prst="rect">
                    <a:avLst/>
                  </a:prstGeom>
                  <a:noFill/>
                  <a:effectLst>
                    <a:glow rad="25400">
                      <a:schemeClr val="accent4">
                        <a:lumMod val="20000"/>
                        <a:lumOff val="80000"/>
                        <a:alpha val="60000"/>
                      </a:schemeClr>
                    </a:glow>
                  </a:effectLst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1077" name="TextBox 1076">
                    <a:extLst>
                      <a:ext uri="{FF2B5EF4-FFF2-40B4-BE49-F238E27FC236}">
                        <a16:creationId xmlns:a16="http://schemas.microsoft.com/office/drawing/2014/main" id="{FAE42A89-0785-D2F3-5F7D-596E2CF2B763}"/>
                      </a:ext>
                    </a:extLst>
                  </p:cNvPr>
                  <p:cNvSpPr txBox="1"/>
                  <p:nvPr/>
                </p:nvSpPr>
                <p:spPr>
                  <a:xfrm>
                    <a:off x="8934143" y="3781805"/>
                    <a:ext cx="812723" cy="215444"/>
                  </a:xfrm>
                  <a:prstGeom prst="rect">
                    <a:avLst/>
                  </a:prstGeom>
                  <a:noFill/>
                  <a:effectLst/>
                </p:spPr>
                <p:txBody>
                  <a:bodyPr wrap="none" lIns="0" tIns="0" rIns="0" bIns="0" rtlCol="0" anchor="t">
                    <a:spAutoFit/>
                  </a:bodyPr>
                  <a:lstStyle/>
                  <a:p>
                    <a:pPr algn="ctr"/>
                    <a:r>
                      <a: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&lt;</a:t>
                    </a:r>
                    <a:r>
                      <a:rPr lang="ko-KR" altLang="en-US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기본 번개 방출 예시</a:t>
                    </a:r>
                    <a:r>
                      <a: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&gt;</a:t>
                    </a:r>
                  </a:p>
                  <a:p>
                    <a:pPr algn="ctr"/>
                    <a:r>
                      <a:rPr lang="ko-KR" altLang="en-US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여러 갈래 </a:t>
                    </a:r>
                    <a:r>
                      <a: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/ </a:t>
                    </a:r>
                    <a:r>
                      <a:rPr lang="ko-KR" altLang="en-US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분산된 피해</a:t>
                    </a:r>
                    <a:endParaRPr lang="en-US" altLang="ko-KR" sz="7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endParaRPr>
                  </a:p>
                </p:txBody>
              </p:sp>
            </p:grpSp>
            <p:grpSp>
              <p:nvGrpSpPr>
                <p:cNvPr id="52" name="그룹 51">
                  <a:extLst>
                    <a:ext uri="{FF2B5EF4-FFF2-40B4-BE49-F238E27FC236}">
                      <a16:creationId xmlns:a16="http://schemas.microsoft.com/office/drawing/2014/main" id="{B51F2A05-1377-8FBA-7D81-3A3454ED5D39}"/>
                    </a:ext>
                  </a:extLst>
                </p:cNvPr>
                <p:cNvGrpSpPr/>
                <p:nvPr/>
              </p:nvGrpSpPr>
              <p:grpSpPr>
                <a:xfrm>
                  <a:off x="10366721" y="3350637"/>
                  <a:ext cx="1206025" cy="646612"/>
                  <a:chOff x="10366721" y="3350637"/>
                  <a:chExt cx="1206025" cy="646612"/>
                </a:xfrm>
              </p:grpSpPr>
              <p:grpSp>
                <p:nvGrpSpPr>
                  <p:cNvPr id="1050" name="그룹 1049">
                    <a:extLst>
                      <a:ext uri="{FF2B5EF4-FFF2-40B4-BE49-F238E27FC236}">
                        <a16:creationId xmlns:a16="http://schemas.microsoft.com/office/drawing/2014/main" id="{F879343E-477D-C4B0-A728-879D68CE7FF2}"/>
                      </a:ext>
                    </a:extLst>
                  </p:cNvPr>
                  <p:cNvGrpSpPr/>
                  <p:nvPr/>
                </p:nvGrpSpPr>
                <p:grpSpPr>
                  <a:xfrm>
                    <a:off x="10366721" y="3350637"/>
                    <a:ext cx="1206025" cy="333838"/>
                    <a:chOff x="4730532" y="6675068"/>
                    <a:chExt cx="1615469" cy="340035"/>
                  </a:xfrm>
                </p:grpSpPr>
                <p:pic>
                  <p:nvPicPr>
                    <p:cNvPr id="1056" name="그림 1055" descr="빛이(가) 표시된 사진&#10;&#10;AI 생성 콘텐츠는 정확하지 않을 수 있습니다.">
                      <a:extLst>
                        <a:ext uri="{FF2B5EF4-FFF2-40B4-BE49-F238E27FC236}">
                          <a16:creationId xmlns:a16="http://schemas.microsoft.com/office/drawing/2014/main" id="{232591AE-3DE9-E3E5-CCD4-8B7C49C20C5D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20247" t="38729" r="64139" b="2158"/>
                    <a:stretch>
                      <a:fillRect/>
                    </a:stretch>
                  </p:blipFill>
                  <p:spPr>
                    <a:xfrm rot="16200000">
                      <a:off x="5368249" y="6037351"/>
                      <a:ext cx="340033" cy="1615468"/>
                    </a:xfrm>
                    <a:prstGeom prst="rect">
                      <a:avLst/>
                    </a:prstGeom>
                    <a:effectLst>
                      <a:glow rad="25400">
                        <a:schemeClr val="accent4">
                          <a:lumMod val="20000"/>
                          <a:lumOff val="80000"/>
                        </a:schemeClr>
                      </a:glow>
                      <a:softEdge rad="0"/>
                    </a:effectLst>
                  </p:spPr>
                </p:pic>
                <p:pic>
                  <p:nvPicPr>
                    <p:cNvPr id="1057" name="그림 1056" descr="공구, 칼, 근접 무기, 칼날이(가) 표시된 사진&#10;&#10;AI 생성 콘텐츠는 정확하지 않을 수 있습니다.">
                      <a:extLst>
                        <a:ext uri="{FF2B5EF4-FFF2-40B4-BE49-F238E27FC236}">
                          <a16:creationId xmlns:a16="http://schemas.microsoft.com/office/drawing/2014/main" id="{E773FC97-ED6F-C3CC-0392-46EDD6061C8B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10800000">
                      <a:off x="5829819" y="6725577"/>
                      <a:ext cx="492662" cy="83211"/>
                    </a:xfrm>
                    <a:prstGeom prst="rect">
                      <a:avLst/>
                    </a:prstGeom>
                    <a:effectLst>
                      <a:glow rad="12700">
                        <a:srgbClr val="FFFF00">
                          <a:alpha val="26000"/>
                        </a:srgbClr>
                      </a:glow>
                    </a:effectLst>
                  </p:spPr>
                </p:pic>
                <p:pic>
                  <p:nvPicPr>
                    <p:cNvPr id="1058" name="그림 1057" descr="빛이(가) 표시된 사진&#10;&#10;AI 생성 콘텐츠는 정확하지 않을 수 있습니다.">
                      <a:extLst>
                        <a:ext uri="{FF2B5EF4-FFF2-40B4-BE49-F238E27FC236}">
                          <a16:creationId xmlns:a16="http://schemas.microsoft.com/office/drawing/2014/main" id="{9333A6C6-D067-1BF5-E8BC-A5D7B0E1528F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9">
                      <a:alphaModFix amt="50000"/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20247" t="80698" r="64139" b="2157"/>
                    <a:stretch>
                      <a:fillRect/>
                    </a:stretch>
                  </p:blipFill>
                  <p:spPr>
                    <a:xfrm rot="16200000">
                      <a:off x="5941713" y="6610815"/>
                      <a:ext cx="340033" cy="468543"/>
                    </a:xfrm>
                    <a:prstGeom prst="rect">
                      <a:avLst/>
                    </a:prstGeom>
                    <a:effectLst/>
                  </p:spPr>
                </p:pic>
              </p:grpSp>
              <p:sp>
                <p:nvSpPr>
                  <p:cNvPr id="1078" name="TextBox 1077">
                    <a:extLst>
                      <a:ext uri="{FF2B5EF4-FFF2-40B4-BE49-F238E27FC236}">
                        <a16:creationId xmlns:a16="http://schemas.microsoft.com/office/drawing/2014/main" id="{AE833978-BB11-31A6-4CA0-ED0BD62111D1}"/>
                      </a:ext>
                    </a:extLst>
                  </p:cNvPr>
                  <p:cNvSpPr txBox="1"/>
                  <p:nvPr/>
                </p:nvSpPr>
                <p:spPr>
                  <a:xfrm>
                    <a:off x="10601844" y="3781805"/>
                    <a:ext cx="735779" cy="215444"/>
                  </a:xfrm>
                  <a:prstGeom prst="rect">
                    <a:avLst/>
                  </a:prstGeom>
                  <a:noFill/>
                  <a:effectLst/>
                </p:spPr>
                <p:txBody>
                  <a:bodyPr wrap="none" lIns="0" tIns="0" rIns="0" bIns="0" rtlCol="0" anchor="t">
                    <a:spAutoFit/>
                  </a:bodyPr>
                  <a:lstStyle/>
                  <a:p>
                    <a:pPr algn="ctr"/>
                    <a:r>
                      <a: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&lt;</a:t>
                    </a:r>
                    <a:r>
                      <a:rPr lang="ko-KR" altLang="en-US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번개 유도 예시</a:t>
                    </a:r>
                    <a:r>
                      <a: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&gt;</a:t>
                    </a:r>
                  </a:p>
                  <a:p>
                    <a:pPr algn="ctr"/>
                    <a:r>
                      <a:rPr lang="ko-KR" altLang="en-US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한 갈래 </a:t>
                    </a:r>
                    <a:r>
                      <a: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/ </a:t>
                    </a:r>
                    <a:r>
                      <a:rPr lang="ko-KR" altLang="en-US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집중된 피해</a:t>
                    </a:r>
                    <a:endParaRPr lang="en-US" altLang="ko-KR" sz="7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endParaRPr>
                  </a:p>
                </p:txBody>
              </p:sp>
            </p:grpSp>
          </p:grp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99428D6D-D4C3-015F-7E46-BF3CE326F215}"/>
                  </a:ext>
                </a:extLst>
              </p:cNvPr>
              <p:cNvSpPr txBox="1"/>
              <p:nvPr/>
            </p:nvSpPr>
            <p:spPr>
              <a:xfrm>
                <a:off x="9111763" y="2970508"/>
                <a:ext cx="2138406" cy="107722"/>
              </a:xfrm>
              <a:prstGeom prst="rect">
                <a:avLst/>
              </a:prstGeom>
              <a:noFill/>
              <a:effectLst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:r>
                  <a:rPr lang="ko-KR" altLang="en-US" sz="7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부챗살 발사 →  </a:t>
                </a:r>
                <a:r>
                  <a:rPr lang="ko-KR" altLang="en-US" sz="7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DD5"/>
                    </a:highlight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‘</a:t>
                </a:r>
                <a:r>
                  <a:rPr lang="ko-KR" altLang="en-US" sz="7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DD5"/>
                    </a:highlight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천뢰침</a:t>
                </a:r>
                <a:r>
                  <a:rPr lang="ko-KR" altLang="en-US" sz="7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DD5"/>
                    </a:highlight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</a:t>
                </a:r>
                <a:r>
                  <a:rPr lang="en-US" altLang="ko-KR" sz="7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DD5"/>
                    </a:highlight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- </a:t>
                </a:r>
                <a:r>
                  <a:rPr lang="ko-KR" altLang="en-US" sz="7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DD5"/>
                    </a:highlight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식’</a:t>
                </a:r>
                <a:r>
                  <a:rPr lang="ko-KR" altLang="en-US" sz="7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효과 부여 →</a:t>
                </a:r>
                <a:r>
                  <a:rPr lang="en-US" altLang="ko-KR" sz="7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</a:t>
                </a:r>
                <a:r>
                  <a:rPr lang="ko-KR" altLang="en-US" sz="7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대상에게 </a:t>
                </a:r>
                <a:r>
                  <a:rPr lang="ko-KR" altLang="en-US" sz="7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DD5"/>
                    </a:highlight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번개 유도</a:t>
                </a:r>
              </a:p>
            </p:txBody>
          </p:sp>
        </p:grp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450ACBB9-B23B-82C8-184D-6207E827F0DB}"/>
              </a:ext>
            </a:extLst>
          </p:cNvPr>
          <p:cNvGrpSpPr/>
          <p:nvPr/>
        </p:nvGrpSpPr>
        <p:grpSpPr>
          <a:xfrm>
            <a:off x="192088" y="905593"/>
            <a:ext cx="2248834" cy="413018"/>
            <a:chOff x="192088" y="913562"/>
            <a:chExt cx="2248834" cy="413018"/>
          </a:xfrm>
        </p:grpSpPr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A3675515-77FF-3761-E93A-F2712AB5BF2B}"/>
                </a:ext>
              </a:extLst>
            </p:cNvPr>
            <p:cNvSpPr txBox="1"/>
            <p:nvPr/>
          </p:nvSpPr>
          <p:spPr>
            <a:xfrm>
              <a:off x="192088" y="913562"/>
              <a:ext cx="372465" cy="16842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effectLst/>
          </p:spPr>
          <p:txBody>
            <a:bodyPr wrap="none" lIns="36000" tIns="7200" rIns="36000" bIns="7200" rtlCol="0" anchor="t">
              <a:spAutoFit/>
            </a:bodyPr>
            <a:lstStyle/>
            <a:p>
              <a:pPr>
                <a:spcAft>
                  <a:spcPts val="400"/>
                </a:spcAft>
              </a:pPr>
              <a:r>
                <a: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#</a:t>
              </a:r>
              <a:r>
                <a:rPr lang="ko-KR" altLang="en-US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도사</a:t>
              </a:r>
              <a:endPara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287E6890-610E-3F84-BCEE-FD2A50C3FC3B}"/>
                </a:ext>
              </a:extLst>
            </p:cNvPr>
            <p:cNvSpPr txBox="1"/>
            <p:nvPr/>
          </p:nvSpPr>
          <p:spPr>
            <a:xfrm>
              <a:off x="733654" y="913562"/>
              <a:ext cx="372465" cy="16842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effectLst/>
          </p:spPr>
          <p:txBody>
            <a:bodyPr wrap="none" lIns="36000" tIns="7200" rIns="36000" bIns="7200" rtlCol="0" anchor="t">
              <a:spAutoFit/>
            </a:bodyPr>
            <a:lstStyle/>
            <a:p>
              <a:pPr>
                <a:spcAft>
                  <a:spcPts val="400"/>
                </a:spcAft>
              </a:pPr>
              <a:r>
                <a: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#</a:t>
              </a:r>
              <a:r>
                <a:rPr lang="ko-KR" altLang="en-US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부채</a:t>
              </a:r>
              <a:endPara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936A8DD6-53F1-7A7A-9A35-0A58E2E36940}"/>
                </a:ext>
              </a:extLst>
            </p:cNvPr>
            <p:cNvSpPr txBox="1"/>
            <p:nvPr/>
          </p:nvSpPr>
          <p:spPr>
            <a:xfrm>
              <a:off x="1275220" y="913562"/>
              <a:ext cx="372465" cy="16842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effectLst/>
          </p:spPr>
          <p:txBody>
            <a:bodyPr wrap="none" lIns="36000" tIns="7200" rIns="36000" bIns="7200" rtlCol="0" anchor="t">
              <a:spAutoFit/>
            </a:bodyPr>
            <a:lstStyle/>
            <a:p>
              <a:pPr>
                <a:spcAft>
                  <a:spcPts val="400"/>
                </a:spcAft>
              </a:pPr>
              <a:r>
                <a: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#</a:t>
              </a:r>
              <a:r>
                <a:rPr lang="ko-KR" altLang="en-US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번개</a:t>
              </a:r>
              <a:endPara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20C62B7D-7942-FF5D-7736-0444176E4DE7}"/>
                </a:ext>
              </a:extLst>
            </p:cNvPr>
            <p:cNvSpPr txBox="1"/>
            <p:nvPr/>
          </p:nvSpPr>
          <p:spPr>
            <a:xfrm>
              <a:off x="192088" y="1158151"/>
              <a:ext cx="1127479" cy="16842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effectLst/>
          </p:spPr>
          <p:txBody>
            <a:bodyPr wrap="none" lIns="36000" tIns="7200" rIns="36000" bIns="7200" rtlCol="0" anchor="t">
              <a:spAutoFit/>
            </a:bodyPr>
            <a:lstStyle/>
            <a:p>
              <a:pPr>
                <a:spcAft>
                  <a:spcPts val="400"/>
                </a:spcAft>
              </a:pPr>
              <a:r>
                <a: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#</a:t>
              </a:r>
              <a:r>
                <a:rPr lang="ko-KR" altLang="en-US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단일 대상 높은 피해</a:t>
              </a:r>
              <a:endPara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E4B5F674-D527-91E7-E17C-0CA8C8A8E720}"/>
                </a:ext>
              </a:extLst>
            </p:cNvPr>
            <p:cNvSpPr txBox="1"/>
            <p:nvPr/>
          </p:nvSpPr>
          <p:spPr>
            <a:xfrm>
              <a:off x="1816786" y="913562"/>
              <a:ext cx="624136" cy="16842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effectLst/>
          </p:spPr>
          <p:txBody>
            <a:bodyPr wrap="none" lIns="36000" tIns="7200" rIns="36000" bIns="7200" rtlCol="0" anchor="t">
              <a:spAutoFit/>
            </a:bodyPr>
            <a:lstStyle/>
            <a:p>
              <a:pPr>
                <a:spcAft>
                  <a:spcPts val="400"/>
                </a:spcAft>
              </a:pPr>
              <a:r>
                <a: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#</a:t>
              </a:r>
              <a:r>
                <a:rPr lang="ko-KR" altLang="en-US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방어 무시</a:t>
              </a:r>
              <a:endPara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sp>
        <p:nvSpPr>
          <p:cNvPr id="181" name="화살표: 아래쪽 180">
            <a:extLst>
              <a:ext uri="{FF2B5EF4-FFF2-40B4-BE49-F238E27FC236}">
                <a16:creationId xmlns:a16="http://schemas.microsoft.com/office/drawing/2014/main" id="{13E6277A-C2F7-B992-1E29-34A5F7BA832A}"/>
              </a:ext>
            </a:extLst>
          </p:cNvPr>
          <p:cNvSpPr/>
          <p:nvPr/>
        </p:nvSpPr>
        <p:spPr>
          <a:xfrm rot="16200000">
            <a:off x="5052294" y="5558981"/>
            <a:ext cx="130082" cy="182845"/>
          </a:xfrm>
          <a:prstGeom prst="downArrow">
            <a:avLst/>
          </a:prstGeom>
          <a:solidFill>
            <a:srgbClr val="FAFCBC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1" name="직사각형 1080">
            <a:extLst>
              <a:ext uri="{FF2B5EF4-FFF2-40B4-BE49-F238E27FC236}">
                <a16:creationId xmlns:a16="http://schemas.microsoft.com/office/drawing/2014/main" id="{785E3AFD-4D72-BFEF-EF64-B329ECC2B7C6}"/>
              </a:ext>
            </a:extLst>
          </p:cNvPr>
          <p:cNvSpPr/>
          <p:nvPr/>
        </p:nvSpPr>
        <p:spPr>
          <a:xfrm>
            <a:off x="5286029" y="4894588"/>
            <a:ext cx="3795592" cy="151163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2" name="직사각형 1081">
            <a:extLst>
              <a:ext uri="{FF2B5EF4-FFF2-40B4-BE49-F238E27FC236}">
                <a16:creationId xmlns:a16="http://schemas.microsoft.com/office/drawing/2014/main" id="{03A8A0F6-BC8A-3B80-C439-74FA0B1C7827}"/>
              </a:ext>
            </a:extLst>
          </p:cNvPr>
          <p:cNvSpPr/>
          <p:nvPr/>
        </p:nvSpPr>
        <p:spPr>
          <a:xfrm>
            <a:off x="5286030" y="4894588"/>
            <a:ext cx="3795591" cy="215053"/>
          </a:xfrm>
          <a:prstGeom prst="rect">
            <a:avLst/>
          </a:prstGeom>
          <a:solidFill>
            <a:srgbClr val="0070C0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3" name="TextBox 1082">
            <a:extLst>
              <a:ext uri="{FF2B5EF4-FFF2-40B4-BE49-F238E27FC236}">
                <a16:creationId xmlns:a16="http://schemas.microsoft.com/office/drawing/2014/main" id="{6F7F4B84-C8ED-F7BE-8605-D93E81DA2B0B}"/>
              </a:ext>
            </a:extLst>
          </p:cNvPr>
          <p:cNvSpPr txBox="1"/>
          <p:nvPr/>
        </p:nvSpPr>
        <p:spPr>
          <a:xfrm>
            <a:off x="6779869" y="4932865"/>
            <a:ext cx="807913" cy="138499"/>
          </a:xfrm>
          <a:prstGeom prst="rect">
            <a:avLst/>
          </a:prstGeom>
          <a:noFill/>
          <a:effectLst/>
        </p:spPr>
        <p:txBody>
          <a:bodyPr wrap="none" lIns="0" tIns="0" rIns="0" bIns="0" rtlCol="0" anchor="t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altLang="ko-KR" sz="9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(2) </a:t>
            </a:r>
            <a:r>
              <a:rPr lang="ko-KR" altLang="en-US" sz="9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아이디어 획득</a:t>
            </a:r>
            <a:endParaRPr lang="en-US" altLang="ko-KR" sz="900" dirty="0">
              <a:solidFill>
                <a:schemeClr val="bg1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033" name="직사각형 1032">
            <a:extLst>
              <a:ext uri="{FF2B5EF4-FFF2-40B4-BE49-F238E27FC236}">
                <a16:creationId xmlns:a16="http://schemas.microsoft.com/office/drawing/2014/main" id="{AF7FDE67-1ED6-0AAB-26BA-7BEB24F1D10C}"/>
              </a:ext>
            </a:extLst>
          </p:cNvPr>
          <p:cNvSpPr/>
          <p:nvPr/>
        </p:nvSpPr>
        <p:spPr>
          <a:xfrm>
            <a:off x="2768870" y="4894588"/>
            <a:ext cx="2179770" cy="151163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4" name="직사각형 1033">
            <a:extLst>
              <a:ext uri="{FF2B5EF4-FFF2-40B4-BE49-F238E27FC236}">
                <a16:creationId xmlns:a16="http://schemas.microsoft.com/office/drawing/2014/main" id="{FE7E8EF2-94CC-5AE0-231B-11F1BC3C41DF}"/>
              </a:ext>
            </a:extLst>
          </p:cNvPr>
          <p:cNvSpPr/>
          <p:nvPr/>
        </p:nvSpPr>
        <p:spPr>
          <a:xfrm>
            <a:off x="2768870" y="4894588"/>
            <a:ext cx="2179770" cy="215053"/>
          </a:xfrm>
          <a:prstGeom prst="rect">
            <a:avLst/>
          </a:prstGeom>
          <a:solidFill>
            <a:srgbClr val="0070C0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6" name="TextBox 1035">
            <a:extLst>
              <a:ext uri="{FF2B5EF4-FFF2-40B4-BE49-F238E27FC236}">
                <a16:creationId xmlns:a16="http://schemas.microsoft.com/office/drawing/2014/main" id="{3FE25BBA-EA72-BF16-76AA-D8394C6D577C}"/>
              </a:ext>
            </a:extLst>
          </p:cNvPr>
          <p:cNvSpPr txBox="1"/>
          <p:nvPr/>
        </p:nvSpPr>
        <p:spPr>
          <a:xfrm>
            <a:off x="3236790" y="4932865"/>
            <a:ext cx="1243930" cy="138499"/>
          </a:xfrm>
          <a:prstGeom prst="rect">
            <a:avLst/>
          </a:prstGeom>
          <a:noFill/>
          <a:effectLst/>
        </p:spPr>
        <p:txBody>
          <a:bodyPr wrap="none" lIns="0" tIns="0" rIns="0" bIns="0" rtlCol="0" anchor="t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altLang="ko-KR" sz="9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(1) </a:t>
            </a:r>
            <a:r>
              <a:rPr lang="ko-KR" altLang="en-US" sz="9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피뢰침의 동작 원리 분석</a:t>
            </a:r>
            <a:endParaRPr lang="en-US" altLang="ko-KR" sz="900" dirty="0">
              <a:solidFill>
                <a:schemeClr val="bg1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84" name="화살표: 아래쪽 183">
            <a:extLst>
              <a:ext uri="{FF2B5EF4-FFF2-40B4-BE49-F238E27FC236}">
                <a16:creationId xmlns:a16="http://schemas.microsoft.com/office/drawing/2014/main" id="{FB686A08-E09E-2662-E848-8A7167F71A4D}"/>
              </a:ext>
            </a:extLst>
          </p:cNvPr>
          <p:cNvSpPr/>
          <p:nvPr/>
        </p:nvSpPr>
        <p:spPr>
          <a:xfrm rot="16200000">
            <a:off x="9173230" y="5558981"/>
            <a:ext cx="130082" cy="182845"/>
          </a:xfrm>
          <a:prstGeom prst="downArrow">
            <a:avLst/>
          </a:prstGeom>
          <a:solidFill>
            <a:srgbClr val="FAFCBC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8B514F4A-E6BA-2455-20CA-CA9615AF5459}"/>
              </a:ext>
            </a:extLst>
          </p:cNvPr>
          <p:cNvSpPr/>
          <p:nvPr/>
        </p:nvSpPr>
        <p:spPr>
          <a:xfrm>
            <a:off x="9394922" y="4894588"/>
            <a:ext cx="2604992" cy="151163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FB31F6DA-3E21-D765-D889-F0CE2F6482A1}"/>
              </a:ext>
            </a:extLst>
          </p:cNvPr>
          <p:cNvSpPr/>
          <p:nvPr/>
        </p:nvSpPr>
        <p:spPr>
          <a:xfrm>
            <a:off x="9394923" y="4894588"/>
            <a:ext cx="2604991" cy="215053"/>
          </a:xfrm>
          <a:prstGeom prst="rect">
            <a:avLst/>
          </a:prstGeom>
          <a:solidFill>
            <a:srgbClr val="0070C0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D4B432F4-9BED-0BDA-3D13-461534882802}"/>
              </a:ext>
            </a:extLst>
          </p:cNvPr>
          <p:cNvSpPr txBox="1"/>
          <p:nvPr/>
        </p:nvSpPr>
        <p:spPr>
          <a:xfrm>
            <a:off x="10242165" y="4932865"/>
            <a:ext cx="910506" cy="138499"/>
          </a:xfrm>
          <a:prstGeom prst="rect">
            <a:avLst/>
          </a:prstGeom>
          <a:noFill/>
          <a:effectLst/>
        </p:spPr>
        <p:txBody>
          <a:bodyPr wrap="none" lIns="0" tIns="0" rIns="0" bIns="0" rtlCol="0" anchor="t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altLang="ko-KR" sz="9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(3) </a:t>
            </a:r>
            <a:r>
              <a:rPr lang="ko-KR" altLang="en-US" sz="9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아이디어 구체화</a:t>
            </a:r>
            <a:endParaRPr lang="en-US" altLang="ko-KR" sz="900" dirty="0">
              <a:solidFill>
                <a:schemeClr val="bg1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FF15601D-F6EE-B28A-48F8-B9F37ECA50B2}"/>
              </a:ext>
            </a:extLst>
          </p:cNvPr>
          <p:cNvSpPr txBox="1"/>
          <p:nvPr/>
        </p:nvSpPr>
        <p:spPr>
          <a:xfrm>
            <a:off x="9810957" y="5109641"/>
            <a:ext cx="1772922" cy="303536"/>
          </a:xfrm>
          <a:prstGeom prst="rect">
            <a:avLst/>
          </a:prstGeom>
          <a:noFill/>
          <a:effectLst/>
        </p:spPr>
        <p:txBody>
          <a:bodyPr wrap="none" lIns="0" tIns="72000" rIns="0" bIns="0" rtlCol="0" anchor="t">
            <a:spAutoFit/>
          </a:bodyPr>
          <a:lstStyle>
            <a:defPPr>
              <a:defRPr lang="ko-KR"/>
            </a:defPPr>
            <a:lvl1pPr algn="ctr">
              <a:defRPr sz="800">
                <a:solidFill>
                  <a:srgbClr val="0070C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ko-KR" altLang="en-US" dirty="0"/>
              <a:t>방어 무시</a:t>
            </a:r>
            <a:r>
              <a:rPr lang="ko-KR" altLang="en-US" dirty="0">
                <a:solidFill>
                  <a:schemeClr val="tx1"/>
                </a:solidFill>
              </a:rPr>
              <a:t> 공격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ko-KR" altLang="en-US" sz="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방어력이 높은 대상을 상대할 때만 온전한 성능 발휘</a:t>
            </a:r>
            <a:endParaRPr lang="en-US" altLang="ko-KR" sz="7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91" name="TextBox 1090">
            <a:extLst>
              <a:ext uri="{FF2B5EF4-FFF2-40B4-BE49-F238E27FC236}">
                <a16:creationId xmlns:a16="http://schemas.microsoft.com/office/drawing/2014/main" id="{0CA9653B-E7B6-3690-FC92-03D3FDD1E35E}"/>
              </a:ext>
            </a:extLst>
          </p:cNvPr>
          <p:cNvSpPr txBox="1"/>
          <p:nvPr/>
        </p:nvSpPr>
        <p:spPr>
          <a:xfrm>
            <a:off x="3792088" y="5109641"/>
            <a:ext cx="1077218" cy="195814"/>
          </a:xfrm>
          <a:prstGeom prst="rect">
            <a:avLst/>
          </a:prstGeom>
          <a:noFill/>
          <a:effectLst/>
        </p:spPr>
        <p:txBody>
          <a:bodyPr wrap="none" lIns="0" tIns="72000" rIns="0" bIns="0" rtlCol="0" anchor="t">
            <a:spAutoFit/>
          </a:bodyPr>
          <a:lstStyle/>
          <a:p>
            <a:pPr algn="ctr"/>
            <a:r>
              <a:rPr lang="ko-KR" altLang="en-US" sz="800" dirty="0">
                <a:solidFill>
                  <a:srgbClr val="0070C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번개 유도</a:t>
            </a:r>
            <a:r>
              <a:rPr lang="ko-KR" altLang="en-US" sz="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→ </a:t>
            </a:r>
            <a:r>
              <a:rPr lang="ko-KR" altLang="en-US" sz="800" dirty="0">
                <a:solidFill>
                  <a:srgbClr val="0070C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지면으로 분산</a:t>
            </a:r>
            <a:endParaRPr lang="en-US" altLang="ko-KR" sz="800" dirty="0">
              <a:solidFill>
                <a:srgbClr val="0070C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1097" name="그림 1096" descr="스크린샷, 텍스트, 직사각형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69EB8B5-E36D-7737-4E49-1A86188F9A3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0066" y="5103140"/>
            <a:ext cx="853448" cy="1285714"/>
          </a:xfrm>
          <a:prstGeom prst="rect">
            <a:avLst/>
          </a:prstGeom>
        </p:spPr>
      </p:pic>
      <p:pic>
        <p:nvPicPr>
          <p:cNvPr id="1111" name="그림 1110" descr="그림, 일러스트레이션, 예술, 스케치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3208724-AB0A-DB9D-CFB6-C7F5319219F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24"/>
          <a:stretch>
            <a:fillRect/>
          </a:stretch>
        </p:blipFill>
        <p:spPr>
          <a:xfrm>
            <a:off x="7196649" y="5404816"/>
            <a:ext cx="1683796" cy="984220"/>
          </a:xfrm>
          <a:prstGeom prst="rect">
            <a:avLst/>
          </a:prstGeom>
        </p:spPr>
      </p:pic>
      <p:sp>
        <p:nvSpPr>
          <p:cNvPr id="1084" name="TextBox 1083">
            <a:extLst>
              <a:ext uri="{FF2B5EF4-FFF2-40B4-BE49-F238E27FC236}">
                <a16:creationId xmlns:a16="http://schemas.microsoft.com/office/drawing/2014/main" id="{7F09C3F8-502A-A996-9350-3EE321BD07F8}"/>
              </a:ext>
            </a:extLst>
          </p:cNvPr>
          <p:cNvSpPr txBox="1"/>
          <p:nvPr/>
        </p:nvSpPr>
        <p:spPr>
          <a:xfrm>
            <a:off x="5374035" y="5109641"/>
            <a:ext cx="3645229" cy="595923"/>
          </a:xfrm>
          <a:prstGeom prst="rect">
            <a:avLst/>
          </a:prstGeom>
          <a:noFill/>
          <a:effectLst/>
        </p:spPr>
        <p:txBody>
          <a:bodyPr wrap="none" lIns="0" tIns="72000" rIns="0" bIns="0" rtlCol="0" anchor="t">
            <a:spAutoFit/>
          </a:bodyPr>
          <a:lstStyle>
            <a:defPPr>
              <a:defRPr lang="ko-KR"/>
            </a:defPPr>
            <a:lvl1pPr algn="ctr">
              <a:defRPr sz="800">
                <a:solidFill>
                  <a:srgbClr val="0070C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algn="l">
              <a:spcAft>
                <a:spcPts val="600"/>
              </a:spcAft>
            </a:pPr>
            <a:r>
              <a:rPr lang="ko-KR" altLang="en-US" dirty="0">
                <a:solidFill>
                  <a:schemeClr val="tx1"/>
                </a:solidFill>
              </a:rPr>
              <a:t>대상에게 박힌 부챗살로 인해 지면이 아닌 </a:t>
            </a:r>
            <a:r>
              <a:rPr lang="ko-KR" altLang="en-US" dirty="0"/>
              <a:t>대상의 몸 내부</a:t>
            </a:r>
            <a:r>
              <a:rPr lang="ko-KR" altLang="en-US" dirty="0">
                <a:solidFill>
                  <a:schemeClr val="tx1"/>
                </a:solidFill>
              </a:rPr>
              <a:t>로 </a:t>
            </a:r>
            <a:r>
              <a:rPr lang="ko-KR" altLang="en-US" dirty="0"/>
              <a:t>번개를 분산</a:t>
            </a:r>
            <a:r>
              <a:rPr lang="ko-KR" altLang="en-US" dirty="0">
                <a:solidFill>
                  <a:schemeClr val="tx1"/>
                </a:solidFill>
              </a:rPr>
              <a:t>시킬 수 있지 않을까</a:t>
            </a:r>
            <a:r>
              <a:rPr lang="en-US" altLang="ko-KR" dirty="0">
                <a:solidFill>
                  <a:schemeClr val="tx1"/>
                </a:solidFill>
              </a:rPr>
              <a:t>?</a:t>
            </a:r>
          </a:p>
          <a:p>
            <a:pPr algn="l">
              <a:spcAft>
                <a:spcPts val="600"/>
              </a:spcAft>
            </a:pPr>
            <a:r>
              <a:rPr lang="ko-KR" altLang="en-US" dirty="0">
                <a:solidFill>
                  <a:schemeClr val="tx1"/>
                </a:solidFill>
              </a:rPr>
              <a:t>→ 외부에 비해 상대적으로 방어력이 약한 </a:t>
            </a:r>
            <a:r>
              <a:rPr lang="ko-KR" altLang="en-US" dirty="0"/>
              <a:t>내부를 직접 타격</a:t>
            </a:r>
            <a:endParaRPr lang="en-US" altLang="ko-KR" dirty="0"/>
          </a:p>
          <a:p>
            <a:pPr algn="l">
              <a:spcAft>
                <a:spcPts val="600"/>
              </a:spcAft>
            </a:pPr>
            <a:r>
              <a:rPr lang="ko-KR" altLang="en-US" dirty="0">
                <a:solidFill>
                  <a:schemeClr val="tx1"/>
                </a:solidFill>
              </a:rPr>
              <a:t>→ </a:t>
            </a:r>
            <a:r>
              <a:rPr lang="ko-KR" altLang="en-US" dirty="0"/>
              <a:t>방어 무시</a:t>
            </a:r>
            <a:r>
              <a:rPr lang="ko-KR" altLang="en-US" dirty="0">
                <a:solidFill>
                  <a:schemeClr val="tx1"/>
                </a:solidFill>
              </a:rPr>
              <a:t> 효과로 볼 수 있지 않을까</a:t>
            </a:r>
            <a:r>
              <a:rPr lang="en-US" altLang="ko-KR" dirty="0">
                <a:solidFill>
                  <a:schemeClr val="tx1"/>
                </a:solidFill>
              </a:rPr>
              <a:t>?</a:t>
            </a:r>
          </a:p>
        </p:txBody>
      </p:sp>
      <p:sp>
        <p:nvSpPr>
          <p:cNvPr id="1125" name="TextBox 1124">
            <a:extLst>
              <a:ext uri="{FF2B5EF4-FFF2-40B4-BE49-F238E27FC236}">
                <a16:creationId xmlns:a16="http://schemas.microsoft.com/office/drawing/2014/main" id="{31E340E4-F1DB-F410-89CB-89593D2C5C91}"/>
              </a:ext>
            </a:extLst>
          </p:cNvPr>
          <p:cNvSpPr txBox="1"/>
          <p:nvPr/>
        </p:nvSpPr>
        <p:spPr>
          <a:xfrm>
            <a:off x="5827299" y="2240244"/>
            <a:ext cx="3521798" cy="335646"/>
          </a:xfrm>
          <a:prstGeom prst="rect">
            <a:avLst/>
          </a:prstGeom>
          <a:noFill/>
          <a:effectLst/>
        </p:spPr>
        <p:txBody>
          <a:bodyPr wrap="none" lIns="0" tIns="72000" rIns="0" bIns="108000" rtlCol="0" anchor="t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sz="900" dirty="0">
                <a:solidFill>
                  <a:srgbClr val="FF0000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▶ ▶ </a:t>
            </a:r>
            <a: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[</a:t>
            </a:r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결론</a:t>
            </a:r>
            <a: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] 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번개를 유도하여 한 곳에 피해를 집중하는 전투 스타일 설계</a:t>
            </a:r>
            <a:endParaRPr lang="en-US" altLang="ko-KR" sz="10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126" name="TextBox 1125">
            <a:extLst>
              <a:ext uri="{FF2B5EF4-FFF2-40B4-BE49-F238E27FC236}">
                <a16:creationId xmlns:a16="http://schemas.microsoft.com/office/drawing/2014/main" id="{DB0613A4-8C14-321F-DFB8-C7E8383440F6}"/>
              </a:ext>
            </a:extLst>
          </p:cNvPr>
          <p:cNvSpPr txBox="1"/>
          <p:nvPr/>
        </p:nvSpPr>
        <p:spPr>
          <a:xfrm>
            <a:off x="6396366" y="4558942"/>
            <a:ext cx="3993081" cy="335646"/>
          </a:xfrm>
          <a:prstGeom prst="rect">
            <a:avLst/>
          </a:prstGeom>
          <a:noFill/>
          <a:effectLst/>
        </p:spPr>
        <p:txBody>
          <a:bodyPr wrap="none" lIns="0" tIns="72000" rIns="0" bIns="108000" rtlCol="0" anchor="t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sz="900" dirty="0">
                <a:solidFill>
                  <a:srgbClr val="FF0000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▶ ▶ </a:t>
            </a:r>
            <a: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[</a:t>
            </a:r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결론</a:t>
            </a:r>
            <a: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] 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방어 무시 공격 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/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방어력이 높은 대상을 상대할 때만 온전한 성능 발휘</a:t>
            </a:r>
            <a:endParaRPr lang="en-US" altLang="ko-KR" sz="10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1673E8EB-65E6-0E53-FDD9-1CC5ABE2976A}"/>
              </a:ext>
            </a:extLst>
          </p:cNvPr>
          <p:cNvGrpSpPr/>
          <p:nvPr/>
        </p:nvGrpSpPr>
        <p:grpSpPr>
          <a:xfrm>
            <a:off x="9717385" y="5478464"/>
            <a:ext cx="1960067" cy="910390"/>
            <a:chOff x="9587559" y="5478464"/>
            <a:chExt cx="1960067" cy="910390"/>
          </a:xfrm>
        </p:grpSpPr>
        <p:pic>
          <p:nvPicPr>
            <p:cNvPr id="1114" name="그림 1113" descr="동물 피규어, 포유류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950F0B39-1708-B932-0623-6778AAF4CB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50532" y="5478464"/>
              <a:ext cx="997094" cy="910390"/>
            </a:xfrm>
            <a:prstGeom prst="rect">
              <a:avLst/>
            </a:prstGeom>
          </p:spPr>
        </p:pic>
        <p:grpSp>
          <p:nvGrpSpPr>
            <p:cNvPr id="82" name="그룹 81">
              <a:extLst>
                <a:ext uri="{FF2B5EF4-FFF2-40B4-BE49-F238E27FC236}">
                  <a16:creationId xmlns:a16="http://schemas.microsoft.com/office/drawing/2014/main" id="{51FD7649-3705-A9D9-DBC3-F1659DD36E57}"/>
                </a:ext>
              </a:extLst>
            </p:cNvPr>
            <p:cNvGrpSpPr/>
            <p:nvPr/>
          </p:nvGrpSpPr>
          <p:grpSpPr>
            <a:xfrm>
              <a:off x="9587559" y="5585539"/>
              <a:ext cx="685608" cy="696240"/>
              <a:chOff x="9587559" y="5630701"/>
              <a:chExt cx="685608" cy="696240"/>
            </a:xfrm>
          </p:grpSpPr>
          <p:pic>
            <p:nvPicPr>
              <p:cNvPr id="1121" name="그림 1120" descr="의류, 의상 디자인, 여성, 인간의 얼굴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67235FB8-9376-F0A5-C02E-F35A6FF1B4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997" t="3068" r="4911" b="51899"/>
              <a:stretch>
                <a:fillRect/>
              </a:stretch>
            </p:blipFill>
            <p:spPr>
              <a:xfrm>
                <a:off x="9587559" y="5695803"/>
                <a:ext cx="667577" cy="631138"/>
              </a:xfrm>
              <a:prstGeom prst="rect">
                <a:avLst/>
              </a:prstGeom>
            </p:spPr>
          </p:pic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F6A5C102-3721-F4F4-6C77-FDE168C5F66A}"/>
                  </a:ext>
                </a:extLst>
              </p:cNvPr>
              <p:cNvGrpSpPr/>
              <p:nvPr/>
            </p:nvGrpSpPr>
            <p:grpSpPr>
              <a:xfrm>
                <a:off x="10019362" y="5630701"/>
                <a:ext cx="253805" cy="309770"/>
                <a:chOff x="10287753" y="5787504"/>
                <a:chExt cx="253805" cy="309770"/>
              </a:xfrm>
            </p:grpSpPr>
            <p:pic>
              <p:nvPicPr>
                <p:cNvPr id="1120" name="그림 1119" descr="스크린샷, 그래픽, 그래픽 디자인, 디자인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C79C63C9-3205-A9FE-4DCA-F9229485AC6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>
                  <a:duotone>
                    <a:schemeClr val="accent6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16">
                          <a14:imgEffect>
                            <a14:colorTemperature colorTemp="11500"/>
                          </a14:imgEffect>
                          <a14:imgEffect>
                            <a14:saturation sat="400000"/>
                          </a14:imgEffect>
                          <a14:imgEffect>
                            <a14:brightnessContrast bright="-100000" contrast="10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8966" t="58352" r="75428" b="32872"/>
                <a:stretch>
                  <a:fillRect/>
                </a:stretch>
              </p:blipFill>
              <p:spPr>
                <a:xfrm rot="16200000">
                  <a:off x="10237269" y="5837988"/>
                  <a:ext cx="230737" cy="129770"/>
                </a:xfrm>
                <a:prstGeom prst="rect">
                  <a:avLst/>
                </a:prstGeom>
                <a:effectLst>
                  <a:glow rad="25400">
                    <a:srgbClr val="FAFCBC"/>
                  </a:glow>
                </a:effectLst>
              </p:spPr>
            </p:pic>
            <p:pic>
              <p:nvPicPr>
                <p:cNvPr id="1122" name="그림 1121" descr="스크린샷, 그래픽, 그래픽 디자인, 디자인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EA85AEC9-DFD4-E421-0299-B5C58B9A16B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>
                  <a:duotone>
                    <a:schemeClr val="accent6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16">
                          <a14:imgEffect>
                            <a14:colorTemperature colorTemp="11500"/>
                          </a14:imgEffect>
                          <a14:imgEffect>
                            <a14:saturation sat="400000"/>
                          </a14:imgEffect>
                          <a14:imgEffect>
                            <a14:brightnessContrast bright="-100000" contrast="10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8966" t="58352" r="75428" b="32872"/>
                <a:stretch>
                  <a:fillRect/>
                </a:stretch>
              </p:blipFill>
              <p:spPr>
                <a:xfrm rot="16200000">
                  <a:off x="10361304" y="5917021"/>
                  <a:ext cx="230737" cy="129770"/>
                </a:xfrm>
                <a:prstGeom prst="rect">
                  <a:avLst/>
                </a:prstGeom>
                <a:effectLst>
                  <a:glow rad="25400">
                    <a:srgbClr val="FAFCBC"/>
                  </a:glow>
                </a:effectLst>
              </p:spPr>
            </p:pic>
          </p:grpSp>
        </p:grp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49ABDCCA-5B4D-BFE2-22E8-E91BE7048CA5}"/>
                </a:ext>
              </a:extLst>
            </p:cNvPr>
            <p:cNvSpPr txBox="1"/>
            <p:nvPr/>
          </p:nvSpPr>
          <p:spPr>
            <a:xfrm>
              <a:off x="10346127" y="5872104"/>
              <a:ext cx="131446" cy="123111"/>
            </a:xfrm>
            <a:prstGeom prst="rect">
              <a:avLst/>
            </a:prstGeom>
            <a:solidFill>
              <a:schemeClr val="bg1"/>
            </a:solidFill>
            <a:effectLst/>
          </p:spPr>
          <p:txBody>
            <a:bodyPr wrap="none" lIns="0" tIns="0" rIns="0" bIns="0" rtlCol="0" anchor="t">
              <a:spAutoFit/>
            </a:bodyPr>
            <a:lstStyle/>
            <a:p>
              <a:r>
                <a:rPr lang="en-US" altLang="ko-KR" sz="800" i="1" dirty="0">
                  <a:solidFill>
                    <a:srgbClr val="FF0000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VS</a:t>
              </a:r>
            </a:p>
          </p:txBody>
        </p:sp>
      </p:grpSp>
      <p:sp>
        <p:nvSpPr>
          <p:cNvPr id="1115" name="TextBox 1114">
            <a:extLst>
              <a:ext uri="{FF2B5EF4-FFF2-40B4-BE49-F238E27FC236}">
                <a16:creationId xmlns:a16="http://schemas.microsoft.com/office/drawing/2014/main" id="{C80F1EA6-02ED-F5F3-AFB5-E2EAF36D6909}"/>
              </a:ext>
            </a:extLst>
          </p:cNvPr>
          <p:cNvSpPr txBox="1"/>
          <p:nvPr/>
        </p:nvSpPr>
        <p:spPr>
          <a:xfrm>
            <a:off x="11101821" y="6173410"/>
            <a:ext cx="845351" cy="215444"/>
          </a:xfrm>
          <a:prstGeom prst="rect">
            <a:avLst/>
          </a:prstGeom>
          <a:solidFill>
            <a:schemeClr val="bg1"/>
          </a:solidFill>
          <a:effectLst/>
        </p:spPr>
        <p:txBody>
          <a:bodyPr wrap="none" lIns="36000" tIns="0" rIns="36000" bIns="0" rtlCol="0" anchor="t">
            <a:spAutoFit/>
          </a:bodyPr>
          <a:lstStyle/>
          <a:p>
            <a:r>
              <a:rPr lang="en-US" altLang="ko-KR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&lt;</a:t>
            </a:r>
            <a:r>
              <a:rPr lang="ko-KR" altLang="en-U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방어형 몬스터 예시</a:t>
            </a:r>
            <a:r>
              <a:rPr lang="en-US" altLang="ko-KR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&gt;</a:t>
            </a:r>
          </a:p>
          <a:p>
            <a:r>
              <a:rPr lang="ko-KR" altLang="en-US" sz="7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말파이트</a:t>
            </a:r>
            <a:r>
              <a:rPr lang="ko-KR" altLang="en-U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</a:t>
            </a:r>
            <a:r>
              <a:rPr lang="en-US" altLang="ko-KR" sz="7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LoL</a:t>
            </a:r>
            <a:r>
              <a:rPr lang="en-US" altLang="ko-KR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4118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10C54A-9B17-3A6B-A42E-D52BF40F70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B646D34-76D4-B159-E55F-5B0F5D6FDD44}"/>
              </a:ext>
            </a:extLst>
          </p:cNvPr>
          <p:cNvSpPr txBox="1"/>
          <p:nvPr/>
        </p:nvSpPr>
        <p:spPr>
          <a:xfrm>
            <a:off x="192088" y="538432"/>
            <a:ext cx="1324080" cy="169277"/>
          </a:xfrm>
          <a:prstGeom prst="rect">
            <a:avLst/>
          </a:prstGeom>
          <a:noFill/>
          <a:effectLst/>
        </p:spPr>
        <p:txBody>
          <a:bodyPr wrap="none" lIns="0" tIns="0" rIns="0" bIns="0" rtlCol="0" anchor="t">
            <a:spAutoFit/>
          </a:bodyPr>
          <a:lstStyle/>
          <a:p>
            <a:r>
              <a: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(1) </a:t>
            </a:r>
            <a:r>
              <a:rPr lang="ko-KR" altLang="en-US" sz="1100" dirty="0">
                <a:solidFill>
                  <a:srgbClr val="0070C0"/>
                </a:solidFill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도사 가람 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/ 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도사 다온</a:t>
            </a:r>
            <a:endParaRPr lang="en-US" altLang="ko-KR" sz="1100" dirty="0">
              <a:solidFill>
                <a:schemeClr val="bg1">
                  <a:lumMod val="50000"/>
                </a:schemeClr>
              </a:solidFill>
              <a:latin typeface="페이퍼로지 6 SemiBold" pitchFamily="2" charset="-127"/>
              <a:ea typeface="페이퍼로지 6 SemiBold" pitchFamily="2" charset="-127"/>
              <a:cs typeface="Pretendard" panose="02000503000000020004" pitchFamily="2" charset="-127"/>
            </a:endParaRPr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D3549B5D-B9BD-4CD0-E90C-EB2C85D99519}"/>
              </a:ext>
            </a:extLst>
          </p:cNvPr>
          <p:cNvGrpSpPr/>
          <p:nvPr/>
        </p:nvGrpSpPr>
        <p:grpSpPr>
          <a:xfrm>
            <a:off x="0" y="0"/>
            <a:ext cx="12192000" cy="381195"/>
            <a:chOff x="0" y="0"/>
            <a:chExt cx="12192000" cy="381195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C2A04447-DAD7-4FA9-8AD9-BDF4677C2B67}"/>
                </a:ext>
              </a:extLst>
            </p:cNvPr>
            <p:cNvSpPr/>
            <p:nvPr/>
          </p:nvSpPr>
          <p:spPr>
            <a:xfrm>
              <a:off x="0" y="0"/>
              <a:ext cx="12192000" cy="38119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74FDA0F0-1E46-6C45-CAD6-9FE6ADDA1C7E}"/>
                </a:ext>
              </a:extLst>
            </p:cNvPr>
            <p:cNvGrpSpPr/>
            <p:nvPr/>
          </p:nvGrpSpPr>
          <p:grpSpPr>
            <a:xfrm>
              <a:off x="192088" y="51640"/>
              <a:ext cx="7200000" cy="277915"/>
              <a:chOff x="192088" y="51640"/>
              <a:chExt cx="7200000" cy="277915"/>
            </a:xfrm>
          </p:grpSpPr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650BF537-5FE0-BF5C-1C3F-5BF2CFE8A2D5}"/>
                  </a:ext>
                </a:extLst>
              </p:cNvPr>
              <p:cNvGrpSpPr/>
              <p:nvPr/>
            </p:nvGrpSpPr>
            <p:grpSpPr>
              <a:xfrm>
                <a:off x="192088" y="51640"/>
                <a:ext cx="1440000" cy="277915"/>
                <a:chOff x="192088" y="2355329"/>
                <a:chExt cx="1440000" cy="277915"/>
              </a:xfrm>
            </p:grpSpPr>
            <p:sp>
              <p:nvSpPr>
                <p:cNvPr id="39" name="직사각형 38">
                  <a:extLst>
                    <a:ext uri="{FF2B5EF4-FFF2-40B4-BE49-F238E27FC236}">
                      <a16:creationId xmlns:a16="http://schemas.microsoft.com/office/drawing/2014/main" id="{7ED3A43E-6008-0278-BA9C-A603706E3E75}"/>
                    </a:ext>
                  </a:extLst>
                </p:cNvPr>
                <p:cNvSpPr/>
                <p:nvPr/>
              </p:nvSpPr>
              <p:spPr>
                <a:xfrm>
                  <a:off x="19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F122D944-38D9-9BA9-D54D-2C04D4D530E9}"/>
                    </a:ext>
                  </a:extLst>
                </p:cNvPr>
                <p:cNvSpPr txBox="1"/>
                <p:nvPr/>
              </p:nvSpPr>
              <p:spPr>
                <a:xfrm>
                  <a:off x="743772" y="2417342"/>
                  <a:ext cx="336631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chemeClr val="bg1">
                          <a:lumMod val="6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Medium" panose="02000603000000020004" pitchFamily="2" charset="-127"/>
                    </a:rPr>
                    <a:t>프로필</a:t>
                  </a:r>
                </a:p>
              </p:txBody>
            </p:sp>
          </p:grpSp>
          <p:grpSp>
            <p:nvGrpSpPr>
              <p:cNvPr id="25" name="그룹 24">
                <a:extLst>
                  <a:ext uri="{FF2B5EF4-FFF2-40B4-BE49-F238E27FC236}">
                    <a16:creationId xmlns:a16="http://schemas.microsoft.com/office/drawing/2014/main" id="{C6C64C0B-DFAD-0012-6CA1-DF5743206209}"/>
                  </a:ext>
                </a:extLst>
              </p:cNvPr>
              <p:cNvGrpSpPr/>
              <p:nvPr/>
            </p:nvGrpSpPr>
            <p:grpSpPr>
              <a:xfrm>
                <a:off x="1632088" y="51640"/>
                <a:ext cx="1440000" cy="277915"/>
                <a:chOff x="1632088" y="2355329"/>
                <a:chExt cx="1440000" cy="277915"/>
              </a:xfrm>
            </p:grpSpPr>
            <p:sp>
              <p:nvSpPr>
                <p:cNvPr id="40" name="직사각형 39">
                  <a:extLst>
                    <a:ext uri="{FF2B5EF4-FFF2-40B4-BE49-F238E27FC236}">
                      <a16:creationId xmlns:a16="http://schemas.microsoft.com/office/drawing/2014/main" id="{0C93720D-C749-7CF2-91DE-270E17080B29}"/>
                    </a:ext>
                  </a:extLst>
                </p:cNvPr>
                <p:cNvSpPr/>
                <p:nvPr/>
              </p:nvSpPr>
              <p:spPr>
                <a:xfrm>
                  <a:off x="163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0A3D9147-C009-0E2B-1646-0C71792FC2BF}"/>
                    </a:ext>
                  </a:extLst>
                </p:cNvPr>
                <p:cNvSpPr txBox="1"/>
                <p:nvPr/>
              </p:nvSpPr>
              <p:spPr>
                <a:xfrm>
                  <a:off x="1935308" y="2386564"/>
                  <a:ext cx="833562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400" dirty="0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latin typeface="페이퍼로지 6 SemiBold" pitchFamily="2" charset="-127"/>
                      <a:ea typeface="페이퍼로지 6 SemiBold" pitchFamily="2" charset="-127"/>
                      <a:cs typeface="Pretendard Medium" panose="02000603000000020004" pitchFamily="2" charset="-127"/>
                    </a:rPr>
                    <a:t>신규 캐릭터</a:t>
                  </a:r>
                </a:p>
              </p:txBody>
            </p:sp>
          </p:grpSp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0CC98576-0454-F97E-5ECD-9FC598A29D47}"/>
                  </a:ext>
                </a:extLst>
              </p:cNvPr>
              <p:cNvGrpSpPr/>
              <p:nvPr/>
            </p:nvGrpSpPr>
            <p:grpSpPr>
              <a:xfrm>
                <a:off x="3072088" y="51640"/>
                <a:ext cx="1440000" cy="277915"/>
                <a:chOff x="3072088" y="2355329"/>
                <a:chExt cx="1440000" cy="277915"/>
              </a:xfrm>
            </p:grpSpPr>
            <p:sp>
              <p:nvSpPr>
                <p:cNvPr id="41" name="직사각형 40">
                  <a:extLst>
                    <a:ext uri="{FF2B5EF4-FFF2-40B4-BE49-F238E27FC236}">
                      <a16:creationId xmlns:a16="http://schemas.microsoft.com/office/drawing/2014/main" id="{0C37A2F5-0E6F-EFF0-3E15-682475A33C7C}"/>
                    </a:ext>
                  </a:extLst>
                </p:cNvPr>
                <p:cNvSpPr/>
                <p:nvPr/>
              </p:nvSpPr>
              <p:spPr>
                <a:xfrm>
                  <a:off x="307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58AA1629-6425-33A6-4DCE-8274866CA8DF}"/>
                    </a:ext>
                  </a:extLst>
                </p:cNvPr>
                <p:cNvSpPr txBox="1"/>
                <p:nvPr/>
              </p:nvSpPr>
              <p:spPr>
                <a:xfrm>
                  <a:off x="3623773" y="2417342"/>
                  <a:ext cx="336631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 err="1">
                      <a:solidFill>
                        <a:schemeClr val="bg1">
                          <a:lumMod val="6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Medium" panose="02000603000000020004" pitchFamily="2" charset="-127"/>
                    </a:rPr>
                    <a:t>역기획</a:t>
                  </a:r>
                  <a:endParaRPr lang="ko-KR" altLang="en-US" sz="1000" dirty="0">
                    <a:solidFill>
                      <a:schemeClr val="bg1">
                        <a:lumMod val="65000"/>
                      </a:schemeClr>
                    </a:solidFill>
                    <a:latin typeface="페이퍼로지 5 Medium" pitchFamily="2" charset="-127"/>
                    <a:ea typeface="페이퍼로지 5 Medium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  <p:grpSp>
            <p:nvGrpSpPr>
              <p:cNvPr id="28" name="그룹 27">
                <a:extLst>
                  <a:ext uri="{FF2B5EF4-FFF2-40B4-BE49-F238E27FC236}">
                    <a16:creationId xmlns:a16="http://schemas.microsoft.com/office/drawing/2014/main" id="{E0F266C6-B972-1297-6A76-769F9CCDB860}"/>
                  </a:ext>
                </a:extLst>
              </p:cNvPr>
              <p:cNvGrpSpPr/>
              <p:nvPr/>
            </p:nvGrpSpPr>
            <p:grpSpPr>
              <a:xfrm>
                <a:off x="4512088" y="51640"/>
                <a:ext cx="1440000" cy="277915"/>
                <a:chOff x="4512088" y="2355329"/>
                <a:chExt cx="1440000" cy="277915"/>
              </a:xfrm>
            </p:grpSpPr>
            <p:sp>
              <p:nvSpPr>
                <p:cNvPr id="42" name="직사각형 41">
                  <a:extLst>
                    <a:ext uri="{FF2B5EF4-FFF2-40B4-BE49-F238E27FC236}">
                      <a16:creationId xmlns:a16="http://schemas.microsoft.com/office/drawing/2014/main" id="{EC71C932-6D13-0F4C-D84F-77A057F36266}"/>
                    </a:ext>
                  </a:extLst>
                </p:cNvPr>
                <p:cNvSpPr/>
                <p:nvPr/>
              </p:nvSpPr>
              <p:spPr>
                <a:xfrm>
                  <a:off x="451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24D7481F-4AF7-EBCC-4196-E6897BF3BCB2}"/>
                    </a:ext>
                  </a:extLst>
                </p:cNvPr>
                <p:cNvSpPr txBox="1"/>
                <p:nvPr/>
              </p:nvSpPr>
              <p:spPr>
                <a:xfrm>
                  <a:off x="4810498" y="2417342"/>
                  <a:ext cx="843180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chemeClr val="bg1">
                          <a:lumMod val="6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Medium" panose="02000603000000020004" pitchFamily="2" charset="-127"/>
                    </a:rPr>
                    <a:t>팀 프로젝트 경험</a:t>
                  </a:r>
                </a:p>
              </p:txBody>
            </p:sp>
          </p:grp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58137745-08CC-06BF-EF08-47CEFF44D719}"/>
                  </a:ext>
                </a:extLst>
              </p:cNvPr>
              <p:cNvGrpSpPr/>
              <p:nvPr/>
            </p:nvGrpSpPr>
            <p:grpSpPr>
              <a:xfrm>
                <a:off x="5952088" y="51640"/>
                <a:ext cx="1440000" cy="277915"/>
                <a:chOff x="5952088" y="2355329"/>
                <a:chExt cx="1440000" cy="277915"/>
              </a:xfrm>
            </p:grpSpPr>
            <p:sp>
              <p:nvSpPr>
                <p:cNvPr id="43" name="직사각형 42">
                  <a:extLst>
                    <a:ext uri="{FF2B5EF4-FFF2-40B4-BE49-F238E27FC236}">
                      <a16:creationId xmlns:a16="http://schemas.microsoft.com/office/drawing/2014/main" id="{7FA22470-3D8F-DC4F-8CB6-E814FE8D775B}"/>
                    </a:ext>
                  </a:extLst>
                </p:cNvPr>
                <p:cNvSpPr/>
                <p:nvPr/>
              </p:nvSpPr>
              <p:spPr>
                <a:xfrm>
                  <a:off x="595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4F447DAD-F3C0-A8E4-C03E-1047113074CA}"/>
                    </a:ext>
                  </a:extLst>
                </p:cNvPr>
                <p:cNvSpPr txBox="1"/>
                <p:nvPr/>
              </p:nvSpPr>
              <p:spPr>
                <a:xfrm>
                  <a:off x="6503773" y="2417342"/>
                  <a:ext cx="336631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chemeClr val="bg1">
                          <a:lumMod val="6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Medium" panose="02000603000000020004" pitchFamily="2" charset="-127"/>
                    </a:rPr>
                    <a:t>마무리</a:t>
                  </a:r>
                </a:p>
              </p:txBody>
            </p:sp>
          </p:grpSp>
          <p:cxnSp>
            <p:nvCxnSpPr>
              <p:cNvPr id="35" name="직선 연결선 34">
                <a:extLst>
                  <a:ext uri="{FF2B5EF4-FFF2-40B4-BE49-F238E27FC236}">
                    <a16:creationId xmlns:a16="http://schemas.microsoft.com/office/drawing/2014/main" id="{495D27A0-3C14-DBA2-526B-44F19F16EB4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3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직선 연결선 35">
                <a:extLst>
                  <a:ext uri="{FF2B5EF4-FFF2-40B4-BE49-F238E27FC236}">
                    <a16:creationId xmlns:a16="http://schemas.microsoft.com/office/drawing/2014/main" id="{17F3447D-2B01-841E-5FE3-C9E94275F9D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7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>
                <a:extLst>
                  <a:ext uri="{FF2B5EF4-FFF2-40B4-BE49-F238E27FC236}">
                    <a16:creationId xmlns:a16="http://schemas.microsoft.com/office/drawing/2014/main" id="{FF1FCAF4-4232-3499-F66F-A9CB14B1219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1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>
                <a:extLst>
                  <a:ext uri="{FF2B5EF4-FFF2-40B4-BE49-F238E27FC236}">
                    <a16:creationId xmlns:a16="http://schemas.microsoft.com/office/drawing/2014/main" id="{AF9F9E03-6EB6-8729-1716-6C2F15EE077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5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45">
                <a:extLst>
                  <a:ext uri="{FF2B5EF4-FFF2-40B4-BE49-F238E27FC236}">
                    <a16:creationId xmlns:a16="http://schemas.microsoft.com/office/drawing/2014/main" id="{98F8D762-34F1-1FB1-77E6-D28B9856374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연결선 46">
                <a:extLst>
                  <a:ext uri="{FF2B5EF4-FFF2-40B4-BE49-F238E27FC236}">
                    <a16:creationId xmlns:a16="http://schemas.microsoft.com/office/drawing/2014/main" id="{6416D45E-933E-1B24-5CE9-B7F2D0E0020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9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B4D06B5C-B77E-0021-EDBE-A9CF7F8738F4}"/>
              </a:ext>
            </a:extLst>
          </p:cNvPr>
          <p:cNvSpPr txBox="1"/>
          <p:nvPr/>
        </p:nvSpPr>
        <p:spPr>
          <a:xfrm>
            <a:off x="2768870" y="905593"/>
            <a:ext cx="730969" cy="153888"/>
          </a:xfrm>
          <a:prstGeom prst="rect">
            <a:avLst/>
          </a:prstGeom>
          <a:noFill/>
          <a:effectLst/>
        </p:spPr>
        <p:txBody>
          <a:bodyPr wrap="none" lIns="0" tIns="0" rIns="0" bIns="0" rtlCol="0" anchor="t">
            <a:spAutoFit/>
          </a:bodyPr>
          <a:lstStyle/>
          <a:p>
            <a:r>
              <a:rPr lang="ko-KR" altLang="en-US" sz="1000" dirty="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초기 기획 의도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6E25C09-1FC3-0008-8110-9610A1C3F285}"/>
              </a:ext>
            </a:extLst>
          </p:cNvPr>
          <p:cNvSpPr txBox="1"/>
          <p:nvPr/>
        </p:nvSpPr>
        <p:spPr>
          <a:xfrm>
            <a:off x="2789799" y="1104309"/>
            <a:ext cx="4312078" cy="457424"/>
          </a:xfrm>
          <a:prstGeom prst="rect">
            <a:avLst/>
          </a:prstGeom>
          <a:noFill/>
          <a:effectLst/>
        </p:spPr>
        <p:txBody>
          <a:bodyPr wrap="none" lIns="0" tIns="72000" rIns="0" bIns="0" rtlCol="0" anchor="t">
            <a:spAutoFit/>
          </a:bodyPr>
          <a:lstStyle/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“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여유롭고 절제된 동작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”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↔ 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“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강렬하고 파괴적인 전투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”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의 대비로 캐릭터의 매력 강화</a:t>
            </a:r>
            <a:endParaRPr lang="en-US" altLang="ko-KR" sz="10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단일 대상을 상대할 때 높은 효율을 발휘하는 캐릭터</a:t>
            </a:r>
            <a:endParaRPr lang="en-US" altLang="ko-KR" sz="10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2" name="그림 1" descr="의류, 의상 디자인, 여성, 인간의 얼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97DBEEC-8D25-C0F1-00D9-4504097E75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2088" y="1782227"/>
            <a:ext cx="2248834" cy="392293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506E84C-E86A-9CEB-8A08-EF2FDB4F4B7C}"/>
              </a:ext>
            </a:extLst>
          </p:cNvPr>
          <p:cNvSpPr txBox="1"/>
          <p:nvPr/>
        </p:nvSpPr>
        <p:spPr>
          <a:xfrm>
            <a:off x="288179" y="4423762"/>
            <a:ext cx="2056653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glow rad="127000">
                    <a:schemeClr val="bg1"/>
                  </a:glo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하늘을 품은 뇌운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glow rad="127000">
                    <a:schemeClr val="bg1"/>
                  </a:glo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,</a:t>
            </a:r>
            <a:r>
              <a:rPr lang="en-US" altLang="ko-KR" sz="1400" dirty="0">
                <a:effectLst>
                  <a:glow rad="127000">
                    <a:schemeClr val="bg1"/>
                  </a:glo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 </a:t>
            </a:r>
            <a:r>
              <a:rPr lang="ko-KR" altLang="en-US" sz="2400" dirty="0">
                <a:effectLst>
                  <a:glow rad="127000">
                    <a:schemeClr val="bg1"/>
                  </a:glo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가람</a:t>
            </a:r>
            <a:endParaRPr lang="ko-KR" altLang="en-US" sz="2000" dirty="0">
              <a:effectLst>
                <a:glow rad="127000">
                  <a:schemeClr val="bg1"/>
                </a:glow>
              </a:effectLst>
              <a:latin typeface="빛의 계승자 Bold" panose="020B0600000101010101" pitchFamily="50" charset="-127"/>
              <a:ea typeface="빛의 계승자 Bold" panose="020B0600000101010101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224AD109-5B0F-4D5A-595B-609CCFEE8D6A}"/>
              </a:ext>
            </a:extLst>
          </p:cNvPr>
          <p:cNvGrpSpPr/>
          <p:nvPr/>
        </p:nvGrpSpPr>
        <p:grpSpPr>
          <a:xfrm>
            <a:off x="667503" y="5975304"/>
            <a:ext cx="1298004" cy="234048"/>
            <a:chOff x="270364" y="6143035"/>
            <a:chExt cx="1298004" cy="234048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D494C758-FB65-7B5B-4734-089D2AD8F5E7}"/>
                </a:ext>
              </a:extLst>
            </p:cNvPr>
            <p:cNvGrpSpPr/>
            <p:nvPr/>
          </p:nvGrpSpPr>
          <p:grpSpPr>
            <a:xfrm>
              <a:off x="270364" y="6143035"/>
              <a:ext cx="1298004" cy="234048"/>
              <a:chOff x="270364" y="6143035"/>
              <a:chExt cx="1298004" cy="234048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C2657F5-93CC-BFAD-480A-EF791DEBF8F0}"/>
                  </a:ext>
                </a:extLst>
              </p:cNvPr>
              <p:cNvSpPr txBox="1"/>
              <p:nvPr/>
            </p:nvSpPr>
            <p:spPr>
              <a:xfrm>
                <a:off x="515195" y="6223195"/>
                <a:ext cx="1053173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b">
                <a:spAutoFit/>
              </a:bodyPr>
              <a:lstStyle/>
              <a:p>
                <a:pPr algn="ctr"/>
                <a:r>
                  <a:rPr lang="ko-KR" altLang="en-US" sz="1000" u="sng" dirty="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가람</a:t>
                </a:r>
                <a:r>
                  <a:rPr lang="en-US" altLang="ko-KR" sz="1000" u="sng" dirty="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_</a:t>
                </a:r>
                <a:r>
                  <a:rPr lang="ko-KR" altLang="en-US" sz="1000" u="sng" dirty="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전투기획서</a:t>
                </a:r>
                <a:r>
                  <a:rPr lang="en-US" altLang="ko-KR" sz="1000" u="sng" dirty="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.pdf</a:t>
                </a:r>
                <a:endParaRPr lang="ko-KR" altLang="en-US" sz="1100" u="sng" dirty="0">
                  <a:solidFill>
                    <a:srgbClr val="0070C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pic>
            <p:nvPicPr>
              <p:cNvPr id="12" name="그래픽 11">
                <a:extLst>
                  <a:ext uri="{FF2B5EF4-FFF2-40B4-BE49-F238E27FC236}">
                    <a16:creationId xmlns:a16="http://schemas.microsoft.com/office/drawing/2014/main" id="{1D31073F-955A-E878-B7A0-F691EC9C27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70364" y="6143035"/>
                <a:ext cx="190582" cy="234048"/>
              </a:xfrm>
              <a:prstGeom prst="rect">
                <a:avLst/>
              </a:prstGeom>
            </p:spPr>
          </p:pic>
        </p:grpSp>
        <p:sp>
          <p:nvSpPr>
            <p:cNvPr id="10" name="직사각형 9">
              <a:hlinkClick r:id="rId6" tooltip="문서 열기"/>
              <a:extLst>
                <a:ext uri="{FF2B5EF4-FFF2-40B4-BE49-F238E27FC236}">
                  <a16:creationId xmlns:a16="http://schemas.microsoft.com/office/drawing/2014/main" id="{DE380A4E-B2D7-2163-D980-556B62A66E97}"/>
                </a:ext>
              </a:extLst>
            </p:cNvPr>
            <p:cNvSpPr/>
            <p:nvPr/>
          </p:nvSpPr>
          <p:spPr>
            <a:xfrm>
              <a:off x="270364" y="6143036"/>
              <a:ext cx="1298004" cy="23404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76059C72-1785-F17E-A70B-19273B3C7FD2}"/>
              </a:ext>
            </a:extLst>
          </p:cNvPr>
          <p:cNvSpPr txBox="1"/>
          <p:nvPr/>
        </p:nvSpPr>
        <p:spPr>
          <a:xfrm>
            <a:off x="2768870" y="1808678"/>
            <a:ext cx="730969" cy="153888"/>
          </a:xfrm>
          <a:prstGeom prst="rect">
            <a:avLst/>
          </a:prstGeom>
          <a:noFill/>
          <a:effectLst/>
        </p:spPr>
        <p:txBody>
          <a:bodyPr wrap="none" lIns="0" tIns="0" rIns="0" bIns="0" rtlCol="0" anchor="t">
            <a:spAutoFit/>
          </a:bodyPr>
          <a:lstStyle>
            <a:defPPr>
              <a:defRPr lang="ko-KR"/>
            </a:defPPr>
            <a:lvl1pPr>
              <a:defRPr sz="100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defRPr>
            </a:lvl1pPr>
          </a:lstStyle>
          <a:p>
            <a:r>
              <a:rPr lang="ko-KR" altLang="en-US" dirty="0"/>
              <a:t>기획 과정 예시</a:t>
            </a:r>
            <a:endParaRPr lang="en-US" altLang="ko-KR" dirty="0"/>
          </a:p>
        </p:txBody>
      </p: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5DAD15A7-E2BE-3CA8-E6DA-F005CA6EF3C9}"/>
              </a:ext>
            </a:extLst>
          </p:cNvPr>
          <p:cNvGrpSpPr/>
          <p:nvPr/>
        </p:nvGrpSpPr>
        <p:grpSpPr>
          <a:xfrm>
            <a:off x="2768869" y="2025191"/>
            <a:ext cx="9423131" cy="215053"/>
            <a:chOff x="2768869" y="2025191"/>
            <a:chExt cx="9423131" cy="215053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FE415209-DD20-B4E5-4983-FA0DA58056CE}"/>
                </a:ext>
              </a:extLst>
            </p:cNvPr>
            <p:cNvSpPr/>
            <p:nvPr/>
          </p:nvSpPr>
          <p:spPr>
            <a:xfrm>
              <a:off x="2768869" y="2025191"/>
              <a:ext cx="9423131" cy="215053"/>
            </a:xfrm>
            <a:prstGeom prst="rect">
              <a:avLst/>
            </a:prstGeom>
            <a:solidFill>
              <a:srgbClr val="E1F2FF"/>
            </a:solidFill>
            <a:ln w="63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FFFABE3D-303C-6B3F-6D68-C8611B442D2E}"/>
                </a:ext>
              </a:extLst>
            </p:cNvPr>
            <p:cNvSpPr txBox="1"/>
            <p:nvPr/>
          </p:nvSpPr>
          <p:spPr>
            <a:xfrm>
              <a:off x="2768869" y="2055773"/>
              <a:ext cx="4831451" cy="153888"/>
            </a:xfrm>
            <a:prstGeom prst="rect">
              <a:avLst/>
            </a:prstGeom>
            <a:noFill/>
            <a:effectLst/>
          </p:spPr>
          <p:txBody>
            <a:bodyPr wrap="none" lIns="72000" tIns="0" rIns="0" bIns="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[</a:t>
              </a:r>
              <a:r>
                <a:rPr lang="ko-KR" altLang="en-US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문제 사항 </a:t>
              </a:r>
              <a:r>
                <a: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1]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단일 대상에게 높은 효율 →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피해를 한 곳에 집중할 수 있는 전투 스타일이 필요하다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.</a:t>
              </a:r>
            </a:p>
          </p:txBody>
        </p:sp>
      </p:grp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182DDF50-D201-4D4E-E352-A27E06DB4053}"/>
              </a:ext>
            </a:extLst>
          </p:cNvPr>
          <p:cNvGrpSpPr/>
          <p:nvPr/>
        </p:nvGrpSpPr>
        <p:grpSpPr>
          <a:xfrm>
            <a:off x="2768869" y="4343889"/>
            <a:ext cx="9423131" cy="215053"/>
            <a:chOff x="2768869" y="4369289"/>
            <a:chExt cx="9423131" cy="215053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C948869A-27D5-A3B5-4B07-9A56E6FA6A77}"/>
                </a:ext>
              </a:extLst>
            </p:cNvPr>
            <p:cNvSpPr/>
            <p:nvPr/>
          </p:nvSpPr>
          <p:spPr>
            <a:xfrm>
              <a:off x="2768869" y="4369289"/>
              <a:ext cx="9423131" cy="215053"/>
            </a:xfrm>
            <a:prstGeom prst="rect">
              <a:avLst/>
            </a:prstGeom>
            <a:solidFill>
              <a:srgbClr val="E1F2FF"/>
            </a:solidFill>
            <a:ln w="63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82541AEF-B3DB-C00E-4B67-744C4E193231}"/>
                </a:ext>
              </a:extLst>
            </p:cNvPr>
            <p:cNvSpPr txBox="1"/>
            <p:nvPr/>
          </p:nvSpPr>
          <p:spPr>
            <a:xfrm>
              <a:off x="2768869" y="4399871"/>
              <a:ext cx="5235408" cy="153888"/>
            </a:xfrm>
            <a:prstGeom prst="rect">
              <a:avLst/>
            </a:prstGeom>
            <a:noFill/>
            <a:effectLst/>
          </p:spPr>
          <p:txBody>
            <a:bodyPr wrap="none" lIns="72000" tIns="0" rIns="0" bIns="0" rtlCol="0" anchor="t">
              <a:spAutoFit/>
            </a:bodyPr>
            <a:lstStyle>
              <a:defPPr>
                <a:defRPr lang="ko-KR"/>
              </a:defPPr>
              <a:lvl1pPr>
                <a:spcAft>
                  <a:spcPts val="600"/>
                </a:spcAft>
                <a:defRPr sz="100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defRPr>
              </a:lvl1pPr>
            </a:lstStyle>
            <a:p>
              <a:r>
                <a:rPr lang="en-US" altLang="ko-KR" dirty="0"/>
                <a:t>[</a:t>
              </a:r>
              <a:r>
                <a:rPr lang="ko-KR" altLang="en-US" dirty="0"/>
                <a:t>문제 사항 </a:t>
              </a:r>
              <a:r>
                <a:rPr lang="en-US" altLang="ko-KR" dirty="0"/>
                <a:t>2] </a:t>
              </a:r>
              <a:r>
                <a:rPr lang="ko-KR" altLang="en-US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모든 경우에 단일 대상을 상대로 높은 효율을 발휘한다면 캐릭터의 특색이 줄어들지 않을까</a:t>
              </a:r>
              <a:r>
                <a:rPr lang="en-US" altLang="ko-KR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?</a:t>
              </a:r>
            </a:p>
          </p:txBody>
        </p:sp>
      </p:grpSp>
      <p:sp>
        <p:nvSpPr>
          <p:cNvPr id="80" name="TextBox 79">
            <a:extLst>
              <a:ext uri="{FF2B5EF4-FFF2-40B4-BE49-F238E27FC236}">
                <a16:creationId xmlns:a16="http://schemas.microsoft.com/office/drawing/2014/main" id="{2E79834F-2861-4577-B391-85C8AB618856}"/>
              </a:ext>
            </a:extLst>
          </p:cNvPr>
          <p:cNvSpPr txBox="1"/>
          <p:nvPr/>
        </p:nvSpPr>
        <p:spPr>
          <a:xfrm>
            <a:off x="3498502" y="2240244"/>
            <a:ext cx="4369420" cy="335646"/>
          </a:xfrm>
          <a:prstGeom prst="rect">
            <a:avLst/>
          </a:prstGeom>
          <a:noFill/>
          <a:effectLst/>
        </p:spPr>
        <p:txBody>
          <a:bodyPr wrap="none" lIns="0" tIns="72000" rIns="360000" bIns="108000" rtlCol="0" anchor="t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sz="900" dirty="0">
                <a:solidFill>
                  <a:srgbClr val="FF0000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▶ </a:t>
            </a:r>
            <a: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[</a:t>
            </a:r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해결 방법</a:t>
            </a:r>
            <a: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] </a:t>
            </a:r>
            <a:r>
              <a:rPr lang="ko-KR" altLang="en-US" sz="1000" dirty="0">
                <a:solidFill>
                  <a:srgbClr val="FF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무기의 구조를 활용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하여 </a:t>
            </a:r>
            <a:r>
              <a:rPr lang="ko-KR" altLang="en-US" sz="1000" dirty="0">
                <a:solidFill>
                  <a:srgbClr val="FF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피해를 한 곳에 집중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하는 전투 스타일 설계</a:t>
            </a:r>
            <a:endParaRPr lang="en-US" altLang="ko-KR" sz="10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40" name="사다리꼴 139">
            <a:extLst>
              <a:ext uri="{FF2B5EF4-FFF2-40B4-BE49-F238E27FC236}">
                <a16:creationId xmlns:a16="http://schemas.microsoft.com/office/drawing/2014/main" id="{A0082FF2-D0B9-C8F6-52FE-5F35CAF4E67F}"/>
              </a:ext>
            </a:extLst>
          </p:cNvPr>
          <p:cNvSpPr/>
          <p:nvPr/>
        </p:nvSpPr>
        <p:spPr>
          <a:xfrm>
            <a:off x="15209937" y="2234850"/>
            <a:ext cx="33207" cy="651765"/>
          </a:xfrm>
          <a:prstGeom prst="trapezoid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A20DCAD3-7DAA-2E6B-B99F-D18B6E72061A}"/>
              </a:ext>
            </a:extLst>
          </p:cNvPr>
          <p:cNvCxnSpPr>
            <a:cxnSpLocks/>
          </p:cNvCxnSpPr>
          <p:nvPr/>
        </p:nvCxnSpPr>
        <p:spPr>
          <a:xfrm>
            <a:off x="2768870" y="1089961"/>
            <a:ext cx="942313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7DCDE491-0291-5732-7119-2BDA1C265CF3}"/>
              </a:ext>
            </a:extLst>
          </p:cNvPr>
          <p:cNvCxnSpPr>
            <a:cxnSpLocks/>
          </p:cNvCxnSpPr>
          <p:nvPr/>
        </p:nvCxnSpPr>
        <p:spPr>
          <a:xfrm>
            <a:off x="2768870" y="1985426"/>
            <a:ext cx="942313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1B4D308-A5F3-67A0-064A-B639A0C8023F}"/>
              </a:ext>
            </a:extLst>
          </p:cNvPr>
          <p:cNvSpPr txBox="1"/>
          <p:nvPr/>
        </p:nvSpPr>
        <p:spPr>
          <a:xfrm>
            <a:off x="3498502" y="4558942"/>
            <a:ext cx="5666249" cy="335646"/>
          </a:xfrm>
          <a:prstGeom prst="rect">
            <a:avLst/>
          </a:prstGeom>
          <a:noFill/>
          <a:effectLst/>
        </p:spPr>
        <p:txBody>
          <a:bodyPr wrap="none" lIns="0" tIns="72000" rIns="360000" bIns="108000" rtlCol="0" anchor="t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sz="1000" dirty="0">
                <a:solidFill>
                  <a:srgbClr val="FF0000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▶ </a:t>
            </a:r>
            <a: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[</a:t>
            </a:r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해결 방법</a:t>
            </a:r>
            <a: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]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1000" dirty="0">
                <a:solidFill>
                  <a:srgbClr val="FF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피뢰침의 원리를 활용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하여 </a:t>
            </a:r>
            <a:r>
              <a:rPr lang="ko-KR" altLang="en-US" sz="1000" dirty="0">
                <a:solidFill>
                  <a:srgbClr val="FF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방어력이 높은 대상을 상대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할 때만 </a:t>
            </a:r>
            <a:r>
              <a:rPr lang="ko-KR" altLang="en-US" sz="1000" dirty="0">
                <a:solidFill>
                  <a:srgbClr val="FF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온전한 성능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을 발휘하도록 설계</a:t>
            </a:r>
            <a:endParaRPr lang="en-US" altLang="ko-KR" sz="10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C85EBC3B-1296-BF77-660D-712A4910974C}"/>
              </a:ext>
            </a:extLst>
          </p:cNvPr>
          <p:cNvGrpSpPr/>
          <p:nvPr/>
        </p:nvGrpSpPr>
        <p:grpSpPr>
          <a:xfrm>
            <a:off x="2768870" y="2575890"/>
            <a:ext cx="9231042" cy="1511630"/>
            <a:chOff x="2768870" y="2538431"/>
            <a:chExt cx="9231042" cy="1511630"/>
          </a:xfrm>
        </p:grpSpPr>
        <p:sp>
          <p:nvSpPr>
            <p:cNvPr id="135" name="화살표: 아래쪽 134">
              <a:extLst>
                <a:ext uri="{FF2B5EF4-FFF2-40B4-BE49-F238E27FC236}">
                  <a16:creationId xmlns:a16="http://schemas.microsoft.com/office/drawing/2014/main" id="{643E2D72-E865-C99B-C609-6F1C8FB1762F}"/>
                </a:ext>
              </a:extLst>
            </p:cNvPr>
            <p:cNvSpPr/>
            <p:nvPr/>
          </p:nvSpPr>
          <p:spPr>
            <a:xfrm rot="16200000">
              <a:off x="5805390" y="3202824"/>
              <a:ext cx="130082" cy="182845"/>
            </a:xfrm>
            <a:prstGeom prst="downArrow">
              <a:avLst/>
            </a:prstGeom>
            <a:solidFill>
              <a:srgbClr val="FAFCBC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E380014B-464C-CAFA-BB3E-5CFA9F52A8B4}"/>
                </a:ext>
              </a:extLst>
            </p:cNvPr>
            <p:cNvGrpSpPr/>
            <p:nvPr/>
          </p:nvGrpSpPr>
          <p:grpSpPr>
            <a:xfrm>
              <a:off x="6039125" y="2538431"/>
              <a:ext cx="1985506" cy="1511630"/>
              <a:chOff x="6053378" y="2538431"/>
              <a:chExt cx="1985506" cy="1511630"/>
            </a:xfrm>
          </p:grpSpPr>
          <p:sp>
            <p:nvSpPr>
              <p:cNvPr id="159" name="직사각형 158">
                <a:extLst>
                  <a:ext uri="{FF2B5EF4-FFF2-40B4-BE49-F238E27FC236}">
                    <a16:creationId xmlns:a16="http://schemas.microsoft.com/office/drawing/2014/main" id="{7D791938-CCF8-6D7C-731C-A4D0776A57D6}"/>
                  </a:ext>
                </a:extLst>
              </p:cNvPr>
              <p:cNvSpPr/>
              <p:nvPr/>
            </p:nvSpPr>
            <p:spPr>
              <a:xfrm>
                <a:off x="6053378" y="2538431"/>
                <a:ext cx="1985506" cy="151163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0" name="직사각형 159">
                <a:extLst>
                  <a:ext uri="{FF2B5EF4-FFF2-40B4-BE49-F238E27FC236}">
                    <a16:creationId xmlns:a16="http://schemas.microsoft.com/office/drawing/2014/main" id="{0335C655-7626-7AA9-143D-DCB2818DA4C4}"/>
                  </a:ext>
                </a:extLst>
              </p:cNvPr>
              <p:cNvSpPr/>
              <p:nvPr/>
            </p:nvSpPr>
            <p:spPr>
              <a:xfrm>
                <a:off x="6053378" y="2538431"/>
                <a:ext cx="1985506" cy="21505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6FD53A8E-9816-E2C8-0ECA-6ADBB6C5D714}"/>
                  </a:ext>
                </a:extLst>
              </p:cNvPr>
              <p:cNvSpPr txBox="1"/>
              <p:nvPr/>
            </p:nvSpPr>
            <p:spPr>
              <a:xfrm>
                <a:off x="6642175" y="2576708"/>
                <a:ext cx="807913" cy="138499"/>
              </a:xfrm>
              <a:prstGeom prst="rect">
                <a:avLst/>
              </a:prstGeom>
              <a:noFill/>
              <a:effectLst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en-US" altLang="ko-KR" sz="9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(2) </a:t>
                </a:r>
                <a:r>
                  <a:rPr lang="ko-KR" altLang="en-US" sz="9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아이디어 획득</a:t>
                </a:r>
                <a:endPara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sp>
            <p:nvSpPr>
              <p:cNvPr id="162" name="TextBox 161">
                <a:extLst>
                  <a:ext uri="{FF2B5EF4-FFF2-40B4-BE49-F238E27FC236}">
                    <a16:creationId xmlns:a16="http://schemas.microsoft.com/office/drawing/2014/main" id="{B4D01F52-CE67-D47E-DFFE-4AA3F236640B}"/>
                  </a:ext>
                </a:extLst>
              </p:cNvPr>
              <p:cNvSpPr txBox="1"/>
              <p:nvPr/>
            </p:nvSpPr>
            <p:spPr>
              <a:xfrm>
                <a:off x="6150854" y="2753484"/>
                <a:ext cx="1790554" cy="195814"/>
              </a:xfrm>
              <a:prstGeom prst="rect">
                <a:avLst/>
              </a:prstGeom>
              <a:noFill/>
              <a:effectLst/>
            </p:spPr>
            <p:txBody>
              <a:bodyPr wrap="none" lIns="0" tIns="72000" rIns="0" bIns="0" rtlCol="0" anchor="t">
                <a:spAutoFit/>
              </a:bodyPr>
              <a:lstStyle>
                <a:defPPr>
                  <a:defRPr lang="ko-KR"/>
                </a:defPPr>
                <a:lvl1pPr algn="ctr">
                  <a:defRPr sz="80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defRPr>
                </a:lvl1pPr>
              </a:lstStyle>
              <a:p>
                <a:r>
                  <a:rPr lang="ko-KR" altLang="en-US" dirty="0"/>
                  <a:t>부챗살이 피뢰침의 역할</a:t>
                </a:r>
                <a:r>
                  <a:rPr lang="ko-KR" altLang="en-US" dirty="0">
                    <a:solidFill>
                      <a:schemeClr val="tx1"/>
                    </a:solidFill>
                  </a:rPr>
                  <a:t>을 할 수 있지 않을까</a:t>
                </a:r>
                <a:r>
                  <a:rPr lang="en-US" altLang="ko-KR" dirty="0">
                    <a:solidFill>
                      <a:schemeClr val="tx1"/>
                    </a:solidFill>
                  </a:rPr>
                  <a:t>?</a:t>
                </a:r>
              </a:p>
            </p:txBody>
          </p:sp>
          <p:sp>
            <p:nvSpPr>
              <p:cNvPr id="1070" name="TextBox 1069">
                <a:extLst>
                  <a:ext uri="{FF2B5EF4-FFF2-40B4-BE49-F238E27FC236}">
                    <a16:creationId xmlns:a16="http://schemas.microsoft.com/office/drawing/2014/main" id="{A766F3E4-152E-7EB2-8E0F-4DAF4876AA86}"/>
                  </a:ext>
                </a:extLst>
              </p:cNvPr>
              <p:cNvSpPr txBox="1"/>
              <p:nvPr/>
            </p:nvSpPr>
            <p:spPr>
              <a:xfrm>
                <a:off x="7196492" y="3781805"/>
                <a:ext cx="695703" cy="215444"/>
              </a:xfrm>
              <a:prstGeom prst="rect">
                <a:avLst/>
              </a:prstGeom>
              <a:noFill/>
              <a:effectLst/>
            </p:spPr>
            <p:txBody>
              <a:bodyPr wrap="none" lIns="0" tIns="0" rIns="0" bIns="0" rtlCol="0" anchor="t">
                <a:spAutoFit/>
              </a:bodyPr>
              <a:lstStyle/>
              <a:p>
                <a:r>
                  <a:rPr lang="en-US" altLang="ko-KR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&lt;</a:t>
                </a:r>
                <a:r>
                  <a:rPr lang="ko-KR" altLang="en-US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피뢰침 역할 예시</a:t>
                </a:r>
                <a:r>
                  <a:rPr lang="en-US" altLang="ko-KR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&gt;</a:t>
                </a:r>
              </a:p>
              <a:p>
                <a:r>
                  <a:rPr lang="en-US" altLang="ko-KR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CN </a:t>
                </a:r>
                <a:r>
                  <a:rPr lang="ko-KR" altLang="en-US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타워 </a:t>
                </a:r>
                <a:r>
                  <a:rPr lang="en-US" altLang="ko-KR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(</a:t>
                </a:r>
                <a:r>
                  <a:rPr lang="ko-KR" altLang="en-US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캐나다</a:t>
                </a:r>
                <a:r>
                  <a:rPr lang="en-US" altLang="ko-KR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)</a:t>
                </a:r>
                <a:r>
                  <a:rPr lang="ko-KR" altLang="en-US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</a:t>
                </a:r>
                <a:endParaRPr lang="en-US" altLang="ko-KR" sz="7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pic>
            <p:nvPicPr>
              <p:cNvPr id="1071" name="Picture 2">
                <a:extLst>
                  <a:ext uri="{FF2B5EF4-FFF2-40B4-BE49-F238E27FC236}">
                    <a16:creationId xmlns:a16="http://schemas.microsoft.com/office/drawing/2014/main" id="{76B7ED9B-11AE-4387-B398-6002DE2E15E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9166" t="19780" r="28111" b="33761"/>
              <a:stretch>
                <a:fillRect/>
              </a:stretch>
            </p:blipFill>
            <p:spPr bwMode="auto">
              <a:xfrm>
                <a:off x="6200068" y="3086782"/>
                <a:ext cx="933465" cy="90967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3672B093-8DAF-2F4E-FDB9-FD1D7B87D012}"/>
                </a:ext>
              </a:extLst>
            </p:cNvPr>
            <p:cNvGrpSpPr/>
            <p:nvPr/>
          </p:nvGrpSpPr>
          <p:grpSpPr>
            <a:xfrm>
              <a:off x="2768870" y="2538431"/>
              <a:ext cx="2932866" cy="1511630"/>
              <a:chOff x="2797374" y="2538431"/>
              <a:chExt cx="2932866" cy="1511630"/>
            </a:xfrm>
          </p:grpSpPr>
          <p:sp>
            <p:nvSpPr>
              <p:cNvPr id="153" name="직사각형 152">
                <a:extLst>
                  <a:ext uri="{FF2B5EF4-FFF2-40B4-BE49-F238E27FC236}">
                    <a16:creationId xmlns:a16="http://schemas.microsoft.com/office/drawing/2014/main" id="{B6615D34-D953-DC86-3DC1-73A47C426242}"/>
                  </a:ext>
                </a:extLst>
              </p:cNvPr>
              <p:cNvSpPr/>
              <p:nvPr/>
            </p:nvSpPr>
            <p:spPr>
              <a:xfrm>
                <a:off x="2797374" y="2538431"/>
                <a:ext cx="2932866" cy="151163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7" name="직사각형 156">
                <a:extLst>
                  <a:ext uri="{FF2B5EF4-FFF2-40B4-BE49-F238E27FC236}">
                    <a16:creationId xmlns:a16="http://schemas.microsoft.com/office/drawing/2014/main" id="{5388D432-12A0-A4F8-9116-F3238451F6A8}"/>
                  </a:ext>
                </a:extLst>
              </p:cNvPr>
              <p:cNvSpPr/>
              <p:nvPr/>
            </p:nvSpPr>
            <p:spPr>
              <a:xfrm>
                <a:off x="2797374" y="2538431"/>
                <a:ext cx="2932866" cy="21505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56" name="그룹 155">
                <a:extLst>
                  <a:ext uri="{FF2B5EF4-FFF2-40B4-BE49-F238E27FC236}">
                    <a16:creationId xmlns:a16="http://schemas.microsoft.com/office/drawing/2014/main" id="{98C6F378-17C4-A07A-23A9-C16AC65D10D7}"/>
                  </a:ext>
                </a:extLst>
              </p:cNvPr>
              <p:cNvGrpSpPr/>
              <p:nvPr/>
            </p:nvGrpSpPr>
            <p:grpSpPr>
              <a:xfrm>
                <a:off x="2885453" y="3139257"/>
                <a:ext cx="2756708" cy="772755"/>
                <a:chOff x="2954280" y="2865032"/>
                <a:chExt cx="2756708" cy="772755"/>
              </a:xfrm>
            </p:grpSpPr>
            <p:sp>
              <p:nvSpPr>
                <p:cNvPr id="23" name="화살표: 아래쪽 22">
                  <a:extLst>
                    <a:ext uri="{FF2B5EF4-FFF2-40B4-BE49-F238E27FC236}">
                      <a16:creationId xmlns:a16="http://schemas.microsoft.com/office/drawing/2014/main" id="{B3B89353-53E8-29E4-465F-71C90D3D2F24}"/>
                    </a:ext>
                  </a:extLst>
                </p:cNvPr>
                <p:cNvSpPr/>
                <p:nvPr/>
              </p:nvSpPr>
              <p:spPr>
                <a:xfrm rot="16200000">
                  <a:off x="4258615" y="3159987"/>
                  <a:ext cx="130082" cy="182845"/>
                </a:xfrm>
                <a:prstGeom prst="downArrow">
                  <a:avLst/>
                </a:prstGeom>
                <a:solidFill>
                  <a:schemeClr val="bg1">
                    <a:lumMod val="75000"/>
                  </a:schemeClr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154" name="그룹 153">
                  <a:extLst>
                    <a:ext uri="{FF2B5EF4-FFF2-40B4-BE49-F238E27FC236}">
                      <a16:creationId xmlns:a16="http://schemas.microsoft.com/office/drawing/2014/main" id="{E03AE6A7-BE88-2A19-E146-4A67860EEEDD}"/>
                    </a:ext>
                  </a:extLst>
                </p:cNvPr>
                <p:cNvGrpSpPr/>
                <p:nvPr/>
              </p:nvGrpSpPr>
              <p:grpSpPr>
                <a:xfrm>
                  <a:off x="2954280" y="2865032"/>
                  <a:ext cx="1323803" cy="772755"/>
                  <a:chOff x="2954280" y="2865032"/>
                  <a:chExt cx="1323803" cy="772755"/>
                </a:xfrm>
              </p:grpSpPr>
              <p:grpSp>
                <p:nvGrpSpPr>
                  <p:cNvPr id="105" name="그룹 104">
                    <a:extLst>
                      <a:ext uri="{FF2B5EF4-FFF2-40B4-BE49-F238E27FC236}">
                        <a16:creationId xmlns:a16="http://schemas.microsoft.com/office/drawing/2014/main" id="{2FCD57A8-6334-C000-DED2-219FBE4114CC}"/>
                      </a:ext>
                    </a:extLst>
                  </p:cNvPr>
                  <p:cNvGrpSpPr/>
                  <p:nvPr/>
                </p:nvGrpSpPr>
                <p:grpSpPr>
                  <a:xfrm>
                    <a:off x="2954280" y="2890631"/>
                    <a:ext cx="1147468" cy="747156"/>
                    <a:chOff x="2954279" y="3429000"/>
                    <a:chExt cx="1855416" cy="1208125"/>
                  </a:xfrm>
                </p:grpSpPr>
                <p:grpSp>
                  <p:nvGrpSpPr>
                    <p:cNvPr id="44" name="그룹 43">
                      <a:extLst>
                        <a:ext uri="{FF2B5EF4-FFF2-40B4-BE49-F238E27FC236}">
                          <a16:creationId xmlns:a16="http://schemas.microsoft.com/office/drawing/2014/main" id="{2D86613D-48BC-AB4C-DEC7-70E6FEFDEA2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954279" y="3469640"/>
                      <a:ext cx="1855416" cy="1167485"/>
                      <a:chOff x="5083180" y="4983380"/>
                      <a:chExt cx="1855416" cy="1167485"/>
                    </a:xfrm>
                  </p:grpSpPr>
                  <p:sp>
                    <p:nvSpPr>
                      <p:cNvPr id="21" name="사다리꼴 20">
                        <a:extLst>
                          <a:ext uri="{FF2B5EF4-FFF2-40B4-BE49-F238E27FC236}">
                            <a16:creationId xmlns:a16="http://schemas.microsoft.com/office/drawing/2014/main" id="{DB4AADB9-74D3-0199-6EB7-0C04EC2A5A18}"/>
                          </a:ext>
                        </a:extLst>
                      </p:cNvPr>
                      <p:cNvSpPr/>
                      <p:nvPr/>
                    </p:nvSpPr>
                    <p:spPr>
                      <a:xfrm rot="18000000">
                        <a:off x="5583274" y="5227477"/>
                        <a:ext cx="53694" cy="1053882"/>
                      </a:xfrm>
                      <a:prstGeom prst="trapezoid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20" name="사다리꼴 19">
                        <a:extLst>
                          <a:ext uri="{FF2B5EF4-FFF2-40B4-BE49-F238E27FC236}">
                            <a16:creationId xmlns:a16="http://schemas.microsoft.com/office/drawing/2014/main" id="{BE887678-3039-8F02-5278-1074ABFCC8DB}"/>
                          </a:ext>
                        </a:extLst>
                      </p:cNvPr>
                      <p:cNvSpPr/>
                      <p:nvPr/>
                    </p:nvSpPr>
                    <p:spPr>
                      <a:xfrm rot="19200000">
                        <a:off x="5685605" y="5096983"/>
                        <a:ext cx="53694" cy="1053882"/>
                      </a:xfrm>
                      <a:prstGeom prst="trapezoid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5" name="사다리꼴 14">
                        <a:extLst>
                          <a:ext uri="{FF2B5EF4-FFF2-40B4-BE49-F238E27FC236}">
                            <a16:creationId xmlns:a16="http://schemas.microsoft.com/office/drawing/2014/main" id="{D9B1EDEE-DC34-125F-B9E7-1539BB77035E}"/>
                          </a:ext>
                        </a:extLst>
                      </p:cNvPr>
                      <p:cNvSpPr/>
                      <p:nvPr/>
                    </p:nvSpPr>
                    <p:spPr>
                      <a:xfrm rot="20400000">
                        <a:off x="5824112" y="5015347"/>
                        <a:ext cx="53694" cy="1053882"/>
                      </a:xfrm>
                      <a:prstGeom prst="trapezoid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6" name="사다리꼴 15">
                        <a:extLst>
                          <a:ext uri="{FF2B5EF4-FFF2-40B4-BE49-F238E27FC236}">
                            <a16:creationId xmlns:a16="http://schemas.microsoft.com/office/drawing/2014/main" id="{58FAD905-4D6B-B0C2-18B6-78A78670CDC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981920" y="4983380"/>
                        <a:ext cx="53694" cy="1053882"/>
                      </a:xfrm>
                      <a:prstGeom prst="trapezoid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7" name="사다리꼴 16">
                        <a:extLst>
                          <a:ext uri="{FF2B5EF4-FFF2-40B4-BE49-F238E27FC236}">
                            <a16:creationId xmlns:a16="http://schemas.microsoft.com/office/drawing/2014/main" id="{DF3DAC46-6DA9-822A-01C9-4C7410D9D140}"/>
                          </a:ext>
                        </a:extLst>
                      </p:cNvPr>
                      <p:cNvSpPr/>
                      <p:nvPr/>
                    </p:nvSpPr>
                    <p:spPr>
                      <a:xfrm rot="1200000">
                        <a:off x="6145640" y="5015347"/>
                        <a:ext cx="53694" cy="1053882"/>
                      </a:xfrm>
                      <a:prstGeom prst="trapezoid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8" name="사다리꼴 17">
                        <a:extLst>
                          <a:ext uri="{FF2B5EF4-FFF2-40B4-BE49-F238E27FC236}">
                            <a16:creationId xmlns:a16="http://schemas.microsoft.com/office/drawing/2014/main" id="{2AD6E959-3FED-D9CF-2B8F-6327BC3D4EAD}"/>
                          </a:ext>
                        </a:extLst>
                      </p:cNvPr>
                      <p:cNvSpPr/>
                      <p:nvPr/>
                    </p:nvSpPr>
                    <p:spPr>
                      <a:xfrm rot="2400000">
                        <a:off x="6286393" y="5096983"/>
                        <a:ext cx="53694" cy="1053882"/>
                      </a:xfrm>
                      <a:prstGeom prst="trapezoid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9" name="사다리꼴 18">
                        <a:extLst>
                          <a:ext uri="{FF2B5EF4-FFF2-40B4-BE49-F238E27FC236}">
                            <a16:creationId xmlns:a16="http://schemas.microsoft.com/office/drawing/2014/main" id="{B190DB4E-3D1D-DDF9-AC41-7ADC9C0354DE}"/>
                          </a:ext>
                        </a:extLst>
                      </p:cNvPr>
                      <p:cNvSpPr/>
                      <p:nvPr/>
                    </p:nvSpPr>
                    <p:spPr>
                      <a:xfrm rot="3600000">
                        <a:off x="6384808" y="5227477"/>
                        <a:ext cx="53694" cy="1053882"/>
                      </a:xfrm>
                      <a:prstGeom prst="trapezoid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</p:grpSp>
                <p:sp>
                  <p:nvSpPr>
                    <p:cNvPr id="13" name="자유형: 도형 12">
                      <a:extLst>
                        <a:ext uri="{FF2B5EF4-FFF2-40B4-BE49-F238E27FC236}">
                          <a16:creationId xmlns:a16="http://schemas.microsoft.com/office/drawing/2014/main" id="{87E496D9-5B52-6BF3-8796-2CCC54C559F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002904" y="3429000"/>
                      <a:ext cx="1761898" cy="771226"/>
                    </a:xfrm>
                    <a:custGeom>
                      <a:avLst/>
                      <a:gdLst>
                        <a:gd name="connsiteX0" fmla="*/ 883079 w 1761898"/>
                        <a:gd name="connsiteY0" fmla="*/ 7 h 771226"/>
                        <a:gd name="connsiteX1" fmla="*/ 1761898 w 1761898"/>
                        <a:gd name="connsiteY1" fmla="*/ 577806 h 771226"/>
                        <a:gd name="connsiteX2" fmla="*/ 1403429 w 1761898"/>
                        <a:gd name="connsiteY2" fmla="*/ 771226 h 771226"/>
                        <a:gd name="connsiteX3" fmla="*/ 1398871 w 1761898"/>
                        <a:gd name="connsiteY3" fmla="*/ 767754 h 771226"/>
                        <a:gd name="connsiteX4" fmla="*/ 883079 w 1761898"/>
                        <a:gd name="connsiteY4" fmla="*/ 610753 h 771226"/>
                        <a:gd name="connsiteX5" fmla="*/ 365930 w 1761898"/>
                        <a:gd name="connsiteY5" fmla="*/ 763916 h 771226"/>
                        <a:gd name="connsiteX6" fmla="*/ 359485 w 1761898"/>
                        <a:gd name="connsiteY6" fmla="*/ 768753 h 771226"/>
                        <a:gd name="connsiteX7" fmla="*/ 0 w 1761898"/>
                        <a:gd name="connsiteY7" fmla="*/ 571584 h 771226"/>
                        <a:gd name="connsiteX8" fmla="*/ 883079 w 1761898"/>
                        <a:gd name="connsiteY8" fmla="*/ 7 h 7712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761898" h="771226">
                          <a:moveTo>
                            <a:pt x="883079" y="7"/>
                          </a:moveTo>
                          <a:cubicBezTo>
                            <a:pt x="1254613" y="1456"/>
                            <a:pt x="1594050" y="224626"/>
                            <a:pt x="1761898" y="577806"/>
                          </a:cubicBezTo>
                          <a:lnTo>
                            <a:pt x="1403429" y="771226"/>
                          </a:lnTo>
                          <a:lnTo>
                            <a:pt x="1398871" y="767754"/>
                          </a:lnTo>
                          <a:cubicBezTo>
                            <a:pt x="1246589" y="667633"/>
                            <a:pt x="1068846" y="611478"/>
                            <a:pt x="883079" y="610753"/>
                          </a:cubicBezTo>
                          <a:cubicBezTo>
                            <a:pt x="697189" y="610028"/>
                            <a:pt x="518958" y="664868"/>
                            <a:pt x="365930" y="763916"/>
                          </a:cubicBezTo>
                          <a:lnTo>
                            <a:pt x="359485" y="768753"/>
                          </a:lnTo>
                          <a:lnTo>
                            <a:pt x="0" y="571584"/>
                          </a:lnTo>
                          <a:cubicBezTo>
                            <a:pt x="170155" y="219364"/>
                            <a:pt x="511298" y="-1443"/>
                            <a:pt x="883079" y="7"/>
                          </a:cubicBezTo>
                          <a:close/>
                        </a:path>
                      </a:pathLst>
                    </a:custGeom>
                    <a:solidFill>
                      <a:schemeClr val="bg1">
                        <a:lumMod val="95000"/>
                        <a:alpha val="59000"/>
                      </a:schemeClr>
                    </a:solidFill>
                    <a:ln w="12700">
                      <a:solidFill>
                        <a:schemeClr val="bg1">
                          <a:lumMod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/>
                    <a:p>
                      <a:pPr algn="ctr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cxnSp>
                <p:nvCxnSpPr>
                  <p:cNvPr id="61" name="직선 연결선 60">
                    <a:extLst>
                      <a:ext uri="{FF2B5EF4-FFF2-40B4-BE49-F238E27FC236}">
                        <a16:creationId xmlns:a16="http://schemas.microsoft.com/office/drawing/2014/main" id="{B2875E3B-AA27-0D54-5920-29C51C13DFBB}"/>
                      </a:ext>
                    </a:extLst>
                  </p:cNvPr>
                  <p:cNvCxnSpPr>
                    <a:cxnSpLocks/>
                    <a:stCxn id="62" idx="7"/>
                    <a:endCxn id="64" idx="1"/>
                  </p:cNvCxnSpPr>
                  <p:nvPr/>
                </p:nvCxnSpPr>
                <p:spPr>
                  <a:xfrm flipV="1">
                    <a:off x="3818125" y="2926588"/>
                    <a:ext cx="159111" cy="110852"/>
                  </a:xfrm>
                  <a:prstGeom prst="line">
                    <a:avLst/>
                  </a:prstGeom>
                  <a:ln w="12700">
                    <a:solidFill>
                      <a:schemeClr val="accent4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2" name="타원 61">
                    <a:extLst>
                      <a:ext uri="{FF2B5EF4-FFF2-40B4-BE49-F238E27FC236}">
                        <a16:creationId xmlns:a16="http://schemas.microsoft.com/office/drawing/2014/main" id="{74F16AF7-9AB3-67CF-5693-DC1F818197E5}"/>
                      </a:ext>
                    </a:extLst>
                  </p:cNvPr>
                  <p:cNvSpPr/>
                  <p:nvPr/>
                </p:nvSpPr>
                <p:spPr>
                  <a:xfrm>
                    <a:off x="3757769" y="3027085"/>
                    <a:ext cx="70711" cy="70711"/>
                  </a:xfrm>
                  <a:prstGeom prst="ellipse">
                    <a:avLst/>
                  </a:prstGeom>
                  <a:solidFill>
                    <a:srgbClr val="F3FAFF"/>
                  </a:solidFill>
                  <a:ln w="12700">
                    <a:solidFill>
                      <a:schemeClr val="accent4">
                        <a:lumMod val="40000"/>
                        <a:lumOff val="60000"/>
                      </a:schemeClr>
                    </a:solidFill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12C63514-690D-9023-F806-FCE4F8B4CE02}"/>
                      </a:ext>
                    </a:extLst>
                  </p:cNvPr>
                  <p:cNvSpPr txBox="1"/>
                  <p:nvPr/>
                </p:nvSpPr>
                <p:spPr>
                  <a:xfrm>
                    <a:off x="3977236" y="2865032"/>
                    <a:ext cx="300847" cy="123111"/>
                  </a:xfrm>
                  <a:prstGeom prst="rect">
                    <a:avLst/>
                  </a:prstGeom>
                  <a:noFill/>
                  <a:effectLst/>
                </p:spPr>
                <p:txBody>
                  <a:bodyPr wrap="none" lIns="36000" tIns="0" rIns="0" bIns="0" rtlCol="0" anchor="t">
                    <a:spAutoFit/>
                  </a:bodyPr>
                  <a:lstStyle/>
                  <a:p>
                    <a:pPr algn="ctr"/>
                    <a:r>
                      <a:rPr lang="ko-KR" altLang="en-US" sz="80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부채면</a:t>
                    </a:r>
                    <a:endParaRPr lang="en-US" altLang="ko-KR" sz="8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endParaRPr>
                  </a:p>
                </p:txBody>
              </p:sp>
              <p:sp>
                <p:nvSpPr>
                  <p:cNvPr id="65" name="TextBox 64">
                    <a:extLst>
                      <a:ext uri="{FF2B5EF4-FFF2-40B4-BE49-F238E27FC236}">
                        <a16:creationId xmlns:a16="http://schemas.microsoft.com/office/drawing/2014/main" id="{516E71FE-337A-E18D-197B-B3959B019655}"/>
                      </a:ext>
                    </a:extLst>
                  </p:cNvPr>
                  <p:cNvSpPr txBox="1"/>
                  <p:nvPr/>
                </p:nvSpPr>
                <p:spPr>
                  <a:xfrm>
                    <a:off x="3837268" y="3462036"/>
                    <a:ext cx="300847" cy="123111"/>
                  </a:xfrm>
                  <a:prstGeom prst="rect">
                    <a:avLst/>
                  </a:prstGeom>
                  <a:noFill/>
                  <a:effectLst/>
                </p:spPr>
                <p:txBody>
                  <a:bodyPr wrap="none" lIns="36000" tIns="0" rIns="0" bIns="0" rtlCol="0" anchor="t">
                    <a:spAutoFit/>
                  </a:bodyPr>
                  <a:lstStyle/>
                  <a:p>
                    <a:pPr algn="ctr"/>
                    <a:r>
                      <a:rPr lang="ko-KR" altLang="en-US" sz="80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부챗살</a:t>
                    </a:r>
                    <a:endParaRPr lang="en-US" altLang="ko-KR" sz="8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endParaRPr>
                  </a:p>
                </p:txBody>
              </p:sp>
              <p:cxnSp>
                <p:nvCxnSpPr>
                  <p:cNvPr id="69" name="직선 연결선 68">
                    <a:extLst>
                      <a:ext uri="{FF2B5EF4-FFF2-40B4-BE49-F238E27FC236}">
                        <a16:creationId xmlns:a16="http://schemas.microsoft.com/office/drawing/2014/main" id="{73161710-0828-E220-600E-E4C1D1D95339}"/>
                      </a:ext>
                    </a:extLst>
                  </p:cNvPr>
                  <p:cNvCxnSpPr>
                    <a:cxnSpLocks/>
                    <a:stCxn id="70" idx="6"/>
                    <a:endCxn id="65" idx="1"/>
                  </p:cNvCxnSpPr>
                  <p:nvPr/>
                </p:nvCxnSpPr>
                <p:spPr>
                  <a:xfrm>
                    <a:off x="3631189" y="3505028"/>
                    <a:ext cx="206079" cy="18564"/>
                  </a:xfrm>
                  <a:prstGeom prst="line">
                    <a:avLst/>
                  </a:prstGeom>
                  <a:ln w="12700">
                    <a:solidFill>
                      <a:schemeClr val="accent4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70" name="타원 69">
                    <a:extLst>
                      <a:ext uri="{FF2B5EF4-FFF2-40B4-BE49-F238E27FC236}">
                        <a16:creationId xmlns:a16="http://schemas.microsoft.com/office/drawing/2014/main" id="{25CCB474-5AE3-F960-5941-1533C32DDD35}"/>
                      </a:ext>
                    </a:extLst>
                  </p:cNvPr>
                  <p:cNvSpPr/>
                  <p:nvPr/>
                </p:nvSpPr>
                <p:spPr>
                  <a:xfrm>
                    <a:off x="3560478" y="3469672"/>
                    <a:ext cx="70711" cy="70711"/>
                  </a:xfrm>
                  <a:prstGeom prst="ellipse">
                    <a:avLst/>
                  </a:prstGeom>
                  <a:solidFill>
                    <a:srgbClr val="F3FAFF"/>
                  </a:solidFill>
                  <a:ln w="12700">
                    <a:solidFill>
                      <a:schemeClr val="accent4">
                        <a:lumMod val="40000"/>
                        <a:lumOff val="60000"/>
                      </a:schemeClr>
                    </a:solidFill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155" name="그룹 154">
                  <a:extLst>
                    <a:ext uri="{FF2B5EF4-FFF2-40B4-BE49-F238E27FC236}">
                      <a16:creationId xmlns:a16="http://schemas.microsoft.com/office/drawing/2014/main" id="{15DD77E3-095B-C3DC-3B3E-33FC45FF61EF}"/>
                    </a:ext>
                  </a:extLst>
                </p:cNvPr>
                <p:cNvGrpSpPr/>
                <p:nvPr/>
              </p:nvGrpSpPr>
              <p:grpSpPr>
                <a:xfrm>
                  <a:off x="4565314" y="2900161"/>
                  <a:ext cx="1145674" cy="702497"/>
                  <a:chOff x="4804621" y="2865033"/>
                  <a:chExt cx="1145674" cy="702497"/>
                </a:xfrm>
              </p:grpSpPr>
              <p:sp>
                <p:nvSpPr>
                  <p:cNvPr id="125" name="사다리꼴 124">
                    <a:extLst>
                      <a:ext uri="{FF2B5EF4-FFF2-40B4-BE49-F238E27FC236}">
                        <a16:creationId xmlns:a16="http://schemas.microsoft.com/office/drawing/2014/main" id="{31989676-B7ED-4715-0EEF-3E7A912236A4}"/>
                      </a:ext>
                    </a:extLst>
                  </p:cNvPr>
                  <p:cNvSpPr/>
                  <p:nvPr/>
                </p:nvSpPr>
                <p:spPr>
                  <a:xfrm>
                    <a:off x="5917088" y="2915765"/>
                    <a:ext cx="33207" cy="651765"/>
                  </a:xfrm>
                  <a:prstGeom prst="trapezoid">
                    <a:avLst/>
                  </a:prstGeom>
                  <a:solidFill>
                    <a:schemeClr val="bg1">
                      <a:lumMod val="75000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grpSp>
                <p:nvGrpSpPr>
                  <p:cNvPr id="146" name="그룹 145">
                    <a:extLst>
                      <a:ext uri="{FF2B5EF4-FFF2-40B4-BE49-F238E27FC236}">
                        <a16:creationId xmlns:a16="http://schemas.microsoft.com/office/drawing/2014/main" id="{C3209860-68A8-BDC5-9893-65076642B640}"/>
                      </a:ext>
                    </a:extLst>
                  </p:cNvPr>
                  <p:cNvGrpSpPr/>
                  <p:nvPr/>
                </p:nvGrpSpPr>
                <p:grpSpPr>
                  <a:xfrm>
                    <a:off x="4804621" y="2865033"/>
                    <a:ext cx="774170" cy="521360"/>
                    <a:chOff x="4804620" y="2865032"/>
                    <a:chExt cx="1147468" cy="772755"/>
                  </a:xfrm>
                </p:grpSpPr>
                <p:grpSp>
                  <p:nvGrpSpPr>
                    <p:cNvPr id="111" name="그룹 110">
                      <a:extLst>
                        <a:ext uri="{FF2B5EF4-FFF2-40B4-BE49-F238E27FC236}">
                          <a16:creationId xmlns:a16="http://schemas.microsoft.com/office/drawing/2014/main" id="{38B298E1-DBE8-9F80-BA6A-0D1AEB03F4F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804620" y="2915765"/>
                      <a:ext cx="1147468" cy="722022"/>
                      <a:chOff x="5083180" y="4983380"/>
                      <a:chExt cx="1855416" cy="1167485"/>
                    </a:xfrm>
                  </p:grpSpPr>
                  <p:sp>
                    <p:nvSpPr>
                      <p:cNvPr id="113" name="사다리꼴 112">
                        <a:extLst>
                          <a:ext uri="{FF2B5EF4-FFF2-40B4-BE49-F238E27FC236}">
                            <a16:creationId xmlns:a16="http://schemas.microsoft.com/office/drawing/2014/main" id="{0B8E8A67-BFF9-2278-C170-44809F614046}"/>
                          </a:ext>
                        </a:extLst>
                      </p:cNvPr>
                      <p:cNvSpPr/>
                      <p:nvPr/>
                    </p:nvSpPr>
                    <p:spPr>
                      <a:xfrm rot="18000000">
                        <a:off x="5583274" y="5227477"/>
                        <a:ext cx="53694" cy="1053882"/>
                      </a:xfrm>
                      <a:prstGeom prst="trapezoid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14" name="사다리꼴 113">
                        <a:extLst>
                          <a:ext uri="{FF2B5EF4-FFF2-40B4-BE49-F238E27FC236}">
                            <a16:creationId xmlns:a16="http://schemas.microsoft.com/office/drawing/2014/main" id="{3ECF7062-E66F-55A9-D193-A65424774EE7}"/>
                          </a:ext>
                        </a:extLst>
                      </p:cNvPr>
                      <p:cNvSpPr/>
                      <p:nvPr/>
                    </p:nvSpPr>
                    <p:spPr>
                      <a:xfrm rot="19200000">
                        <a:off x="5685605" y="5096983"/>
                        <a:ext cx="53694" cy="1053882"/>
                      </a:xfrm>
                      <a:prstGeom prst="trapezoid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15" name="사다리꼴 114">
                        <a:extLst>
                          <a:ext uri="{FF2B5EF4-FFF2-40B4-BE49-F238E27FC236}">
                            <a16:creationId xmlns:a16="http://schemas.microsoft.com/office/drawing/2014/main" id="{4546D5BF-497F-CD6D-26F3-CC962A781AB1}"/>
                          </a:ext>
                        </a:extLst>
                      </p:cNvPr>
                      <p:cNvSpPr/>
                      <p:nvPr/>
                    </p:nvSpPr>
                    <p:spPr>
                      <a:xfrm rot="20400000">
                        <a:off x="5824112" y="5015347"/>
                        <a:ext cx="53694" cy="1053882"/>
                      </a:xfrm>
                      <a:prstGeom prst="trapezoid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16" name="사다리꼴 115">
                        <a:extLst>
                          <a:ext uri="{FF2B5EF4-FFF2-40B4-BE49-F238E27FC236}">
                            <a16:creationId xmlns:a16="http://schemas.microsoft.com/office/drawing/2014/main" id="{A4B8874C-D4E2-111D-7C5C-795FA7C5741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981920" y="4983380"/>
                        <a:ext cx="53694" cy="1053882"/>
                      </a:xfrm>
                      <a:prstGeom prst="trapezoid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17" name="사다리꼴 116">
                        <a:extLst>
                          <a:ext uri="{FF2B5EF4-FFF2-40B4-BE49-F238E27FC236}">
                            <a16:creationId xmlns:a16="http://schemas.microsoft.com/office/drawing/2014/main" id="{5CDAC7D2-6812-6E74-872E-E5C3BBC3F4EC}"/>
                          </a:ext>
                        </a:extLst>
                      </p:cNvPr>
                      <p:cNvSpPr/>
                      <p:nvPr/>
                    </p:nvSpPr>
                    <p:spPr>
                      <a:xfrm rot="1200000">
                        <a:off x="6145640" y="5015347"/>
                        <a:ext cx="53694" cy="1053882"/>
                      </a:xfrm>
                      <a:prstGeom prst="trapezoid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18" name="사다리꼴 117">
                        <a:extLst>
                          <a:ext uri="{FF2B5EF4-FFF2-40B4-BE49-F238E27FC236}">
                            <a16:creationId xmlns:a16="http://schemas.microsoft.com/office/drawing/2014/main" id="{4049E413-27C2-E992-5761-013D63C0B716}"/>
                          </a:ext>
                        </a:extLst>
                      </p:cNvPr>
                      <p:cNvSpPr/>
                      <p:nvPr/>
                    </p:nvSpPr>
                    <p:spPr>
                      <a:xfrm rot="2400000">
                        <a:off x="6286393" y="5096983"/>
                        <a:ext cx="53694" cy="1053882"/>
                      </a:xfrm>
                      <a:prstGeom prst="trapezoid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19" name="사다리꼴 118">
                        <a:extLst>
                          <a:ext uri="{FF2B5EF4-FFF2-40B4-BE49-F238E27FC236}">
                            <a16:creationId xmlns:a16="http://schemas.microsoft.com/office/drawing/2014/main" id="{F33B7100-C15A-6CDF-5AF6-2589BE9513A8}"/>
                          </a:ext>
                        </a:extLst>
                      </p:cNvPr>
                      <p:cNvSpPr/>
                      <p:nvPr/>
                    </p:nvSpPr>
                    <p:spPr>
                      <a:xfrm rot="3600000">
                        <a:off x="6384808" y="5227477"/>
                        <a:ext cx="53694" cy="1053882"/>
                      </a:xfrm>
                      <a:prstGeom prst="trapezoid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</p:grpSp>
                <p:sp>
                  <p:nvSpPr>
                    <p:cNvPr id="129" name="타원 128">
                      <a:extLst>
                        <a:ext uri="{FF2B5EF4-FFF2-40B4-BE49-F238E27FC236}">
                          <a16:creationId xmlns:a16="http://schemas.microsoft.com/office/drawing/2014/main" id="{2565782A-3ECC-15D4-1D27-3021A9DD389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14334" y="2865032"/>
                      <a:ext cx="128040" cy="702498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rgbClr val="FF0000"/>
                      </a:solidFill>
                    </a:ln>
                    <a:effectLst>
                      <a:glow rad="12700">
                        <a:schemeClr val="bg1"/>
                      </a:glow>
                    </a:effectLst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cxnSp>
                <p:nvCxnSpPr>
                  <p:cNvPr id="131" name="직선 화살표 연결선 130">
                    <a:extLst>
                      <a:ext uri="{FF2B5EF4-FFF2-40B4-BE49-F238E27FC236}">
                        <a16:creationId xmlns:a16="http://schemas.microsoft.com/office/drawing/2014/main" id="{F8EF5ABD-482C-74D8-D0F5-2EEBC331B550}"/>
                      </a:ext>
                    </a:extLst>
                  </p:cNvPr>
                  <p:cNvCxnSpPr>
                    <a:cxnSpLocks/>
                    <a:stCxn id="129" idx="6"/>
                  </p:cNvCxnSpPr>
                  <p:nvPr/>
                </p:nvCxnSpPr>
                <p:spPr>
                  <a:xfrm>
                    <a:off x="5234899" y="3102013"/>
                    <a:ext cx="615950" cy="94362"/>
                  </a:xfrm>
                  <a:prstGeom prst="straightConnector1">
                    <a:avLst/>
                  </a:prstGeom>
                  <a:ln w="1270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48" name="TextBox 147">
                    <a:extLst>
                      <a:ext uri="{FF2B5EF4-FFF2-40B4-BE49-F238E27FC236}">
                        <a16:creationId xmlns:a16="http://schemas.microsoft.com/office/drawing/2014/main" id="{A807C7FF-1AE7-C292-C5B3-05FF9277BF25}"/>
                      </a:ext>
                    </a:extLst>
                  </p:cNvPr>
                  <p:cNvSpPr txBox="1"/>
                  <p:nvPr/>
                </p:nvSpPr>
                <p:spPr>
                  <a:xfrm>
                    <a:off x="5352806" y="3269496"/>
                    <a:ext cx="466474" cy="246221"/>
                  </a:xfrm>
                  <a:prstGeom prst="rect">
                    <a:avLst/>
                  </a:prstGeom>
                  <a:noFill/>
                  <a:effectLst/>
                </p:spPr>
                <p:txBody>
                  <a:bodyPr wrap="none" lIns="0" tIns="0" rIns="0" bIns="0" rtlCol="0" anchor="t">
                    <a:spAutoFit/>
                  </a:bodyPr>
                  <a:lstStyle/>
                  <a:p>
                    <a:pPr algn="ctr"/>
                    <a:r>
                      <a:rPr lang="ko-KR" altLang="en-US" sz="800" dirty="0">
                        <a:solidFill>
                          <a:srgbClr val="FF0000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얇고 뾰족한</a:t>
                    </a:r>
                    <a:endParaRPr lang="en-US" altLang="ko-KR" sz="800" dirty="0">
                      <a:solidFill>
                        <a:srgbClr val="FF0000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endParaRPr>
                  </a:p>
                  <a:p>
                    <a:pPr algn="ctr"/>
                    <a:r>
                      <a:rPr lang="ko-KR" altLang="en-US" sz="800" dirty="0">
                        <a:solidFill>
                          <a:srgbClr val="FF0000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부챗살</a:t>
                    </a:r>
                    <a:endParaRPr lang="en-US" altLang="ko-KR" sz="800" dirty="0">
                      <a:solidFill>
                        <a:srgbClr val="FF0000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endParaRPr>
                  </a:p>
                </p:txBody>
              </p:sp>
            </p:grpSp>
          </p:grpSp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256E950F-3922-2961-C234-75431F5404B3}"/>
                  </a:ext>
                </a:extLst>
              </p:cNvPr>
              <p:cNvSpPr txBox="1"/>
              <p:nvPr/>
            </p:nvSpPr>
            <p:spPr>
              <a:xfrm>
                <a:off x="3550471" y="2576708"/>
                <a:ext cx="1426673" cy="138499"/>
              </a:xfrm>
              <a:prstGeom prst="rect">
                <a:avLst/>
              </a:prstGeom>
              <a:noFill/>
              <a:effectLst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en-US" altLang="ko-KR" sz="9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(1) </a:t>
                </a:r>
                <a:r>
                  <a:rPr lang="ko-KR" altLang="en-US" sz="9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사용 무기 </a:t>
                </a:r>
                <a:r>
                  <a:rPr lang="en-US" altLang="ko-KR" sz="9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‘</a:t>
                </a:r>
                <a:r>
                  <a:rPr lang="ko-KR" altLang="en-US" sz="9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부채</a:t>
                </a:r>
                <a:r>
                  <a:rPr lang="en-US" altLang="ko-KR" sz="9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’</a:t>
                </a:r>
                <a:r>
                  <a:rPr lang="ko-KR" altLang="en-US" sz="9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의 구조 분석</a:t>
                </a:r>
                <a:endPara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sp>
            <p:nvSpPr>
              <p:cNvPr id="1073" name="TextBox 1072">
                <a:extLst>
                  <a:ext uri="{FF2B5EF4-FFF2-40B4-BE49-F238E27FC236}">
                    <a16:creationId xmlns:a16="http://schemas.microsoft.com/office/drawing/2014/main" id="{111A93FD-1FD5-BCCA-E769-5A5852DE395B}"/>
                  </a:ext>
                </a:extLst>
              </p:cNvPr>
              <p:cNvSpPr txBox="1"/>
              <p:nvPr/>
            </p:nvSpPr>
            <p:spPr>
              <a:xfrm>
                <a:off x="3795730" y="2753484"/>
                <a:ext cx="936154" cy="195814"/>
              </a:xfrm>
              <a:prstGeom prst="rect">
                <a:avLst/>
              </a:prstGeom>
              <a:noFill/>
              <a:effectLst/>
            </p:spPr>
            <p:txBody>
              <a:bodyPr wrap="none" lIns="0" tIns="72000" rIns="0" bIns="0" rtlCol="0" anchor="t">
                <a:spAutoFit/>
              </a:bodyPr>
              <a:lstStyle/>
              <a:p>
                <a:pPr algn="ctr"/>
                <a:r>
                  <a:rPr lang="ko-KR" altLang="en-US" sz="8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부채 </a:t>
                </a:r>
                <a:r>
                  <a:rPr lang="en-US" altLang="ko-KR" sz="8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=</a:t>
                </a:r>
                <a:r>
                  <a:rPr lang="en-US" altLang="ko-KR" sz="800" dirty="0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</a:t>
                </a:r>
                <a:r>
                  <a:rPr lang="ko-KR" altLang="en-US" sz="800" dirty="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부챗살</a:t>
                </a:r>
                <a:r>
                  <a:rPr lang="ko-KR" altLang="en-US" sz="800" dirty="0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</a:t>
                </a:r>
                <a:r>
                  <a:rPr lang="en-US" altLang="ko-KR" sz="8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+</a:t>
                </a:r>
                <a:r>
                  <a:rPr lang="en-US" altLang="ko-KR" sz="800" dirty="0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</a:t>
                </a:r>
                <a:r>
                  <a:rPr lang="ko-KR" altLang="en-US" sz="800" dirty="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부채면</a:t>
                </a:r>
                <a:endParaRPr lang="en-US" altLang="ko-KR" sz="800" dirty="0">
                  <a:solidFill>
                    <a:srgbClr val="0070C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</p:grpSp>
        <p:sp>
          <p:nvSpPr>
            <p:cNvPr id="1075" name="화살표: 아래쪽 1074">
              <a:extLst>
                <a:ext uri="{FF2B5EF4-FFF2-40B4-BE49-F238E27FC236}">
                  <a16:creationId xmlns:a16="http://schemas.microsoft.com/office/drawing/2014/main" id="{A6217FB1-1AB7-D5DB-8F04-44B93903B449}"/>
                </a:ext>
              </a:extLst>
            </p:cNvPr>
            <p:cNvSpPr/>
            <p:nvPr/>
          </p:nvSpPr>
          <p:spPr>
            <a:xfrm rot="16200000">
              <a:off x="8128285" y="3202824"/>
              <a:ext cx="130082" cy="182845"/>
            </a:xfrm>
            <a:prstGeom prst="downArrow">
              <a:avLst/>
            </a:prstGeom>
            <a:solidFill>
              <a:srgbClr val="FAFCBC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C7978990-C925-0507-046B-D7221E7A0E7F}"/>
                </a:ext>
              </a:extLst>
            </p:cNvPr>
            <p:cNvGrpSpPr/>
            <p:nvPr/>
          </p:nvGrpSpPr>
          <p:grpSpPr>
            <a:xfrm>
              <a:off x="8362021" y="2538431"/>
              <a:ext cx="3637891" cy="1511630"/>
              <a:chOff x="8362021" y="2538431"/>
              <a:chExt cx="3637891" cy="1511630"/>
            </a:xfrm>
          </p:grpSpPr>
          <p:sp>
            <p:nvSpPr>
              <p:cNvPr id="163" name="직사각형 162">
                <a:extLst>
                  <a:ext uri="{FF2B5EF4-FFF2-40B4-BE49-F238E27FC236}">
                    <a16:creationId xmlns:a16="http://schemas.microsoft.com/office/drawing/2014/main" id="{C773CF9B-9C0C-77B7-E188-1321B1DD7404}"/>
                  </a:ext>
                </a:extLst>
              </p:cNvPr>
              <p:cNvSpPr/>
              <p:nvPr/>
            </p:nvSpPr>
            <p:spPr>
              <a:xfrm>
                <a:off x="8362021" y="2538431"/>
                <a:ext cx="3637891" cy="151163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4" name="직사각형 163">
                <a:extLst>
                  <a:ext uri="{FF2B5EF4-FFF2-40B4-BE49-F238E27FC236}">
                    <a16:creationId xmlns:a16="http://schemas.microsoft.com/office/drawing/2014/main" id="{63E4C69B-4C81-8DD5-0511-7A20CE6E0E83}"/>
                  </a:ext>
                </a:extLst>
              </p:cNvPr>
              <p:cNvSpPr/>
              <p:nvPr/>
            </p:nvSpPr>
            <p:spPr>
              <a:xfrm>
                <a:off x="8362022" y="2538431"/>
                <a:ext cx="3637890" cy="21505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5A7B6BD8-23ED-5836-44FC-45C3832748E2}"/>
                  </a:ext>
                </a:extLst>
              </p:cNvPr>
              <p:cNvSpPr txBox="1"/>
              <p:nvPr/>
            </p:nvSpPr>
            <p:spPr>
              <a:xfrm>
                <a:off x="9725714" y="2576708"/>
                <a:ext cx="910506" cy="138499"/>
              </a:xfrm>
              <a:prstGeom prst="rect">
                <a:avLst/>
              </a:prstGeom>
              <a:noFill/>
              <a:effectLst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en-US" altLang="ko-KR" sz="9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(3) </a:t>
                </a:r>
                <a:r>
                  <a:rPr lang="ko-KR" altLang="en-US" sz="9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아이디어 구체화</a:t>
                </a:r>
                <a:endPara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sp>
            <p:nvSpPr>
              <p:cNvPr id="166" name="TextBox 165">
                <a:extLst>
                  <a:ext uri="{FF2B5EF4-FFF2-40B4-BE49-F238E27FC236}">
                    <a16:creationId xmlns:a16="http://schemas.microsoft.com/office/drawing/2014/main" id="{347F3D19-294D-C196-A431-48E690C401DD}"/>
                  </a:ext>
                </a:extLst>
              </p:cNvPr>
              <p:cNvSpPr txBox="1"/>
              <p:nvPr/>
            </p:nvSpPr>
            <p:spPr>
              <a:xfrm>
                <a:off x="8774331" y="2753484"/>
                <a:ext cx="2813271" cy="195814"/>
              </a:xfrm>
              <a:prstGeom prst="rect">
                <a:avLst/>
              </a:prstGeom>
              <a:noFill/>
              <a:effectLst/>
            </p:spPr>
            <p:txBody>
              <a:bodyPr wrap="none" lIns="0" tIns="72000" rIns="0" bIns="0" rtlCol="0" anchor="t">
                <a:spAutoFit/>
              </a:bodyPr>
              <a:lstStyle>
                <a:defPPr>
                  <a:defRPr lang="ko-KR"/>
                </a:defPPr>
                <a:lvl1pPr algn="ctr">
                  <a:defRPr sz="80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defRPr>
                </a:lvl1pPr>
              </a:lstStyle>
              <a:p>
                <a:pPr>
                  <a:spcAft>
                    <a:spcPts val="300"/>
                  </a:spcAft>
                </a:pPr>
                <a:r>
                  <a:rPr lang="ko-KR" altLang="en-US" dirty="0">
                    <a:solidFill>
                      <a:schemeClr val="tx1"/>
                    </a:solidFill>
                  </a:rPr>
                  <a:t>부챗살이 박힌 대상이 있다면 </a:t>
                </a:r>
                <a:r>
                  <a:rPr lang="ko-KR" altLang="en-US" dirty="0"/>
                  <a:t>번개가 유도</a:t>
                </a:r>
                <a:r>
                  <a:rPr lang="ko-KR" altLang="en-US" dirty="0">
                    <a:solidFill>
                      <a:schemeClr val="tx1"/>
                    </a:solidFill>
                  </a:rPr>
                  <a:t>되어 </a:t>
                </a:r>
                <a:r>
                  <a:rPr lang="ko-KR" altLang="en-US" dirty="0"/>
                  <a:t>피해를 한 곳에 집중</a:t>
                </a:r>
                <a:r>
                  <a:rPr lang="ko-KR" altLang="en-US" dirty="0">
                    <a:solidFill>
                      <a:schemeClr val="tx1"/>
                    </a:solidFill>
                  </a:rPr>
                  <a:t>한다</a:t>
                </a:r>
                <a:r>
                  <a:rPr lang="en-US" altLang="ko-KR" dirty="0">
                    <a:solidFill>
                      <a:schemeClr val="tx1"/>
                    </a:solidFill>
                  </a:rPr>
                  <a:t>.</a:t>
                </a:r>
              </a:p>
            </p:txBody>
          </p:sp>
          <p:grpSp>
            <p:nvGrpSpPr>
              <p:cNvPr id="49" name="그룹 48">
                <a:extLst>
                  <a:ext uri="{FF2B5EF4-FFF2-40B4-BE49-F238E27FC236}">
                    <a16:creationId xmlns:a16="http://schemas.microsoft.com/office/drawing/2014/main" id="{D49453A0-3CCE-E1C3-79C7-53E66DAD3D3E}"/>
                  </a:ext>
                </a:extLst>
              </p:cNvPr>
              <p:cNvGrpSpPr/>
              <p:nvPr/>
            </p:nvGrpSpPr>
            <p:grpSpPr>
              <a:xfrm>
                <a:off x="8817333" y="3233629"/>
                <a:ext cx="2727266" cy="763620"/>
                <a:chOff x="8845480" y="3233629"/>
                <a:chExt cx="2727266" cy="763620"/>
              </a:xfrm>
            </p:grpSpPr>
            <p:grpSp>
              <p:nvGrpSpPr>
                <p:cNvPr id="53" name="그룹 52">
                  <a:extLst>
                    <a:ext uri="{FF2B5EF4-FFF2-40B4-BE49-F238E27FC236}">
                      <a16:creationId xmlns:a16="http://schemas.microsoft.com/office/drawing/2014/main" id="{4B42877E-6D0F-669C-258E-17B1506D076B}"/>
                    </a:ext>
                  </a:extLst>
                </p:cNvPr>
                <p:cNvGrpSpPr/>
                <p:nvPr/>
              </p:nvGrpSpPr>
              <p:grpSpPr>
                <a:xfrm>
                  <a:off x="8845480" y="3233629"/>
                  <a:ext cx="1198104" cy="763620"/>
                  <a:chOff x="8741452" y="3233629"/>
                  <a:chExt cx="1198104" cy="763620"/>
                </a:xfrm>
              </p:grpSpPr>
              <p:pic>
                <p:nvPicPr>
                  <p:cNvPr id="1039" name="Picture 6">
                    <a:extLst>
                      <a:ext uri="{FF2B5EF4-FFF2-40B4-BE49-F238E27FC236}">
                        <a16:creationId xmlns:a16="http://schemas.microsoft.com/office/drawing/2014/main" id="{1B3A47F8-8B69-FFA7-6CEC-6D831AE2490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8">
                    <a:alphaModFix amt="95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6522" t="3989" r="31256" b="3115"/>
                  <a:stretch>
                    <a:fillRect/>
                  </a:stretch>
                </p:blipFill>
                <p:spPr bwMode="auto">
                  <a:xfrm flipH="1">
                    <a:off x="8741452" y="3233629"/>
                    <a:ext cx="1198104" cy="510065"/>
                  </a:xfrm>
                  <a:prstGeom prst="rect">
                    <a:avLst/>
                  </a:prstGeom>
                  <a:noFill/>
                  <a:effectLst>
                    <a:glow rad="25400">
                      <a:schemeClr val="accent4">
                        <a:lumMod val="20000"/>
                        <a:lumOff val="80000"/>
                        <a:alpha val="60000"/>
                      </a:schemeClr>
                    </a:glow>
                  </a:effectLst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1077" name="TextBox 1076">
                    <a:extLst>
                      <a:ext uri="{FF2B5EF4-FFF2-40B4-BE49-F238E27FC236}">
                        <a16:creationId xmlns:a16="http://schemas.microsoft.com/office/drawing/2014/main" id="{64A4D91B-59F9-E4F1-9476-61B65626DAF8}"/>
                      </a:ext>
                    </a:extLst>
                  </p:cNvPr>
                  <p:cNvSpPr txBox="1"/>
                  <p:nvPr/>
                </p:nvSpPr>
                <p:spPr>
                  <a:xfrm>
                    <a:off x="8934143" y="3781805"/>
                    <a:ext cx="812723" cy="215444"/>
                  </a:xfrm>
                  <a:prstGeom prst="rect">
                    <a:avLst/>
                  </a:prstGeom>
                  <a:noFill/>
                  <a:effectLst/>
                </p:spPr>
                <p:txBody>
                  <a:bodyPr wrap="none" lIns="0" tIns="0" rIns="0" bIns="0" rtlCol="0" anchor="t">
                    <a:spAutoFit/>
                  </a:bodyPr>
                  <a:lstStyle/>
                  <a:p>
                    <a:pPr algn="ctr"/>
                    <a:r>
                      <a: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&lt;</a:t>
                    </a:r>
                    <a:r>
                      <a:rPr lang="ko-KR" altLang="en-US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기본 번개 방출 예시</a:t>
                    </a:r>
                    <a:r>
                      <a: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&gt;</a:t>
                    </a:r>
                  </a:p>
                  <a:p>
                    <a:pPr algn="ctr"/>
                    <a:r>
                      <a:rPr lang="ko-KR" altLang="en-US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여러 갈래 </a:t>
                    </a:r>
                    <a:r>
                      <a: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/ </a:t>
                    </a:r>
                    <a:r>
                      <a:rPr lang="ko-KR" altLang="en-US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분산된 피해</a:t>
                    </a:r>
                    <a:endParaRPr lang="en-US" altLang="ko-KR" sz="7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endParaRPr>
                  </a:p>
                </p:txBody>
              </p:sp>
            </p:grpSp>
            <p:grpSp>
              <p:nvGrpSpPr>
                <p:cNvPr id="52" name="그룹 51">
                  <a:extLst>
                    <a:ext uri="{FF2B5EF4-FFF2-40B4-BE49-F238E27FC236}">
                      <a16:creationId xmlns:a16="http://schemas.microsoft.com/office/drawing/2014/main" id="{6C2EA36E-D323-3012-DFAF-24D8A36993C8}"/>
                    </a:ext>
                  </a:extLst>
                </p:cNvPr>
                <p:cNvGrpSpPr/>
                <p:nvPr/>
              </p:nvGrpSpPr>
              <p:grpSpPr>
                <a:xfrm>
                  <a:off x="10366721" y="3350637"/>
                  <a:ext cx="1206025" cy="646612"/>
                  <a:chOff x="10366721" y="3350637"/>
                  <a:chExt cx="1206025" cy="646612"/>
                </a:xfrm>
              </p:grpSpPr>
              <p:grpSp>
                <p:nvGrpSpPr>
                  <p:cNvPr id="1050" name="그룹 1049">
                    <a:extLst>
                      <a:ext uri="{FF2B5EF4-FFF2-40B4-BE49-F238E27FC236}">
                        <a16:creationId xmlns:a16="http://schemas.microsoft.com/office/drawing/2014/main" id="{DC8A6E15-E2C9-D8DE-68F6-0B42B3021B90}"/>
                      </a:ext>
                    </a:extLst>
                  </p:cNvPr>
                  <p:cNvGrpSpPr/>
                  <p:nvPr/>
                </p:nvGrpSpPr>
                <p:grpSpPr>
                  <a:xfrm>
                    <a:off x="10366721" y="3350637"/>
                    <a:ext cx="1206025" cy="333838"/>
                    <a:chOff x="4730532" y="6675068"/>
                    <a:chExt cx="1615469" cy="340035"/>
                  </a:xfrm>
                </p:grpSpPr>
                <p:pic>
                  <p:nvPicPr>
                    <p:cNvPr id="1056" name="그림 1055" descr="빛이(가) 표시된 사진&#10;&#10;AI 생성 콘텐츠는 정확하지 않을 수 있습니다.">
                      <a:extLst>
                        <a:ext uri="{FF2B5EF4-FFF2-40B4-BE49-F238E27FC236}">
                          <a16:creationId xmlns:a16="http://schemas.microsoft.com/office/drawing/2014/main" id="{E9D7482D-6FB1-A8D2-E08B-483ECAECA8E5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20247" t="38729" r="64139" b="2158"/>
                    <a:stretch>
                      <a:fillRect/>
                    </a:stretch>
                  </p:blipFill>
                  <p:spPr>
                    <a:xfrm rot="16200000">
                      <a:off x="5368249" y="6037351"/>
                      <a:ext cx="340033" cy="1615468"/>
                    </a:xfrm>
                    <a:prstGeom prst="rect">
                      <a:avLst/>
                    </a:prstGeom>
                    <a:effectLst>
                      <a:glow rad="25400">
                        <a:schemeClr val="accent4">
                          <a:lumMod val="20000"/>
                          <a:lumOff val="80000"/>
                        </a:schemeClr>
                      </a:glow>
                      <a:softEdge rad="0"/>
                    </a:effectLst>
                  </p:spPr>
                </p:pic>
                <p:pic>
                  <p:nvPicPr>
                    <p:cNvPr id="1057" name="그림 1056" descr="공구, 칼, 근접 무기, 칼날이(가) 표시된 사진&#10;&#10;AI 생성 콘텐츠는 정확하지 않을 수 있습니다.">
                      <a:extLst>
                        <a:ext uri="{FF2B5EF4-FFF2-40B4-BE49-F238E27FC236}">
                          <a16:creationId xmlns:a16="http://schemas.microsoft.com/office/drawing/2014/main" id="{FFC3AACA-63F9-CE47-213A-E2AE0DACE96C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10800000">
                      <a:off x="5829819" y="6725577"/>
                      <a:ext cx="492662" cy="83211"/>
                    </a:xfrm>
                    <a:prstGeom prst="rect">
                      <a:avLst/>
                    </a:prstGeom>
                    <a:effectLst>
                      <a:glow rad="12700">
                        <a:srgbClr val="FFFF00">
                          <a:alpha val="26000"/>
                        </a:srgbClr>
                      </a:glow>
                    </a:effectLst>
                  </p:spPr>
                </p:pic>
                <p:pic>
                  <p:nvPicPr>
                    <p:cNvPr id="1058" name="그림 1057" descr="빛이(가) 표시된 사진&#10;&#10;AI 생성 콘텐츠는 정확하지 않을 수 있습니다.">
                      <a:extLst>
                        <a:ext uri="{FF2B5EF4-FFF2-40B4-BE49-F238E27FC236}">
                          <a16:creationId xmlns:a16="http://schemas.microsoft.com/office/drawing/2014/main" id="{F6F7BD61-1784-9399-B3E9-BF362A2AAE1A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9">
                      <a:alphaModFix amt="50000"/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20247" t="80698" r="64139" b="2157"/>
                    <a:stretch>
                      <a:fillRect/>
                    </a:stretch>
                  </p:blipFill>
                  <p:spPr>
                    <a:xfrm rot="16200000">
                      <a:off x="5941713" y="6610815"/>
                      <a:ext cx="340033" cy="468543"/>
                    </a:xfrm>
                    <a:prstGeom prst="rect">
                      <a:avLst/>
                    </a:prstGeom>
                    <a:effectLst/>
                  </p:spPr>
                </p:pic>
              </p:grpSp>
              <p:sp>
                <p:nvSpPr>
                  <p:cNvPr id="1078" name="TextBox 1077">
                    <a:extLst>
                      <a:ext uri="{FF2B5EF4-FFF2-40B4-BE49-F238E27FC236}">
                        <a16:creationId xmlns:a16="http://schemas.microsoft.com/office/drawing/2014/main" id="{100A2DDE-C3BB-24D9-AC3D-41FB2B07D2DB}"/>
                      </a:ext>
                    </a:extLst>
                  </p:cNvPr>
                  <p:cNvSpPr txBox="1"/>
                  <p:nvPr/>
                </p:nvSpPr>
                <p:spPr>
                  <a:xfrm>
                    <a:off x="10601844" y="3781805"/>
                    <a:ext cx="735779" cy="215444"/>
                  </a:xfrm>
                  <a:prstGeom prst="rect">
                    <a:avLst/>
                  </a:prstGeom>
                  <a:noFill/>
                  <a:effectLst/>
                </p:spPr>
                <p:txBody>
                  <a:bodyPr wrap="none" lIns="0" tIns="0" rIns="0" bIns="0" rtlCol="0" anchor="t">
                    <a:spAutoFit/>
                  </a:bodyPr>
                  <a:lstStyle/>
                  <a:p>
                    <a:pPr algn="ctr"/>
                    <a:r>
                      <a: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&lt;</a:t>
                    </a:r>
                    <a:r>
                      <a:rPr lang="ko-KR" altLang="en-US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번개 유도 예시</a:t>
                    </a:r>
                    <a:r>
                      <a: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&gt;</a:t>
                    </a:r>
                  </a:p>
                  <a:p>
                    <a:pPr algn="ctr"/>
                    <a:r>
                      <a:rPr lang="ko-KR" altLang="en-US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한 갈래 </a:t>
                    </a:r>
                    <a:r>
                      <a: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/ </a:t>
                    </a:r>
                    <a:r>
                      <a:rPr lang="ko-KR" altLang="en-US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집중된 피해</a:t>
                    </a:r>
                    <a:endParaRPr lang="en-US" altLang="ko-KR" sz="7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endParaRPr>
                  </a:p>
                </p:txBody>
              </p:sp>
            </p:grpSp>
          </p:grp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1478D43F-433A-0B10-D5C7-5544A3BD8B5C}"/>
                  </a:ext>
                </a:extLst>
              </p:cNvPr>
              <p:cNvSpPr txBox="1"/>
              <p:nvPr/>
            </p:nvSpPr>
            <p:spPr>
              <a:xfrm>
                <a:off x="9111763" y="2970508"/>
                <a:ext cx="2138406" cy="107722"/>
              </a:xfrm>
              <a:prstGeom prst="rect">
                <a:avLst/>
              </a:prstGeom>
              <a:noFill/>
              <a:effectLst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:r>
                  <a:rPr lang="ko-KR" altLang="en-US" sz="7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부챗살 발사 →  </a:t>
                </a:r>
                <a:r>
                  <a:rPr lang="ko-KR" altLang="en-US" sz="7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DD5"/>
                    </a:highlight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‘</a:t>
                </a:r>
                <a:r>
                  <a:rPr lang="ko-KR" altLang="en-US" sz="7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DD5"/>
                    </a:highlight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천뢰침</a:t>
                </a:r>
                <a:r>
                  <a:rPr lang="ko-KR" altLang="en-US" sz="7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DD5"/>
                    </a:highlight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</a:t>
                </a:r>
                <a:r>
                  <a:rPr lang="en-US" altLang="ko-KR" sz="7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DD5"/>
                    </a:highlight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- </a:t>
                </a:r>
                <a:r>
                  <a:rPr lang="ko-KR" altLang="en-US" sz="7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DD5"/>
                    </a:highlight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식’</a:t>
                </a:r>
                <a:r>
                  <a:rPr lang="ko-KR" altLang="en-US" sz="7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효과 부여 →</a:t>
                </a:r>
                <a:r>
                  <a:rPr lang="en-US" altLang="ko-KR" sz="7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</a:t>
                </a:r>
                <a:r>
                  <a:rPr lang="ko-KR" altLang="en-US" sz="7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대상에게 </a:t>
                </a:r>
                <a:r>
                  <a:rPr lang="ko-KR" altLang="en-US" sz="7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DD5"/>
                    </a:highlight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번개 유도</a:t>
                </a:r>
              </a:p>
            </p:txBody>
          </p:sp>
        </p:grp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6395689B-D78F-29FF-A403-6F60D73401D4}"/>
              </a:ext>
            </a:extLst>
          </p:cNvPr>
          <p:cNvGrpSpPr/>
          <p:nvPr/>
        </p:nvGrpSpPr>
        <p:grpSpPr>
          <a:xfrm>
            <a:off x="192088" y="905593"/>
            <a:ext cx="2248834" cy="413018"/>
            <a:chOff x="192088" y="913562"/>
            <a:chExt cx="2248834" cy="413018"/>
          </a:xfrm>
        </p:grpSpPr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2FDB6C94-0608-DA84-D050-49AB797A911E}"/>
                </a:ext>
              </a:extLst>
            </p:cNvPr>
            <p:cNvSpPr txBox="1"/>
            <p:nvPr/>
          </p:nvSpPr>
          <p:spPr>
            <a:xfrm>
              <a:off x="192088" y="913562"/>
              <a:ext cx="372465" cy="16842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effectLst/>
          </p:spPr>
          <p:txBody>
            <a:bodyPr wrap="none" lIns="36000" tIns="7200" rIns="36000" bIns="7200" rtlCol="0" anchor="t">
              <a:spAutoFit/>
            </a:bodyPr>
            <a:lstStyle/>
            <a:p>
              <a:pPr>
                <a:spcAft>
                  <a:spcPts val="400"/>
                </a:spcAft>
              </a:pPr>
              <a:r>
                <a: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#</a:t>
              </a:r>
              <a:r>
                <a:rPr lang="ko-KR" altLang="en-US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도사</a:t>
              </a:r>
              <a:endPara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4F7BCB63-6D6B-975E-D109-8E0B525F2725}"/>
                </a:ext>
              </a:extLst>
            </p:cNvPr>
            <p:cNvSpPr txBox="1"/>
            <p:nvPr/>
          </p:nvSpPr>
          <p:spPr>
            <a:xfrm>
              <a:off x="733654" y="913562"/>
              <a:ext cx="372465" cy="16842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effectLst/>
          </p:spPr>
          <p:txBody>
            <a:bodyPr wrap="none" lIns="36000" tIns="7200" rIns="36000" bIns="7200" rtlCol="0" anchor="t">
              <a:spAutoFit/>
            </a:bodyPr>
            <a:lstStyle/>
            <a:p>
              <a:pPr>
                <a:spcAft>
                  <a:spcPts val="400"/>
                </a:spcAft>
              </a:pPr>
              <a:r>
                <a: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#</a:t>
              </a:r>
              <a:r>
                <a:rPr lang="ko-KR" altLang="en-US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부채</a:t>
              </a:r>
              <a:endPara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D0DAC9AE-5873-652D-F40C-D7F3B0A5CAFB}"/>
                </a:ext>
              </a:extLst>
            </p:cNvPr>
            <p:cNvSpPr txBox="1"/>
            <p:nvPr/>
          </p:nvSpPr>
          <p:spPr>
            <a:xfrm>
              <a:off x="1275220" y="913562"/>
              <a:ext cx="372465" cy="16842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effectLst/>
          </p:spPr>
          <p:txBody>
            <a:bodyPr wrap="none" lIns="36000" tIns="7200" rIns="36000" bIns="7200" rtlCol="0" anchor="t">
              <a:spAutoFit/>
            </a:bodyPr>
            <a:lstStyle/>
            <a:p>
              <a:pPr>
                <a:spcAft>
                  <a:spcPts val="400"/>
                </a:spcAft>
              </a:pPr>
              <a:r>
                <a: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#</a:t>
              </a:r>
              <a:r>
                <a:rPr lang="ko-KR" altLang="en-US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번개</a:t>
              </a:r>
              <a:endPara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B3883670-AA39-E621-812C-70AAF13E13DC}"/>
                </a:ext>
              </a:extLst>
            </p:cNvPr>
            <p:cNvSpPr txBox="1"/>
            <p:nvPr/>
          </p:nvSpPr>
          <p:spPr>
            <a:xfrm>
              <a:off x="192088" y="1158151"/>
              <a:ext cx="1127479" cy="16842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effectLst/>
          </p:spPr>
          <p:txBody>
            <a:bodyPr wrap="none" lIns="36000" tIns="7200" rIns="36000" bIns="7200" rtlCol="0" anchor="t">
              <a:spAutoFit/>
            </a:bodyPr>
            <a:lstStyle/>
            <a:p>
              <a:pPr>
                <a:spcAft>
                  <a:spcPts val="400"/>
                </a:spcAft>
              </a:pPr>
              <a:r>
                <a: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#</a:t>
              </a:r>
              <a:r>
                <a:rPr lang="ko-KR" altLang="en-US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단일 대상 높은 피해</a:t>
              </a:r>
              <a:endPara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45EA59CF-83C5-41C6-88F6-FBBDC9B18CD4}"/>
                </a:ext>
              </a:extLst>
            </p:cNvPr>
            <p:cNvSpPr txBox="1"/>
            <p:nvPr/>
          </p:nvSpPr>
          <p:spPr>
            <a:xfrm>
              <a:off x="1816786" y="913562"/>
              <a:ext cx="624136" cy="16842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effectLst/>
          </p:spPr>
          <p:txBody>
            <a:bodyPr wrap="none" lIns="36000" tIns="7200" rIns="36000" bIns="7200" rtlCol="0" anchor="t">
              <a:spAutoFit/>
            </a:bodyPr>
            <a:lstStyle/>
            <a:p>
              <a:pPr>
                <a:spcAft>
                  <a:spcPts val="400"/>
                </a:spcAft>
              </a:pPr>
              <a:r>
                <a: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#</a:t>
              </a:r>
              <a:r>
                <a:rPr lang="ko-KR" altLang="en-US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방어 무시</a:t>
              </a:r>
              <a:endPara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3126E71C-9EEE-C8D5-EB93-43BDCF33DF1B}"/>
              </a:ext>
            </a:extLst>
          </p:cNvPr>
          <p:cNvGrpSpPr/>
          <p:nvPr/>
        </p:nvGrpSpPr>
        <p:grpSpPr>
          <a:xfrm>
            <a:off x="2768870" y="4894587"/>
            <a:ext cx="9231044" cy="1767999"/>
            <a:chOff x="2768870" y="4894587"/>
            <a:chExt cx="9231044" cy="1767999"/>
          </a:xfrm>
        </p:grpSpPr>
        <p:sp>
          <p:nvSpPr>
            <p:cNvPr id="181" name="화살표: 아래쪽 180">
              <a:extLst>
                <a:ext uri="{FF2B5EF4-FFF2-40B4-BE49-F238E27FC236}">
                  <a16:creationId xmlns:a16="http://schemas.microsoft.com/office/drawing/2014/main" id="{B3EFCE05-6594-598A-7677-1182DD017CBB}"/>
                </a:ext>
              </a:extLst>
            </p:cNvPr>
            <p:cNvSpPr/>
            <p:nvPr/>
          </p:nvSpPr>
          <p:spPr>
            <a:xfrm rot="16200000">
              <a:off x="5046272" y="5687164"/>
              <a:ext cx="130082" cy="182845"/>
            </a:xfrm>
            <a:prstGeom prst="downArrow">
              <a:avLst/>
            </a:prstGeom>
            <a:solidFill>
              <a:srgbClr val="FAFCBC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4" name="화살표: 아래쪽 183">
              <a:extLst>
                <a:ext uri="{FF2B5EF4-FFF2-40B4-BE49-F238E27FC236}">
                  <a16:creationId xmlns:a16="http://schemas.microsoft.com/office/drawing/2014/main" id="{65AA35A2-54D5-29CF-57F9-0004E7B62A80}"/>
                </a:ext>
              </a:extLst>
            </p:cNvPr>
            <p:cNvSpPr/>
            <p:nvPr/>
          </p:nvSpPr>
          <p:spPr>
            <a:xfrm rot="16200000">
              <a:off x="9167209" y="5687164"/>
              <a:ext cx="130082" cy="182845"/>
            </a:xfrm>
            <a:prstGeom prst="downArrow">
              <a:avLst/>
            </a:prstGeom>
            <a:solidFill>
              <a:srgbClr val="FAFCBC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0" name="그룹 59">
              <a:extLst>
                <a:ext uri="{FF2B5EF4-FFF2-40B4-BE49-F238E27FC236}">
                  <a16:creationId xmlns:a16="http://schemas.microsoft.com/office/drawing/2014/main" id="{B21E8277-F016-6354-AED8-2D84DBEB516D}"/>
                </a:ext>
              </a:extLst>
            </p:cNvPr>
            <p:cNvGrpSpPr/>
            <p:nvPr/>
          </p:nvGrpSpPr>
          <p:grpSpPr>
            <a:xfrm>
              <a:off x="2768870" y="4894587"/>
              <a:ext cx="2179770" cy="1767999"/>
              <a:chOff x="2768870" y="4894587"/>
              <a:chExt cx="2179770" cy="1767999"/>
            </a:xfrm>
          </p:grpSpPr>
          <p:sp>
            <p:nvSpPr>
              <p:cNvPr id="1033" name="직사각형 1032">
                <a:extLst>
                  <a:ext uri="{FF2B5EF4-FFF2-40B4-BE49-F238E27FC236}">
                    <a16:creationId xmlns:a16="http://schemas.microsoft.com/office/drawing/2014/main" id="{55C4FF18-1D97-8FB3-ACAC-9F098BCEE19D}"/>
                  </a:ext>
                </a:extLst>
              </p:cNvPr>
              <p:cNvSpPr/>
              <p:nvPr/>
            </p:nvSpPr>
            <p:spPr>
              <a:xfrm>
                <a:off x="2768870" y="4894587"/>
                <a:ext cx="2179770" cy="1767999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34" name="직사각형 1033">
                <a:extLst>
                  <a:ext uri="{FF2B5EF4-FFF2-40B4-BE49-F238E27FC236}">
                    <a16:creationId xmlns:a16="http://schemas.microsoft.com/office/drawing/2014/main" id="{27D29C19-EA7C-D163-4D8C-5947DB0A4874}"/>
                  </a:ext>
                </a:extLst>
              </p:cNvPr>
              <p:cNvSpPr/>
              <p:nvPr/>
            </p:nvSpPr>
            <p:spPr>
              <a:xfrm>
                <a:off x="2768870" y="4894588"/>
                <a:ext cx="2179770" cy="21505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36" name="TextBox 1035">
                <a:extLst>
                  <a:ext uri="{FF2B5EF4-FFF2-40B4-BE49-F238E27FC236}">
                    <a16:creationId xmlns:a16="http://schemas.microsoft.com/office/drawing/2014/main" id="{A4911EA0-CCEA-CCDF-2EAE-EF0CCBA36A21}"/>
                  </a:ext>
                </a:extLst>
              </p:cNvPr>
              <p:cNvSpPr txBox="1"/>
              <p:nvPr/>
            </p:nvSpPr>
            <p:spPr>
              <a:xfrm>
                <a:off x="3236790" y="4932865"/>
                <a:ext cx="1243930" cy="138499"/>
              </a:xfrm>
              <a:prstGeom prst="rect">
                <a:avLst/>
              </a:prstGeom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en-US" altLang="ko-KR" sz="9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(1) </a:t>
                </a:r>
                <a:r>
                  <a:rPr lang="ko-KR" altLang="en-US" sz="9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피뢰침의 동작 원리 분석</a:t>
                </a:r>
                <a:endPara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sp>
            <p:nvSpPr>
              <p:cNvPr id="1091" name="TextBox 1090">
                <a:extLst>
                  <a:ext uri="{FF2B5EF4-FFF2-40B4-BE49-F238E27FC236}">
                    <a16:creationId xmlns:a16="http://schemas.microsoft.com/office/drawing/2014/main" id="{1A3DA2B4-6594-8781-5990-376DDCDD4D89}"/>
                  </a:ext>
                </a:extLst>
              </p:cNvPr>
              <p:cNvSpPr txBox="1"/>
              <p:nvPr/>
            </p:nvSpPr>
            <p:spPr>
              <a:xfrm>
                <a:off x="3320146" y="5109641"/>
                <a:ext cx="1077218" cy="195814"/>
              </a:xfrm>
              <a:prstGeom prst="rect">
                <a:avLst/>
              </a:prstGeom>
              <a:noFill/>
              <a:effectLst/>
            </p:spPr>
            <p:txBody>
              <a:bodyPr wrap="none" lIns="0" tIns="72000" rIns="0" bIns="0" rtlCol="0" anchor="t">
                <a:spAutoFit/>
              </a:bodyPr>
              <a:lstStyle/>
              <a:p>
                <a:pPr algn="ctr"/>
                <a:r>
                  <a:rPr lang="ko-KR" altLang="en-US" sz="800" dirty="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번개 유도</a:t>
                </a:r>
                <a:r>
                  <a:rPr lang="ko-KR" altLang="en-US" sz="8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→ </a:t>
                </a:r>
                <a:r>
                  <a:rPr lang="ko-KR" altLang="en-US" sz="800" dirty="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지면으로 분산</a:t>
                </a:r>
                <a:endParaRPr lang="en-US" altLang="ko-KR" sz="800" dirty="0">
                  <a:solidFill>
                    <a:srgbClr val="0070C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pic>
            <p:nvPicPr>
              <p:cNvPr id="1097" name="그림 1096" descr="스크린샷, 텍스트, 직사각형, 디자인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0DE9F749-0976-0D97-D745-1F82153B91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75644" y="5440796"/>
                <a:ext cx="766223" cy="1154310"/>
              </a:xfrm>
              <a:prstGeom prst="rect">
                <a:avLst/>
              </a:prstGeom>
            </p:spPr>
          </p:pic>
        </p:grpSp>
        <p:grpSp>
          <p:nvGrpSpPr>
            <p:cNvPr id="66" name="그룹 65">
              <a:extLst>
                <a:ext uri="{FF2B5EF4-FFF2-40B4-BE49-F238E27FC236}">
                  <a16:creationId xmlns:a16="http://schemas.microsoft.com/office/drawing/2014/main" id="{B2BF8B56-6A12-5270-DEA5-13DC1C01CAF0}"/>
                </a:ext>
              </a:extLst>
            </p:cNvPr>
            <p:cNvGrpSpPr/>
            <p:nvPr/>
          </p:nvGrpSpPr>
          <p:grpSpPr>
            <a:xfrm>
              <a:off x="5273985" y="4894587"/>
              <a:ext cx="3795592" cy="1767999"/>
              <a:chOff x="5286029" y="4894587"/>
              <a:chExt cx="3795592" cy="1767999"/>
            </a:xfrm>
          </p:grpSpPr>
          <p:sp>
            <p:nvSpPr>
              <p:cNvPr id="1081" name="직사각형 1080">
                <a:extLst>
                  <a:ext uri="{FF2B5EF4-FFF2-40B4-BE49-F238E27FC236}">
                    <a16:creationId xmlns:a16="http://schemas.microsoft.com/office/drawing/2014/main" id="{A11A2317-EA8C-3916-273B-3604AA5BC8E9}"/>
                  </a:ext>
                </a:extLst>
              </p:cNvPr>
              <p:cNvSpPr/>
              <p:nvPr/>
            </p:nvSpPr>
            <p:spPr>
              <a:xfrm>
                <a:off x="5286029" y="4894587"/>
                <a:ext cx="3795592" cy="1767999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82" name="직사각형 1081">
                <a:extLst>
                  <a:ext uri="{FF2B5EF4-FFF2-40B4-BE49-F238E27FC236}">
                    <a16:creationId xmlns:a16="http://schemas.microsoft.com/office/drawing/2014/main" id="{23D8DEA3-D683-805C-B35D-FE788E564973}"/>
                  </a:ext>
                </a:extLst>
              </p:cNvPr>
              <p:cNvSpPr/>
              <p:nvPr/>
            </p:nvSpPr>
            <p:spPr>
              <a:xfrm>
                <a:off x="5286030" y="4894588"/>
                <a:ext cx="3795591" cy="21505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83" name="TextBox 1082">
                <a:extLst>
                  <a:ext uri="{FF2B5EF4-FFF2-40B4-BE49-F238E27FC236}">
                    <a16:creationId xmlns:a16="http://schemas.microsoft.com/office/drawing/2014/main" id="{26F699A6-CC4B-D79B-56EA-824D0ED2041A}"/>
                  </a:ext>
                </a:extLst>
              </p:cNvPr>
              <p:cNvSpPr txBox="1"/>
              <p:nvPr/>
            </p:nvSpPr>
            <p:spPr>
              <a:xfrm>
                <a:off x="6779869" y="4932865"/>
                <a:ext cx="807913" cy="138499"/>
              </a:xfrm>
              <a:prstGeom prst="rect">
                <a:avLst/>
              </a:prstGeom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en-US" altLang="ko-KR" sz="9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(2) </a:t>
                </a:r>
                <a:r>
                  <a:rPr lang="ko-KR" altLang="en-US" sz="9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아이디어 획득</a:t>
                </a:r>
                <a:endPara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pic>
            <p:nvPicPr>
              <p:cNvPr id="1111" name="그림 1110" descr="그림, 일러스트레이션, 예술, 스케치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7D0085F9-C00F-3C62-D871-02EB295021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3624"/>
              <a:stretch>
                <a:fillRect/>
              </a:stretch>
            </p:blipFill>
            <p:spPr>
              <a:xfrm>
                <a:off x="6859425" y="5404816"/>
                <a:ext cx="2021020" cy="1181336"/>
              </a:xfrm>
              <a:prstGeom prst="rect">
                <a:avLst/>
              </a:prstGeom>
            </p:spPr>
          </p:pic>
          <p:sp>
            <p:nvSpPr>
              <p:cNvPr id="1084" name="TextBox 1083">
                <a:extLst>
                  <a:ext uri="{FF2B5EF4-FFF2-40B4-BE49-F238E27FC236}">
                    <a16:creationId xmlns:a16="http://schemas.microsoft.com/office/drawing/2014/main" id="{FD773BF8-0DA4-0A99-5F25-13C5967A1B53}"/>
                  </a:ext>
                </a:extLst>
              </p:cNvPr>
              <p:cNvSpPr txBox="1"/>
              <p:nvPr/>
            </p:nvSpPr>
            <p:spPr>
              <a:xfrm>
                <a:off x="5374035" y="5109641"/>
                <a:ext cx="3645229" cy="595923"/>
              </a:xfrm>
              <a:prstGeom prst="rect">
                <a:avLst/>
              </a:prstGeom>
              <a:noFill/>
              <a:effectLst/>
            </p:spPr>
            <p:txBody>
              <a:bodyPr wrap="none" lIns="0" tIns="72000" rIns="0" bIns="0" rtlCol="0" anchor="t">
                <a:spAutoFit/>
              </a:bodyPr>
              <a:lstStyle>
                <a:defPPr>
                  <a:defRPr lang="ko-KR"/>
                </a:defPPr>
                <a:lvl1pPr algn="ctr">
                  <a:defRPr sz="80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defRPr>
                </a:lvl1pPr>
              </a:lstStyle>
              <a:p>
                <a:pPr algn="l">
                  <a:spcAft>
                    <a:spcPts val="600"/>
                  </a:spcAft>
                </a:pPr>
                <a:r>
                  <a:rPr lang="ko-KR" altLang="en-US" dirty="0">
                    <a:solidFill>
                      <a:schemeClr val="tx1"/>
                    </a:solidFill>
                  </a:rPr>
                  <a:t>대상에게 박힌 부챗살로 인해 지면이 아닌 </a:t>
                </a:r>
                <a:r>
                  <a:rPr lang="ko-KR" altLang="en-US" dirty="0"/>
                  <a:t>대상의 몸 내부</a:t>
                </a:r>
                <a:r>
                  <a:rPr lang="ko-KR" altLang="en-US" dirty="0">
                    <a:solidFill>
                      <a:schemeClr val="tx1"/>
                    </a:solidFill>
                  </a:rPr>
                  <a:t>로 </a:t>
                </a:r>
                <a:r>
                  <a:rPr lang="ko-KR" altLang="en-US" dirty="0"/>
                  <a:t>번개를 분산</a:t>
                </a:r>
                <a:r>
                  <a:rPr lang="ko-KR" altLang="en-US" dirty="0">
                    <a:solidFill>
                      <a:schemeClr val="tx1"/>
                    </a:solidFill>
                  </a:rPr>
                  <a:t>시킬 수 있지 않을까</a:t>
                </a:r>
                <a:r>
                  <a:rPr lang="en-US" altLang="ko-KR" dirty="0">
                    <a:solidFill>
                      <a:schemeClr val="tx1"/>
                    </a:solidFill>
                  </a:rPr>
                  <a:t>?</a:t>
                </a:r>
              </a:p>
              <a:p>
                <a:pPr algn="l">
                  <a:spcAft>
                    <a:spcPts val="600"/>
                  </a:spcAft>
                </a:pPr>
                <a:r>
                  <a:rPr lang="ko-KR" altLang="en-US" dirty="0">
                    <a:solidFill>
                      <a:schemeClr val="tx1"/>
                    </a:solidFill>
                  </a:rPr>
                  <a:t>→ 외부에 비해 상대적으로 방어력이 약한 </a:t>
                </a:r>
                <a:r>
                  <a:rPr lang="ko-KR" altLang="en-US" dirty="0"/>
                  <a:t>내부를 직접 타격</a:t>
                </a:r>
                <a:endParaRPr lang="en-US" altLang="ko-KR" dirty="0"/>
              </a:p>
              <a:p>
                <a:pPr algn="l">
                  <a:spcAft>
                    <a:spcPts val="600"/>
                  </a:spcAft>
                </a:pPr>
                <a:r>
                  <a:rPr lang="ko-KR" altLang="en-US" dirty="0">
                    <a:solidFill>
                      <a:schemeClr val="tx1"/>
                    </a:solidFill>
                  </a:rPr>
                  <a:t>→ </a:t>
                </a:r>
                <a:r>
                  <a:rPr lang="ko-KR" altLang="en-US" dirty="0"/>
                  <a:t>방어 무시</a:t>
                </a:r>
                <a:r>
                  <a:rPr lang="ko-KR" altLang="en-US" dirty="0">
                    <a:solidFill>
                      <a:schemeClr val="tx1"/>
                    </a:solidFill>
                  </a:rPr>
                  <a:t> 효과로 볼 수 있지 않을까</a:t>
                </a:r>
                <a:r>
                  <a:rPr lang="en-US" altLang="ko-KR" dirty="0">
                    <a:solidFill>
                      <a:schemeClr val="tx1"/>
                    </a:solidFill>
                  </a:rPr>
                  <a:t>?</a:t>
                </a:r>
              </a:p>
            </p:txBody>
          </p:sp>
        </p:grpSp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D2886FEB-4734-119F-6D02-48C25E8521C2}"/>
                </a:ext>
              </a:extLst>
            </p:cNvPr>
            <p:cNvGrpSpPr/>
            <p:nvPr/>
          </p:nvGrpSpPr>
          <p:grpSpPr>
            <a:xfrm>
              <a:off x="9394922" y="4894587"/>
              <a:ext cx="2604992" cy="1767999"/>
              <a:chOff x="9394922" y="4894587"/>
              <a:chExt cx="2604992" cy="1767999"/>
            </a:xfrm>
          </p:grpSpPr>
          <p:sp>
            <p:nvSpPr>
              <p:cNvPr id="186" name="직사각형 185">
                <a:extLst>
                  <a:ext uri="{FF2B5EF4-FFF2-40B4-BE49-F238E27FC236}">
                    <a16:creationId xmlns:a16="http://schemas.microsoft.com/office/drawing/2014/main" id="{CDE1D220-9CB4-ABA3-1AAB-34EACF9E499E}"/>
                  </a:ext>
                </a:extLst>
              </p:cNvPr>
              <p:cNvSpPr/>
              <p:nvPr/>
            </p:nvSpPr>
            <p:spPr>
              <a:xfrm>
                <a:off x="9394922" y="4894587"/>
                <a:ext cx="2604992" cy="1767999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7" name="직사각형 186">
                <a:extLst>
                  <a:ext uri="{FF2B5EF4-FFF2-40B4-BE49-F238E27FC236}">
                    <a16:creationId xmlns:a16="http://schemas.microsoft.com/office/drawing/2014/main" id="{86DF1276-949D-B9F5-D78F-3626901C54C8}"/>
                  </a:ext>
                </a:extLst>
              </p:cNvPr>
              <p:cNvSpPr/>
              <p:nvPr/>
            </p:nvSpPr>
            <p:spPr>
              <a:xfrm>
                <a:off x="9394923" y="4894588"/>
                <a:ext cx="2604991" cy="21505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8" name="TextBox 187">
                <a:extLst>
                  <a:ext uri="{FF2B5EF4-FFF2-40B4-BE49-F238E27FC236}">
                    <a16:creationId xmlns:a16="http://schemas.microsoft.com/office/drawing/2014/main" id="{BFA24F67-43AF-70DD-9495-DC0ECFDCBA71}"/>
                  </a:ext>
                </a:extLst>
              </p:cNvPr>
              <p:cNvSpPr txBox="1"/>
              <p:nvPr/>
            </p:nvSpPr>
            <p:spPr>
              <a:xfrm>
                <a:off x="10242165" y="4932865"/>
                <a:ext cx="910506" cy="138499"/>
              </a:xfrm>
              <a:prstGeom prst="rect">
                <a:avLst/>
              </a:prstGeom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en-US" altLang="ko-KR" sz="9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(3) </a:t>
                </a:r>
                <a:r>
                  <a:rPr lang="ko-KR" altLang="en-US" sz="9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아이디어 구체화</a:t>
                </a:r>
                <a:endPara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sp>
            <p:nvSpPr>
              <p:cNvPr id="189" name="TextBox 188">
                <a:extLst>
                  <a:ext uri="{FF2B5EF4-FFF2-40B4-BE49-F238E27FC236}">
                    <a16:creationId xmlns:a16="http://schemas.microsoft.com/office/drawing/2014/main" id="{FB45C1F9-CF8A-31F5-BAD1-889AB44250B8}"/>
                  </a:ext>
                </a:extLst>
              </p:cNvPr>
              <p:cNvSpPr txBox="1"/>
              <p:nvPr/>
            </p:nvSpPr>
            <p:spPr>
              <a:xfrm>
                <a:off x="10407275" y="5109641"/>
                <a:ext cx="580287" cy="195814"/>
              </a:xfrm>
              <a:prstGeom prst="rect">
                <a:avLst/>
              </a:prstGeom>
              <a:noFill/>
              <a:effectLst/>
            </p:spPr>
            <p:txBody>
              <a:bodyPr wrap="none" lIns="0" tIns="72000" rIns="0" bIns="0" rtlCol="0" anchor="t">
                <a:spAutoFit/>
              </a:bodyPr>
              <a:lstStyle>
                <a:defPPr>
                  <a:defRPr lang="ko-KR"/>
                </a:defPPr>
                <a:lvl1pPr algn="ctr">
                  <a:defRPr sz="80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defRPr>
                </a:lvl1pPr>
              </a:lstStyle>
              <a:p>
                <a:r>
                  <a:rPr lang="ko-KR" altLang="en-US" dirty="0"/>
                  <a:t>방어 무시</a:t>
                </a:r>
                <a:r>
                  <a:rPr lang="ko-KR" altLang="en-US" dirty="0">
                    <a:solidFill>
                      <a:schemeClr val="tx1"/>
                    </a:solidFill>
                  </a:rPr>
                  <a:t> 공격</a:t>
                </a:r>
              </a:p>
            </p:txBody>
          </p:sp>
          <p:pic>
            <p:nvPicPr>
              <p:cNvPr id="1114" name="그림 1113" descr="동물 피규어, 포유류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4EA6D82D-23E0-9F3E-655C-2ED1EE7DC1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869590" y="5478464"/>
                <a:ext cx="997094" cy="910390"/>
              </a:xfrm>
              <a:prstGeom prst="rect">
                <a:avLst/>
              </a:prstGeom>
            </p:spPr>
          </p:pic>
          <p:grpSp>
            <p:nvGrpSpPr>
              <p:cNvPr id="82" name="그룹 81">
                <a:extLst>
                  <a:ext uri="{FF2B5EF4-FFF2-40B4-BE49-F238E27FC236}">
                    <a16:creationId xmlns:a16="http://schemas.microsoft.com/office/drawing/2014/main" id="{506BB450-D26E-4C23-B8B2-D1C66B02075D}"/>
                  </a:ext>
                </a:extLst>
              </p:cNvPr>
              <p:cNvGrpSpPr/>
              <p:nvPr/>
            </p:nvGrpSpPr>
            <p:grpSpPr>
              <a:xfrm>
                <a:off x="9697703" y="5505085"/>
                <a:ext cx="844059" cy="857148"/>
                <a:chOff x="9587559" y="5630701"/>
                <a:chExt cx="685608" cy="696240"/>
              </a:xfrm>
            </p:grpSpPr>
            <p:pic>
              <p:nvPicPr>
                <p:cNvPr id="1121" name="그림 1120" descr="의류, 의상 디자인, 여성, 인간의 얼굴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AA41FB6B-75D9-3430-A077-F8290A5C961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1997" t="3068" r="4911" b="51899"/>
                <a:stretch>
                  <a:fillRect/>
                </a:stretch>
              </p:blipFill>
              <p:spPr>
                <a:xfrm>
                  <a:off x="9587559" y="5695803"/>
                  <a:ext cx="667577" cy="631138"/>
                </a:xfrm>
                <a:prstGeom prst="rect">
                  <a:avLst/>
                </a:prstGeom>
              </p:spPr>
            </p:pic>
            <p:grpSp>
              <p:nvGrpSpPr>
                <p:cNvPr id="77" name="그룹 76">
                  <a:extLst>
                    <a:ext uri="{FF2B5EF4-FFF2-40B4-BE49-F238E27FC236}">
                      <a16:creationId xmlns:a16="http://schemas.microsoft.com/office/drawing/2014/main" id="{EEA6ECDD-EA49-6A73-450A-C6593741D90E}"/>
                    </a:ext>
                  </a:extLst>
                </p:cNvPr>
                <p:cNvGrpSpPr/>
                <p:nvPr/>
              </p:nvGrpSpPr>
              <p:grpSpPr>
                <a:xfrm>
                  <a:off x="10019362" y="5630701"/>
                  <a:ext cx="253805" cy="309770"/>
                  <a:chOff x="10287753" y="5787504"/>
                  <a:chExt cx="253805" cy="309770"/>
                </a:xfrm>
              </p:grpSpPr>
              <p:pic>
                <p:nvPicPr>
                  <p:cNvPr id="1120" name="그림 1119" descr="스크린샷, 그래픽, 그래픽 디자인, 디자인이(가) 표시된 사진&#10;&#10;AI 생성 콘텐츠는 정확하지 않을 수 있습니다.">
                    <a:extLst>
                      <a:ext uri="{FF2B5EF4-FFF2-40B4-BE49-F238E27FC236}">
                        <a16:creationId xmlns:a16="http://schemas.microsoft.com/office/drawing/2014/main" id="{48EB8662-19CA-2894-5AB0-635E295F315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5">
                    <a:duotone>
                      <a:schemeClr val="accent6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16">
                            <a14:imgEffect>
                              <a14:colorTemperature colorTemp="11500"/>
                            </a14:imgEffect>
                            <a14:imgEffect>
                              <a14:saturation sat="400000"/>
                            </a14:imgEffect>
                            <a14:imgEffect>
                              <a14:brightnessContrast bright="-100000" contrast="10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8966" t="58352" r="75428" b="32872"/>
                  <a:stretch>
                    <a:fillRect/>
                  </a:stretch>
                </p:blipFill>
                <p:spPr>
                  <a:xfrm rot="16200000">
                    <a:off x="10237269" y="5837988"/>
                    <a:ext cx="230737" cy="129770"/>
                  </a:xfrm>
                  <a:prstGeom prst="rect">
                    <a:avLst/>
                  </a:prstGeom>
                  <a:effectLst>
                    <a:glow rad="25400">
                      <a:srgbClr val="FAFCBC"/>
                    </a:glow>
                  </a:effectLst>
                </p:spPr>
              </p:pic>
              <p:pic>
                <p:nvPicPr>
                  <p:cNvPr id="1122" name="그림 1121" descr="스크린샷, 그래픽, 그래픽 디자인, 디자인이(가) 표시된 사진&#10;&#10;AI 생성 콘텐츠는 정확하지 않을 수 있습니다.">
                    <a:extLst>
                      <a:ext uri="{FF2B5EF4-FFF2-40B4-BE49-F238E27FC236}">
                        <a16:creationId xmlns:a16="http://schemas.microsoft.com/office/drawing/2014/main" id="{D280F26C-2E3A-5FCE-73A7-8ABE9F65E52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5">
                    <a:duotone>
                      <a:schemeClr val="accent6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16">
                            <a14:imgEffect>
                              <a14:colorTemperature colorTemp="11500"/>
                            </a14:imgEffect>
                            <a14:imgEffect>
                              <a14:saturation sat="400000"/>
                            </a14:imgEffect>
                            <a14:imgEffect>
                              <a14:brightnessContrast bright="-100000" contrast="10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8966" t="58352" r="75428" b="32872"/>
                  <a:stretch>
                    <a:fillRect/>
                  </a:stretch>
                </p:blipFill>
                <p:spPr>
                  <a:xfrm rot="16200000">
                    <a:off x="10361304" y="5917021"/>
                    <a:ext cx="230737" cy="129770"/>
                  </a:xfrm>
                  <a:prstGeom prst="rect">
                    <a:avLst/>
                  </a:prstGeom>
                  <a:effectLst>
                    <a:glow rad="25400">
                      <a:srgbClr val="FAFCBC"/>
                    </a:glow>
                  </a:effectLst>
                </p:spPr>
              </p:pic>
            </p:grpSp>
          </p:grp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7992129E-E006-B051-145D-51B7B9337CDA}"/>
                  </a:ext>
                </a:extLst>
              </p:cNvPr>
              <p:cNvSpPr txBox="1"/>
              <p:nvPr/>
            </p:nvSpPr>
            <p:spPr>
              <a:xfrm>
                <a:off x="10631695" y="5872104"/>
                <a:ext cx="131446" cy="123111"/>
              </a:xfrm>
              <a:prstGeom prst="rect">
                <a:avLst/>
              </a:prstGeom>
              <a:solidFill>
                <a:schemeClr val="bg1"/>
              </a:solidFill>
              <a:effectLst/>
            </p:spPr>
            <p:txBody>
              <a:bodyPr wrap="none" lIns="0" tIns="0" rIns="0" bIns="0" rtlCol="0" anchor="t">
                <a:spAutoFit/>
              </a:bodyPr>
              <a:lstStyle/>
              <a:p>
                <a:r>
                  <a:rPr lang="en-US" altLang="ko-KR" sz="800" i="1" dirty="0">
                    <a:solidFill>
                      <a:srgbClr val="FF0000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VS</a:t>
                </a:r>
              </a:p>
            </p:txBody>
          </p:sp>
          <p:sp>
            <p:nvSpPr>
              <p:cNvPr id="1115" name="TextBox 1114">
                <a:extLst>
                  <a:ext uri="{FF2B5EF4-FFF2-40B4-BE49-F238E27FC236}">
                    <a16:creationId xmlns:a16="http://schemas.microsoft.com/office/drawing/2014/main" id="{6732A72B-F1F5-5948-F827-4C02DF312774}"/>
                  </a:ext>
                </a:extLst>
              </p:cNvPr>
              <p:cNvSpPr txBox="1"/>
              <p:nvPr/>
            </p:nvSpPr>
            <p:spPr>
              <a:xfrm>
                <a:off x="10932760" y="6405949"/>
                <a:ext cx="1010791" cy="215444"/>
              </a:xfrm>
              <a:prstGeom prst="rect">
                <a:avLst/>
              </a:prstGeom>
              <a:solidFill>
                <a:schemeClr val="bg1"/>
              </a:solidFill>
              <a:effectLst/>
            </p:spPr>
            <p:txBody>
              <a:bodyPr wrap="square" lIns="36000" tIns="0" rIns="36000" bIns="0" rtlCol="0" anchor="t">
                <a:spAutoFit/>
              </a:bodyPr>
              <a:lstStyle/>
              <a:p>
                <a:pPr algn="ctr"/>
                <a:r>
                  <a:rPr lang="en-US" altLang="ko-KR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&lt;</a:t>
                </a:r>
                <a:r>
                  <a:rPr lang="ko-KR" altLang="en-US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방어형 몬스터 예시</a:t>
                </a:r>
                <a:r>
                  <a:rPr lang="en-US" altLang="ko-KR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&gt;</a:t>
                </a:r>
              </a:p>
              <a:p>
                <a:pPr algn="ctr"/>
                <a:r>
                  <a:rPr lang="ko-KR" altLang="en-US" sz="7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말파이트</a:t>
                </a:r>
                <a:r>
                  <a:rPr lang="ko-KR" altLang="en-US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</a:t>
                </a:r>
                <a:r>
                  <a:rPr lang="en-US" altLang="ko-KR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(</a:t>
                </a:r>
                <a:r>
                  <a:rPr lang="en-US" altLang="ko-KR" sz="7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LoL</a:t>
                </a:r>
                <a:r>
                  <a:rPr lang="en-US" altLang="ko-KR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)</a:t>
                </a:r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8CBB1FF5-803F-2E00-8733-6508B2B69778}"/>
                  </a:ext>
                </a:extLst>
              </p:cNvPr>
              <p:cNvSpPr txBox="1"/>
              <p:nvPr/>
            </p:nvSpPr>
            <p:spPr>
              <a:xfrm>
                <a:off x="9810958" y="5326665"/>
                <a:ext cx="1772921" cy="107722"/>
              </a:xfrm>
              <a:prstGeom prst="rect">
                <a:avLst/>
              </a:prstGeom>
              <a:noFill/>
              <a:effectLst/>
            </p:spPr>
            <p:txBody>
              <a:bodyPr wrap="none" lIns="0" tIns="0" rIns="0" bIns="0" rtlCol="0" anchor="t">
                <a:spAutoFit/>
              </a:bodyPr>
              <a:lstStyle/>
              <a:p>
                <a:r>
                  <a:rPr lang="ko-KR" altLang="en-US" sz="7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DD5"/>
                    </a:highlight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방어력이 높은 대상</a:t>
                </a:r>
                <a:r>
                  <a:rPr lang="ko-KR" altLang="en-US" sz="7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을 상대할 때만 </a:t>
                </a:r>
                <a:r>
                  <a:rPr lang="ko-KR" altLang="en-US" sz="7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DD5"/>
                    </a:highlight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온전한 성능 발휘</a:t>
                </a:r>
                <a:endParaRPr lang="en-US" altLang="ko-KR" sz="700" dirty="0">
                  <a:solidFill>
                    <a:schemeClr val="tx1">
                      <a:lumMod val="65000"/>
                      <a:lumOff val="35000"/>
                    </a:schemeClr>
                  </a:solidFill>
                  <a:highlight>
                    <a:srgbClr val="FCFDD5"/>
                  </a:highlight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223866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E74518-46F8-F80D-A4BD-41C7A5CC11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253323B-BF11-0644-9DC9-B6C7CC0B889A}"/>
              </a:ext>
            </a:extLst>
          </p:cNvPr>
          <p:cNvSpPr txBox="1"/>
          <p:nvPr/>
        </p:nvSpPr>
        <p:spPr>
          <a:xfrm>
            <a:off x="192088" y="538432"/>
            <a:ext cx="1324080" cy="169277"/>
          </a:xfrm>
          <a:prstGeom prst="rect">
            <a:avLst/>
          </a:prstGeom>
          <a:noFill/>
          <a:effectLst/>
        </p:spPr>
        <p:txBody>
          <a:bodyPr wrap="none" lIns="0" tIns="0" rIns="0" bIns="0" rtlCol="0" anchor="t">
            <a:spAutoFit/>
          </a:bodyPr>
          <a:lstStyle/>
          <a:p>
            <a:r>
              <a: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(1) </a:t>
            </a:r>
            <a:r>
              <a:rPr lang="ko-KR" altLang="en-US" sz="1100" dirty="0">
                <a:solidFill>
                  <a:srgbClr val="0070C0"/>
                </a:solidFill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도사 가람 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/ 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도사 다온</a:t>
            </a:r>
            <a:endParaRPr lang="en-US" altLang="ko-KR" sz="1100" dirty="0">
              <a:solidFill>
                <a:schemeClr val="bg1">
                  <a:lumMod val="50000"/>
                </a:schemeClr>
              </a:solidFill>
              <a:latin typeface="페이퍼로지 6 SemiBold" pitchFamily="2" charset="-127"/>
              <a:ea typeface="페이퍼로지 6 SemiBold" pitchFamily="2" charset="-127"/>
              <a:cs typeface="Pretendard" panose="02000503000000020004" pitchFamily="2" charset="-127"/>
            </a:endParaRPr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17F1316F-39CB-14AD-DE1D-8DD3406D6831}"/>
              </a:ext>
            </a:extLst>
          </p:cNvPr>
          <p:cNvGrpSpPr/>
          <p:nvPr/>
        </p:nvGrpSpPr>
        <p:grpSpPr>
          <a:xfrm>
            <a:off x="0" y="0"/>
            <a:ext cx="12192000" cy="381195"/>
            <a:chOff x="0" y="0"/>
            <a:chExt cx="12192000" cy="381195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C9456CD1-CE1E-D521-FAFA-35C1FE127752}"/>
                </a:ext>
              </a:extLst>
            </p:cNvPr>
            <p:cNvSpPr/>
            <p:nvPr/>
          </p:nvSpPr>
          <p:spPr>
            <a:xfrm>
              <a:off x="0" y="0"/>
              <a:ext cx="12192000" cy="38119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E1A46EF8-D173-62A3-EE1F-426F4BEC77B9}"/>
                </a:ext>
              </a:extLst>
            </p:cNvPr>
            <p:cNvGrpSpPr/>
            <p:nvPr/>
          </p:nvGrpSpPr>
          <p:grpSpPr>
            <a:xfrm>
              <a:off x="192088" y="51640"/>
              <a:ext cx="7200000" cy="277915"/>
              <a:chOff x="192088" y="51640"/>
              <a:chExt cx="7200000" cy="277915"/>
            </a:xfrm>
          </p:grpSpPr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8C543C6D-8132-EFF7-5AE1-D4D2D20E9132}"/>
                  </a:ext>
                </a:extLst>
              </p:cNvPr>
              <p:cNvGrpSpPr/>
              <p:nvPr/>
            </p:nvGrpSpPr>
            <p:grpSpPr>
              <a:xfrm>
                <a:off x="192088" y="51640"/>
                <a:ext cx="1440000" cy="277915"/>
                <a:chOff x="192088" y="2355329"/>
                <a:chExt cx="1440000" cy="277915"/>
              </a:xfrm>
            </p:grpSpPr>
            <p:sp>
              <p:nvSpPr>
                <p:cNvPr id="39" name="직사각형 38">
                  <a:extLst>
                    <a:ext uri="{FF2B5EF4-FFF2-40B4-BE49-F238E27FC236}">
                      <a16:creationId xmlns:a16="http://schemas.microsoft.com/office/drawing/2014/main" id="{08DF09FF-5D40-1B7B-FE30-7991FB904BE7}"/>
                    </a:ext>
                  </a:extLst>
                </p:cNvPr>
                <p:cNvSpPr/>
                <p:nvPr/>
              </p:nvSpPr>
              <p:spPr>
                <a:xfrm>
                  <a:off x="19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1AA2EBE4-051A-8A95-2523-CC5797BD1657}"/>
                    </a:ext>
                  </a:extLst>
                </p:cNvPr>
                <p:cNvSpPr txBox="1"/>
                <p:nvPr/>
              </p:nvSpPr>
              <p:spPr>
                <a:xfrm>
                  <a:off x="743772" y="2417342"/>
                  <a:ext cx="336631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chemeClr val="bg1">
                          <a:lumMod val="6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Medium" panose="02000603000000020004" pitchFamily="2" charset="-127"/>
                    </a:rPr>
                    <a:t>프로필</a:t>
                  </a:r>
                </a:p>
              </p:txBody>
            </p:sp>
          </p:grpSp>
          <p:grpSp>
            <p:nvGrpSpPr>
              <p:cNvPr id="25" name="그룹 24">
                <a:extLst>
                  <a:ext uri="{FF2B5EF4-FFF2-40B4-BE49-F238E27FC236}">
                    <a16:creationId xmlns:a16="http://schemas.microsoft.com/office/drawing/2014/main" id="{382E1426-4594-4EB8-5744-B10FDFF97214}"/>
                  </a:ext>
                </a:extLst>
              </p:cNvPr>
              <p:cNvGrpSpPr/>
              <p:nvPr/>
            </p:nvGrpSpPr>
            <p:grpSpPr>
              <a:xfrm>
                <a:off x="1632088" y="51640"/>
                <a:ext cx="1440000" cy="277915"/>
                <a:chOff x="1632088" y="2355329"/>
                <a:chExt cx="1440000" cy="277915"/>
              </a:xfrm>
            </p:grpSpPr>
            <p:sp>
              <p:nvSpPr>
                <p:cNvPr id="40" name="직사각형 39">
                  <a:extLst>
                    <a:ext uri="{FF2B5EF4-FFF2-40B4-BE49-F238E27FC236}">
                      <a16:creationId xmlns:a16="http://schemas.microsoft.com/office/drawing/2014/main" id="{99F859E1-547C-6EC2-0692-008D99472131}"/>
                    </a:ext>
                  </a:extLst>
                </p:cNvPr>
                <p:cNvSpPr/>
                <p:nvPr/>
              </p:nvSpPr>
              <p:spPr>
                <a:xfrm>
                  <a:off x="163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F2B807A6-77A6-7C85-4FC0-D3C982EB12AB}"/>
                    </a:ext>
                  </a:extLst>
                </p:cNvPr>
                <p:cNvSpPr txBox="1"/>
                <p:nvPr/>
              </p:nvSpPr>
              <p:spPr>
                <a:xfrm>
                  <a:off x="1935308" y="2386564"/>
                  <a:ext cx="833562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400" dirty="0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latin typeface="페이퍼로지 6 SemiBold" pitchFamily="2" charset="-127"/>
                      <a:ea typeface="페이퍼로지 6 SemiBold" pitchFamily="2" charset="-127"/>
                      <a:cs typeface="Pretendard Medium" panose="02000603000000020004" pitchFamily="2" charset="-127"/>
                    </a:rPr>
                    <a:t>신규 캐릭터</a:t>
                  </a:r>
                </a:p>
              </p:txBody>
            </p:sp>
          </p:grpSp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7524275F-C0F6-69F0-4616-CF0CB812F9A2}"/>
                  </a:ext>
                </a:extLst>
              </p:cNvPr>
              <p:cNvGrpSpPr/>
              <p:nvPr/>
            </p:nvGrpSpPr>
            <p:grpSpPr>
              <a:xfrm>
                <a:off x="3072088" y="51640"/>
                <a:ext cx="1440000" cy="277915"/>
                <a:chOff x="3072088" y="2355329"/>
                <a:chExt cx="1440000" cy="277915"/>
              </a:xfrm>
            </p:grpSpPr>
            <p:sp>
              <p:nvSpPr>
                <p:cNvPr id="41" name="직사각형 40">
                  <a:extLst>
                    <a:ext uri="{FF2B5EF4-FFF2-40B4-BE49-F238E27FC236}">
                      <a16:creationId xmlns:a16="http://schemas.microsoft.com/office/drawing/2014/main" id="{97E691B3-09AB-E733-824E-B59CE35D0258}"/>
                    </a:ext>
                  </a:extLst>
                </p:cNvPr>
                <p:cNvSpPr/>
                <p:nvPr/>
              </p:nvSpPr>
              <p:spPr>
                <a:xfrm>
                  <a:off x="307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00F81175-6A34-D729-F796-CD86E35D5F8D}"/>
                    </a:ext>
                  </a:extLst>
                </p:cNvPr>
                <p:cNvSpPr txBox="1"/>
                <p:nvPr/>
              </p:nvSpPr>
              <p:spPr>
                <a:xfrm>
                  <a:off x="3623773" y="2417342"/>
                  <a:ext cx="336631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 err="1">
                      <a:solidFill>
                        <a:schemeClr val="bg1">
                          <a:lumMod val="6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Medium" panose="02000603000000020004" pitchFamily="2" charset="-127"/>
                    </a:rPr>
                    <a:t>역기획</a:t>
                  </a:r>
                  <a:endParaRPr lang="ko-KR" altLang="en-US" sz="1000" dirty="0">
                    <a:solidFill>
                      <a:schemeClr val="bg1">
                        <a:lumMod val="65000"/>
                      </a:schemeClr>
                    </a:solidFill>
                    <a:latin typeface="페이퍼로지 5 Medium" pitchFamily="2" charset="-127"/>
                    <a:ea typeface="페이퍼로지 5 Medium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  <p:grpSp>
            <p:nvGrpSpPr>
              <p:cNvPr id="28" name="그룹 27">
                <a:extLst>
                  <a:ext uri="{FF2B5EF4-FFF2-40B4-BE49-F238E27FC236}">
                    <a16:creationId xmlns:a16="http://schemas.microsoft.com/office/drawing/2014/main" id="{93619191-228E-C730-0E14-CB24DA1921F6}"/>
                  </a:ext>
                </a:extLst>
              </p:cNvPr>
              <p:cNvGrpSpPr/>
              <p:nvPr/>
            </p:nvGrpSpPr>
            <p:grpSpPr>
              <a:xfrm>
                <a:off x="4512088" y="51640"/>
                <a:ext cx="1440000" cy="277915"/>
                <a:chOff x="4512088" y="2355329"/>
                <a:chExt cx="1440000" cy="277915"/>
              </a:xfrm>
            </p:grpSpPr>
            <p:sp>
              <p:nvSpPr>
                <p:cNvPr id="42" name="직사각형 41">
                  <a:extLst>
                    <a:ext uri="{FF2B5EF4-FFF2-40B4-BE49-F238E27FC236}">
                      <a16:creationId xmlns:a16="http://schemas.microsoft.com/office/drawing/2014/main" id="{4522E734-8479-1F05-1885-DFB29E26D99E}"/>
                    </a:ext>
                  </a:extLst>
                </p:cNvPr>
                <p:cNvSpPr/>
                <p:nvPr/>
              </p:nvSpPr>
              <p:spPr>
                <a:xfrm>
                  <a:off x="451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07BDFB92-FA55-0C72-AFCE-9CC58AE93E36}"/>
                    </a:ext>
                  </a:extLst>
                </p:cNvPr>
                <p:cNvSpPr txBox="1"/>
                <p:nvPr/>
              </p:nvSpPr>
              <p:spPr>
                <a:xfrm>
                  <a:off x="4810498" y="2417342"/>
                  <a:ext cx="843180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chemeClr val="bg1">
                          <a:lumMod val="6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Medium" panose="02000603000000020004" pitchFamily="2" charset="-127"/>
                    </a:rPr>
                    <a:t>팀 프로젝트 경험</a:t>
                  </a:r>
                </a:p>
              </p:txBody>
            </p:sp>
          </p:grp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9B910804-A832-8F86-40B7-5569F49F102B}"/>
                  </a:ext>
                </a:extLst>
              </p:cNvPr>
              <p:cNvGrpSpPr/>
              <p:nvPr/>
            </p:nvGrpSpPr>
            <p:grpSpPr>
              <a:xfrm>
                <a:off x="5952088" y="51640"/>
                <a:ext cx="1440000" cy="277915"/>
                <a:chOff x="5952088" y="2355329"/>
                <a:chExt cx="1440000" cy="277915"/>
              </a:xfrm>
            </p:grpSpPr>
            <p:sp>
              <p:nvSpPr>
                <p:cNvPr id="43" name="직사각형 42">
                  <a:extLst>
                    <a:ext uri="{FF2B5EF4-FFF2-40B4-BE49-F238E27FC236}">
                      <a16:creationId xmlns:a16="http://schemas.microsoft.com/office/drawing/2014/main" id="{8AC20EF2-1879-4A81-3699-0ECA3A4D00DF}"/>
                    </a:ext>
                  </a:extLst>
                </p:cNvPr>
                <p:cNvSpPr/>
                <p:nvPr/>
              </p:nvSpPr>
              <p:spPr>
                <a:xfrm>
                  <a:off x="595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A008A08A-3565-A291-5963-D8CE879C9F5B}"/>
                    </a:ext>
                  </a:extLst>
                </p:cNvPr>
                <p:cNvSpPr txBox="1"/>
                <p:nvPr/>
              </p:nvSpPr>
              <p:spPr>
                <a:xfrm>
                  <a:off x="6503773" y="2417342"/>
                  <a:ext cx="336631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chemeClr val="bg1">
                          <a:lumMod val="6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Medium" panose="02000603000000020004" pitchFamily="2" charset="-127"/>
                    </a:rPr>
                    <a:t>마무리</a:t>
                  </a:r>
                </a:p>
              </p:txBody>
            </p:sp>
          </p:grpSp>
          <p:cxnSp>
            <p:nvCxnSpPr>
              <p:cNvPr id="35" name="직선 연결선 34">
                <a:extLst>
                  <a:ext uri="{FF2B5EF4-FFF2-40B4-BE49-F238E27FC236}">
                    <a16:creationId xmlns:a16="http://schemas.microsoft.com/office/drawing/2014/main" id="{E754634F-19A9-0DAF-5DF6-6BE59F5C7FD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3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직선 연결선 35">
                <a:extLst>
                  <a:ext uri="{FF2B5EF4-FFF2-40B4-BE49-F238E27FC236}">
                    <a16:creationId xmlns:a16="http://schemas.microsoft.com/office/drawing/2014/main" id="{6BAE3058-8E54-4AC3-4E8B-CD5C046C07B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7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>
                <a:extLst>
                  <a:ext uri="{FF2B5EF4-FFF2-40B4-BE49-F238E27FC236}">
                    <a16:creationId xmlns:a16="http://schemas.microsoft.com/office/drawing/2014/main" id="{37ABEC6F-4CB0-1DDB-2C56-73685010B48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1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>
                <a:extLst>
                  <a:ext uri="{FF2B5EF4-FFF2-40B4-BE49-F238E27FC236}">
                    <a16:creationId xmlns:a16="http://schemas.microsoft.com/office/drawing/2014/main" id="{622AD501-5868-7D4E-A37B-4830F0C706B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5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45">
                <a:extLst>
                  <a:ext uri="{FF2B5EF4-FFF2-40B4-BE49-F238E27FC236}">
                    <a16:creationId xmlns:a16="http://schemas.microsoft.com/office/drawing/2014/main" id="{D9FA131E-3D54-5C93-66DF-1C01880CFBB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연결선 46">
                <a:extLst>
                  <a:ext uri="{FF2B5EF4-FFF2-40B4-BE49-F238E27FC236}">
                    <a16:creationId xmlns:a16="http://schemas.microsoft.com/office/drawing/2014/main" id="{DAC60F3C-EB6F-8F0E-1861-B7CB12B9278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9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BC25DBA8-CD6F-03EF-A85A-43F51ECE8BE1}"/>
              </a:ext>
            </a:extLst>
          </p:cNvPr>
          <p:cNvSpPr txBox="1"/>
          <p:nvPr/>
        </p:nvSpPr>
        <p:spPr>
          <a:xfrm>
            <a:off x="2768870" y="905593"/>
            <a:ext cx="730969" cy="153888"/>
          </a:xfrm>
          <a:prstGeom prst="rect">
            <a:avLst/>
          </a:prstGeom>
          <a:noFill/>
          <a:effectLst/>
        </p:spPr>
        <p:txBody>
          <a:bodyPr wrap="none" lIns="0" tIns="0" rIns="0" bIns="0" rtlCol="0" anchor="t">
            <a:spAutoFit/>
          </a:bodyPr>
          <a:lstStyle/>
          <a:p>
            <a:r>
              <a:rPr lang="ko-KR" altLang="en-US" sz="1000" dirty="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초기 기획 의도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194D472-20AB-8FD5-7267-BBC30E87D2B1}"/>
              </a:ext>
            </a:extLst>
          </p:cNvPr>
          <p:cNvSpPr txBox="1"/>
          <p:nvPr/>
        </p:nvSpPr>
        <p:spPr>
          <a:xfrm>
            <a:off x="2789799" y="1104309"/>
            <a:ext cx="4312078" cy="457424"/>
          </a:xfrm>
          <a:prstGeom prst="rect">
            <a:avLst/>
          </a:prstGeom>
          <a:noFill/>
          <a:effectLst/>
        </p:spPr>
        <p:txBody>
          <a:bodyPr wrap="none" lIns="0" tIns="72000" rIns="0" bIns="0" rtlCol="0" anchor="t">
            <a:spAutoFit/>
          </a:bodyPr>
          <a:lstStyle/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“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여유롭고 절제된 동작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”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↔ 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“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강렬하고 파괴적인 전투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”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의 대비로 캐릭터의 매력 강화</a:t>
            </a:r>
            <a:endParaRPr lang="en-US" altLang="ko-KR" sz="10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단일 대상을 상대할 때 높은 효율을 발휘하는 캐릭터</a:t>
            </a:r>
            <a:endParaRPr lang="en-US" altLang="ko-KR" sz="10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2" name="그림 1" descr="의류, 의상 디자인, 여성, 인간의 얼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6604E25-C38C-4BC2-D578-08718BD3E8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2088" y="1782227"/>
            <a:ext cx="2248834" cy="392293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2904B0B-BF22-A4AA-9FAB-CDA377D59A4B}"/>
              </a:ext>
            </a:extLst>
          </p:cNvPr>
          <p:cNvSpPr txBox="1"/>
          <p:nvPr/>
        </p:nvSpPr>
        <p:spPr>
          <a:xfrm>
            <a:off x="288179" y="4423762"/>
            <a:ext cx="2056653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glow rad="127000">
                    <a:schemeClr val="bg1"/>
                  </a:glo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하늘을 품은 뇌운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glow rad="127000">
                    <a:schemeClr val="bg1"/>
                  </a:glo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,</a:t>
            </a:r>
            <a:r>
              <a:rPr lang="en-US" altLang="ko-KR" sz="1400" dirty="0">
                <a:effectLst>
                  <a:glow rad="127000">
                    <a:schemeClr val="bg1"/>
                  </a:glo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 </a:t>
            </a:r>
            <a:r>
              <a:rPr lang="ko-KR" altLang="en-US" sz="2400" dirty="0">
                <a:effectLst>
                  <a:glow rad="127000">
                    <a:schemeClr val="bg1"/>
                  </a:glo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가람</a:t>
            </a:r>
            <a:endParaRPr lang="ko-KR" altLang="en-US" sz="2000" dirty="0">
              <a:effectLst>
                <a:glow rad="127000">
                  <a:schemeClr val="bg1"/>
                </a:glow>
              </a:effectLst>
              <a:latin typeface="빛의 계승자 Bold" panose="020B0600000101010101" pitchFamily="50" charset="-127"/>
              <a:ea typeface="빛의 계승자 Bold" panose="020B0600000101010101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77A19615-A66E-0878-40BC-38B819A08B55}"/>
              </a:ext>
            </a:extLst>
          </p:cNvPr>
          <p:cNvGrpSpPr/>
          <p:nvPr/>
        </p:nvGrpSpPr>
        <p:grpSpPr>
          <a:xfrm>
            <a:off x="667503" y="5975304"/>
            <a:ext cx="1298004" cy="234048"/>
            <a:chOff x="270364" y="6143035"/>
            <a:chExt cx="1298004" cy="234048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2A5BAA4B-53AB-C69D-378F-14324DA9E103}"/>
                </a:ext>
              </a:extLst>
            </p:cNvPr>
            <p:cNvGrpSpPr/>
            <p:nvPr/>
          </p:nvGrpSpPr>
          <p:grpSpPr>
            <a:xfrm>
              <a:off x="270364" y="6143035"/>
              <a:ext cx="1298004" cy="234048"/>
              <a:chOff x="270364" y="6143035"/>
              <a:chExt cx="1298004" cy="234048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EE314DF-FD4F-B760-8E4D-C7848599F0FC}"/>
                  </a:ext>
                </a:extLst>
              </p:cNvPr>
              <p:cNvSpPr txBox="1"/>
              <p:nvPr/>
            </p:nvSpPr>
            <p:spPr>
              <a:xfrm>
                <a:off x="515195" y="6223195"/>
                <a:ext cx="1053173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b">
                <a:spAutoFit/>
              </a:bodyPr>
              <a:lstStyle/>
              <a:p>
                <a:pPr algn="ctr"/>
                <a:r>
                  <a:rPr lang="ko-KR" altLang="en-US" sz="1000" u="sng" dirty="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가람</a:t>
                </a:r>
                <a:r>
                  <a:rPr lang="en-US" altLang="ko-KR" sz="1000" u="sng" dirty="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_</a:t>
                </a:r>
                <a:r>
                  <a:rPr lang="ko-KR" altLang="en-US" sz="1000" u="sng" dirty="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전투기획서</a:t>
                </a:r>
                <a:r>
                  <a:rPr lang="en-US" altLang="ko-KR" sz="1000" u="sng" dirty="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.pdf</a:t>
                </a:r>
                <a:endParaRPr lang="ko-KR" altLang="en-US" sz="1100" u="sng" dirty="0">
                  <a:solidFill>
                    <a:srgbClr val="0070C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pic>
            <p:nvPicPr>
              <p:cNvPr id="12" name="그래픽 11">
                <a:extLst>
                  <a:ext uri="{FF2B5EF4-FFF2-40B4-BE49-F238E27FC236}">
                    <a16:creationId xmlns:a16="http://schemas.microsoft.com/office/drawing/2014/main" id="{7562780D-CD35-3027-0B40-5E9B14345B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70364" y="6143035"/>
                <a:ext cx="190582" cy="234048"/>
              </a:xfrm>
              <a:prstGeom prst="rect">
                <a:avLst/>
              </a:prstGeom>
            </p:spPr>
          </p:pic>
        </p:grpSp>
        <p:sp>
          <p:nvSpPr>
            <p:cNvPr id="10" name="직사각형 9">
              <a:hlinkClick r:id="rId6" tooltip="문서 열기"/>
              <a:extLst>
                <a:ext uri="{FF2B5EF4-FFF2-40B4-BE49-F238E27FC236}">
                  <a16:creationId xmlns:a16="http://schemas.microsoft.com/office/drawing/2014/main" id="{889DD347-8110-12D7-A5A2-36962B3691CD}"/>
                </a:ext>
              </a:extLst>
            </p:cNvPr>
            <p:cNvSpPr/>
            <p:nvPr/>
          </p:nvSpPr>
          <p:spPr>
            <a:xfrm>
              <a:off x="270364" y="6143036"/>
              <a:ext cx="1298004" cy="23404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918EFEA2-7943-3E63-FA24-10701C04E19C}"/>
              </a:ext>
            </a:extLst>
          </p:cNvPr>
          <p:cNvSpPr txBox="1"/>
          <p:nvPr/>
        </p:nvSpPr>
        <p:spPr>
          <a:xfrm>
            <a:off x="2768870" y="1808678"/>
            <a:ext cx="730969" cy="153888"/>
          </a:xfrm>
          <a:prstGeom prst="rect">
            <a:avLst/>
          </a:prstGeom>
          <a:noFill/>
          <a:effectLst/>
        </p:spPr>
        <p:txBody>
          <a:bodyPr wrap="none" lIns="0" tIns="0" rIns="0" bIns="0" rtlCol="0" anchor="t">
            <a:spAutoFit/>
          </a:bodyPr>
          <a:lstStyle>
            <a:defPPr>
              <a:defRPr lang="ko-KR"/>
            </a:defPPr>
            <a:lvl1pPr>
              <a:defRPr sz="100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defRPr>
            </a:lvl1pPr>
          </a:lstStyle>
          <a:p>
            <a:r>
              <a:rPr lang="ko-KR" altLang="en-US" dirty="0"/>
              <a:t>기획 과정 예시</a:t>
            </a:r>
            <a:endParaRPr lang="en-US" altLang="ko-KR" dirty="0"/>
          </a:p>
        </p:txBody>
      </p: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981083E1-BBCD-4370-0017-9008E7F31E60}"/>
              </a:ext>
            </a:extLst>
          </p:cNvPr>
          <p:cNvGrpSpPr/>
          <p:nvPr/>
        </p:nvGrpSpPr>
        <p:grpSpPr>
          <a:xfrm>
            <a:off x="2768869" y="4343889"/>
            <a:ext cx="9423131" cy="215053"/>
            <a:chOff x="2768869" y="4369289"/>
            <a:chExt cx="9423131" cy="215053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1212772-0B73-B07B-480D-4E1AE1F853C1}"/>
                </a:ext>
              </a:extLst>
            </p:cNvPr>
            <p:cNvSpPr/>
            <p:nvPr/>
          </p:nvSpPr>
          <p:spPr>
            <a:xfrm>
              <a:off x="2768869" y="4369289"/>
              <a:ext cx="9423131" cy="215053"/>
            </a:xfrm>
            <a:prstGeom prst="rect">
              <a:avLst/>
            </a:prstGeom>
            <a:solidFill>
              <a:srgbClr val="E1F2FF"/>
            </a:solidFill>
            <a:ln w="63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FC61422C-74B6-1B21-04E7-B5B320E30464}"/>
                </a:ext>
              </a:extLst>
            </p:cNvPr>
            <p:cNvSpPr txBox="1"/>
            <p:nvPr/>
          </p:nvSpPr>
          <p:spPr>
            <a:xfrm>
              <a:off x="2768869" y="4399871"/>
              <a:ext cx="5235408" cy="153888"/>
            </a:xfrm>
            <a:prstGeom prst="rect">
              <a:avLst/>
            </a:prstGeom>
            <a:noFill/>
            <a:effectLst/>
          </p:spPr>
          <p:txBody>
            <a:bodyPr wrap="none" lIns="72000" tIns="0" rIns="0" bIns="0" rtlCol="0" anchor="t">
              <a:spAutoFit/>
            </a:bodyPr>
            <a:lstStyle>
              <a:defPPr>
                <a:defRPr lang="ko-KR"/>
              </a:defPPr>
              <a:lvl1pPr>
                <a:spcAft>
                  <a:spcPts val="600"/>
                </a:spcAft>
                <a:defRPr sz="100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defRPr>
              </a:lvl1pPr>
            </a:lstStyle>
            <a:p>
              <a:r>
                <a:rPr lang="en-US" altLang="ko-KR" dirty="0"/>
                <a:t>[</a:t>
              </a:r>
              <a:r>
                <a:rPr lang="ko-KR" altLang="en-US" dirty="0"/>
                <a:t>문제 사항 </a:t>
              </a:r>
              <a:r>
                <a:rPr lang="en-US" altLang="ko-KR" dirty="0"/>
                <a:t>2] </a:t>
              </a:r>
              <a:r>
                <a:rPr lang="ko-KR" altLang="en-US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모든 경우에 단일 대상을 상대로 높은 효율을 발휘한다면 캐릭터의 특색이 줄어들지 않을까</a:t>
              </a:r>
              <a:r>
                <a:rPr lang="en-US" altLang="ko-KR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?</a:t>
              </a:r>
            </a:p>
          </p:txBody>
        </p:sp>
      </p:grpSp>
      <p:sp>
        <p:nvSpPr>
          <p:cNvPr id="80" name="TextBox 79">
            <a:extLst>
              <a:ext uri="{FF2B5EF4-FFF2-40B4-BE49-F238E27FC236}">
                <a16:creationId xmlns:a16="http://schemas.microsoft.com/office/drawing/2014/main" id="{DEF31737-C5C6-9E45-D304-9078795CFADB}"/>
              </a:ext>
            </a:extLst>
          </p:cNvPr>
          <p:cNvSpPr txBox="1"/>
          <p:nvPr/>
        </p:nvSpPr>
        <p:spPr>
          <a:xfrm>
            <a:off x="3498502" y="2240244"/>
            <a:ext cx="2087110" cy="335646"/>
          </a:xfrm>
          <a:prstGeom prst="rect">
            <a:avLst/>
          </a:prstGeom>
          <a:noFill/>
          <a:effectLst/>
        </p:spPr>
        <p:txBody>
          <a:bodyPr wrap="none" lIns="0" tIns="72000" rIns="0" bIns="108000" rtlCol="0" anchor="t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sz="900" dirty="0">
                <a:solidFill>
                  <a:srgbClr val="FF0000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▶ </a:t>
            </a:r>
            <a: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[</a:t>
            </a:r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해결 방법 </a:t>
            </a:r>
            <a: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1] 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무기의 구조 분석 후 활용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</a:p>
        </p:txBody>
      </p:sp>
      <p:sp>
        <p:nvSpPr>
          <p:cNvPr id="140" name="사다리꼴 139">
            <a:extLst>
              <a:ext uri="{FF2B5EF4-FFF2-40B4-BE49-F238E27FC236}">
                <a16:creationId xmlns:a16="http://schemas.microsoft.com/office/drawing/2014/main" id="{0495776C-58B0-4391-DC80-2FA938B71B10}"/>
              </a:ext>
            </a:extLst>
          </p:cNvPr>
          <p:cNvSpPr/>
          <p:nvPr/>
        </p:nvSpPr>
        <p:spPr>
          <a:xfrm>
            <a:off x="15209937" y="2234850"/>
            <a:ext cx="33207" cy="651765"/>
          </a:xfrm>
          <a:prstGeom prst="trapezoid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B6ADDB2A-38D8-5F89-6856-999DF6014F7C}"/>
              </a:ext>
            </a:extLst>
          </p:cNvPr>
          <p:cNvCxnSpPr>
            <a:cxnSpLocks/>
          </p:cNvCxnSpPr>
          <p:nvPr/>
        </p:nvCxnSpPr>
        <p:spPr>
          <a:xfrm>
            <a:off x="2768870" y="1089961"/>
            <a:ext cx="942313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D731DCC-95C5-25A2-8C84-F056F8ADF3E4}"/>
              </a:ext>
            </a:extLst>
          </p:cNvPr>
          <p:cNvCxnSpPr>
            <a:cxnSpLocks/>
          </p:cNvCxnSpPr>
          <p:nvPr/>
        </p:nvCxnSpPr>
        <p:spPr>
          <a:xfrm>
            <a:off x="2768870" y="1985426"/>
            <a:ext cx="942313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E0F9CD45-F89F-889F-8F9A-AFB241A4422F}"/>
              </a:ext>
            </a:extLst>
          </p:cNvPr>
          <p:cNvSpPr txBox="1"/>
          <p:nvPr/>
        </p:nvSpPr>
        <p:spPr>
          <a:xfrm>
            <a:off x="3498502" y="4558942"/>
            <a:ext cx="6403997" cy="335646"/>
          </a:xfrm>
          <a:prstGeom prst="rect">
            <a:avLst/>
          </a:prstGeom>
          <a:noFill/>
          <a:effectLst/>
        </p:spPr>
        <p:txBody>
          <a:bodyPr wrap="none" lIns="0" tIns="72000" rIns="0" bIns="108000" rtlCol="0" anchor="t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sz="1000" dirty="0">
                <a:solidFill>
                  <a:srgbClr val="FF0000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▶ </a:t>
            </a:r>
            <a: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[</a:t>
            </a:r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해결 방법 </a:t>
            </a:r>
            <a: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1]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피뢰침이 번개를 유도하는 과정 활용 → 방어 무시 효과 추가 → 방어력이 높은 단일 대상을 상대로 높은 효율 발휘</a:t>
            </a:r>
            <a:endParaRPr lang="en-US" altLang="ko-KR" sz="10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3C888BD5-5846-E26E-AA5C-70981B98B86A}"/>
              </a:ext>
            </a:extLst>
          </p:cNvPr>
          <p:cNvGrpSpPr/>
          <p:nvPr/>
        </p:nvGrpSpPr>
        <p:grpSpPr>
          <a:xfrm>
            <a:off x="2768870" y="2575890"/>
            <a:ext cx="9231042" cy="1511630"/>
            <a:chOff x="2768870" y="2538431"/>
            <a:chExt cx="9231042" cy="1511630"/>
          </a:xfrm>
        </p:grpSpPr>
        <p:sp>
          <p:nvSpPr>
            <p:cNvPr id="135" name="화살표: 아래쪽 134">
              <a:extLst>
                <a:ext uri="{FF2B5EF4-FFF2-40B4-BE49-F238E27FC236}">
                  <a16:creationId xmlns:a16="http://schemas.microsoft.com/office/drawing/2014/main" id="{CF6827CE-CED0-E765-C4F3-A773732D71CF}"/>
                </a:ext>
              </a:extLst>
            </p:cNvPr>
            <p:cNvSpPr/>
            <p:nvPr/>
          </p:nvSpPr>
          <p:spPr>
            <a:xfrm rot="16200000">
              <a:off x="5805390" y="3202824"/>
              <a:ext cx="130082" cy="182845"/>
            </a:xfrm>
            <a:prstGeom prst="downArrow">
              <a:avLst/>
            </a:prstGeom>
            <a:solidFill>
              <a:srgbClr val="FAFCBC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0CDF17D3-7644-4278-BE04-F54DBC46BC51}"/>
                </a:ext>
              </a:extLst>
            </p:cNvPr>
            <p:cNvGrpSpPr/>
            <p:nvPr/>
          </p:nvGrpSpPr>
          <p:grpSpPr>
            <a:xfrm>
              <a:off x="6039125" y="2538431"/>
              <a:ext cx="1985506" cy="1511630"/>
              <a:chOff x="6053378" y="2538431"/>
              <a:chExt cx="1985506" cy="1511630"/>
            </a:xfrm>
          </p:grpSpPr>
          <p:sp>
            <p:nvSpPr>
              <p:cNvPr id="159" name="직사각형 158">
                <a:extLst>
                  <a:ext uri="{FF2B5EF4-FFF2-40B4-BE49-F238E27FC236}">
                    <a16:creationId xmlns:a16="http://schemas.microsoft.com/office/drawing/2014/main" id="{4C72CF02-D90B-8E39-D743-290D1A6B83B1}"/>
                  </a:ext>
                </a:extLst>
              </p:cNvPr>
              <p:cNvSpPr/>
              <p:nvPr/>
            </p:nvSpPr>
            <p:spPr>
              <a:xfrm>
                <a:off x="6053378" y="2538431"/>
                <a:ext cx="1985506" cy="151163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0" name="직사각형 159">
                <a:extLst>
                  <a:ext uri="{FF2B5EF4-FFF2-40B4-BE49-F238E27FC236}">
                    <a16:creationId xmlns:a16="http://schemas.microsoft.com/office/drawing/2014/main" id="{F7ECCCA0-B401-ABB7-42BC-6F18B4F32DA3}"/>
                  </a:ext>
                </a:extLst>
              </p:cNvPr>
              <p:cNvSpPr/>
              <p:nvPr/>
            </p:nvSpPr>
            <p:spPr>
              <a:xfrm>
                <a:off x="6053378" y="2538431"/>
                <a:ext cx="1985506" cy="21505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A249A464-462E-7796-D42B-50A23DF9C808}"/>
                  </a:ext>
                </a:extLst>
              </p:cNvPr>
              <p:cNvSpPr txBox="1"/>
              <p:nvPr/>
            </p:nvSpPr>
            <p:spPr>
              <a:xfrm>
                <a:off x="6642175" y="2576708"/>
                <a:ext cx="807913" cy="138499"/>
              </a:xfrm>
              <a:prstGeom prst="rect">
                <a:avLst/>
              </a:prstGeom>
              <a:noFill/>
              <a:effectLst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en-US" altLang="ko-KR" sz="9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(2) </a:t>
                </a:r>
                <a:r>
                  <a:rPr lang="ko-KR" altLang="en-US" sz="9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아이디어 획득</a:t>
                </a:r>
                <a:endPara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162" name="TextBox 161">
                <a:extLst>
                  <a:ext uri="{FF2B5EF4-FFF2-40B4-BE49-F238E27FC236}">
                    <a16:creationId xmlns:a16="http://schemas.microsoft.com/office/drawing/2014/main" id="{F025A9F2-6EF9-B646-E3D5-C817D23302A1}"/>
                  </a:ext>
                </a:extLst>
              </p:cNvPr>
              <p:cNvSpPr txBox="1"/>
              <p:nvPr/>
            </p:nvSpPr>
            <p:spPr>
              <a:xfrm>
                <a:off x="6150854" y="2753484"/>
                <a:ext cx="1790554" cy="195814"/>
              </a:xfrm>
              <a:prstGeom prst="rect">
                <a:avLst/>
              </a:prstGeom>
              <a:noFill/>
              <a:effectLst/>
            </p:spPr>
            <p:txBody>
              <a:bodyPr wrap="none" lIns="0" tIns="72000" rIns="0" bIns="0" rtlCol="0" anchor="t">
                <a:spAutoFit/>
              </a:bodyPr>
              <a:lstStyle>
                <a:defPPr>
                  <a:defRPr lang="ko-KR"/>
                </a:defPPr>
                <a:lvl1pPr algn="ctr">
                  <a:defRPr sz="80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defRPr>
                </a:lvl1pPr>
              </a:lstStyle>
              <a:p>
                <a:r>
                  <a:rPr lang="ko-KR" altLang="en-US" dirty="0"/>
                  <a:t>부챗살이 피뢰침의 역할</a:t>
                </a:r>
                <a:r>
                  <a:rPr lang="ko-KR" altLang="en-US" dirty="0">
                    <a:solidFill>
                      <a:schemeClr val="tx1"/>
                    </a:solidFill>
                  </a:rPr>
                  <a:t>을 할 수 있지 않을까</a:t>
                </a:r>
                <a:r>
                  <a:rPr lang="en-US" altLang="ko-KR" dirty="0">
                    <a:solidFill>
                      <a:schemeClr val="tx1"/>
                    </a:solidFill>
                  </a:rPr>
                  <a:t>?</a:t>
                </a:r>
              </a:p>
            </p:txBody>
          </p:sp>
          <p:sp>
            <p:nvSpPr>
              <p:cNvPr id="1070" name="TextBox 1069">
                <a:extLst>
                  <a:ext uri="{FF2B5EF4-FFF2-40B4-BE49-F238E27FC236}">
                    <a16:creationId xmlns:a16="http://schemas.microsoft.com/office/drawing/2014/main" id="{2FADDFE4-9320-15F2-E59B-ACD0C616EC56}"/>
                  </a:ext>
                </a:extLst>
              </p:cNvPr>
              <p:cNvSpPr txBox="1"/>
              <p:nvPr/>
            </p:nvSpPr>
            <p:spPr>
              <a:xfrm>
                <a:off x="7196492" y="3781805"/>
                <a:ext cx="695703" cy="215444"/>
              </a:xfrm>
              <a:prstGeom prst="rect">
                <a:avLst/>
              </a:prstGeom>
              <a:noFill/>
              <a:effectLst/>
            </p:spPr>
            <p:txBody>
              <a:bodyPr wrap="none" lIns="0" tIns="0" rIns="0" bIns="0" rtlCol="0" anchor="t">
                <a:spAutoFit/>
              </a:bodyPr>
              <a:lstStyle/>
              <a:p>
                <a:r>
                  <a:rPr lang="en-US" altLang="ko-KR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&lt;</a:t>
                </a:r>
                <a:r>
                  <a:rPr lang="ko-KR" altLang="en-US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피뢰침 역할 예시</a:t>
                </a:r>
                <a:r>
                  <a:rPr lang="en-US" altLang="ko-KR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&gt;</a:t>
                </a:r>
              </a:p>
              <a:p>
                <a:r>
                  <a:rPr lang="en-US" altLang="ko-KR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CN </a:t>
                </a:r>
                <a:r>
                  <a:rPr lang="ko-KR" altLang="en-US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타워 </a:t>
                </a:r>
                <a:r>
                  <a:rPr lang="en-US" altLang="ko-KR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(</a:t>
                </a:r>
                <a:r>
                  <a:rPr lang="ko-KR" altLang="en-US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캐나다</a:t>
                </a:r>
                <a:r>
                  <a:rPr lang="en-US" altLang="ko-KR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)</a:t>
                </a:r>
                <a:r>
                  <a:rPr lang="ko-KR" altLang="en-US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</a:t>
                </a:r>
                <a:endParaRPr lang="en-US" altLang="ko-KR" sz="7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pic>
            <p:nvPicPr>
              <p:cNvPr id="1071" name="Picture 2">
                <a:extLst>
                  <a:ext uri="{FF2B5EF4-FFF2-40B4-BE49-F238E27FC236}">
                    <a16:creationId xmlns:a16="http://schemas.microsoft.com/office/drawing/2014/main" id="{8EFEFB83-F412-92B9-F511-53DAABF892F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9166" t="19780" r="28111" b="33761"/>
              <a:stretch>
                <a:fillRect/>
              </a:stretch>
            </p:blipFill>
            <p:spPr bwMode="auto">
              <a:xfrm>
                <a:off x="6200068" y="3086782"/>
                <a:ext cx="933465" cy="90967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BD126DF6-E9B9-895D-2A52-FC8B65C4F48E}"/>
                </a:ext>
              </a:extLst>
            </p:cNvPr>
            <p:cNvGrpSpPr/>
            <p:nvPr/>
          </p:nvGrpSpPr>
          <p:grpSpPr>
            <a:xfrm>
              <a:off x="2768870" y="2538431"/>
              <a:ext cx="2932866" cy="1511630"/>
              <a:chOff x="2797374" y="2538431"/>
              <a:chExt cx="2932866" cy="1511630"/>
            </a:xfrm>
          </p:grpSpPr>
          <p:sp>
            <p:nvSpPr>
              <p:cNvPr id="153" name="직사각형 152">
                <a:extLst>
                  <a:ext uri="{FF2B5EF4-FFF2-40B4-BE49-F238E27FC236}">
                    <a16:creationId xmlns:a16="http://schemas.microsoft.com/office/drawing/2014/main" id="{B5A69592-68CF-7E5D-4E47-F4A63F78A498}"/>
                  </a:ext>
                </a:extLst>
              </p:cNvPr>
              <p:cNvSpPr/>
              <p:nvPr/>
            </p:nvSpPr>
            <p:spPr>
              <a:xfrm>
                <a:off x="2797374" y="2538431"/>
                <a:ext cx="2932866" cy="151163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7" name="직사각형 156">
                <a:extLst>
                  <a:ext uri="{FF2B5EF4-FFF2-40B4-BE49-F238E27FC236}">
                    <a16:creationId xmlns:a16="http://schemas.microsoft.com/office/drawing/2014/main" id="{4028FF16-35DA-74B8-05AC-398E010E41F7}"/>
                  </a:ext>
                </a:extLst>
              </p:cNvPr>
              <p:cNvSpPr/>
              <p:nvPr/>
            </p:nvSpPr>
            <p:spPr>
              <a:xfrm>
                <a:off x="2797374" y="2538431"/>
                <a:ext cx="2932866" cy="21505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56" name="그룹 155">
                <a:extLst>
                  <a:ext uri="{FF2B5EF4-FFF2-40B4-BE49-F238E27FC236}">
                    <a16:creationId xmlns:a16="http://schemas.microsoft.com/office/drawing/2014/main" id="{F73564E1-EFAC-FF1A-8593-825EC8018102}"/>
                  </a:ext>
                </a:extLst>
              </p:cNvPr>
              <p:cNvGrpSpPr/>
              <p:nvPr/>
            </p:nvGrpSpPr>
            <p:grpSpPr>
              <a:xfrm>
                <a:off x="2885453" y="3139257"/>
                <a:ext cx="2756708" cy="772755"/>
                <a:chOff x="2954280" y="2865032"/>
                <a:chExt cx="2756708" cy="772755"/>
              </a:xfrm>
            </p:grpSpPr>
            <p:sp>
              <p:nvSpPr>
                <p:cNvPr id="23" name="화살표: 아래쪽 22">
                  <a:extLst>
                    <a:ext uri="{FF2B5EF4-FFF2-40B4-BE49-F238E27FC236}">
                      <a16:creationId xmlns:a16="http://schemas.microsoft.com/office/drawing/2014/main" id="{8168AE87-501B-984B-6DBE-3764C9905E7A}"/>
                    </a:ext>
                  </a:extLst>
                </p:cNvPr>
                <p:cNvSpPr/>
                <p:nvPr/>
              </p:nvSpPr>
              <p:spPr>
                <a:xfrm rot="16200000">
                  <a:off x="4258615" y="3159987"/>
                  <a:ext cx="130082" cy="182845"/>
                </a:xfrm>
                <a:prstGeom prst="downArrow">
                  <a:avLst/>
                </a:prstGeom>
                <a:solidFill>
                  <a:schemeClr val="bg1">
                    <a:lumMod val="75000"/>
                  </a:schemeClr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154" name="그룹 153">
                  <a:extLst>
                    <a:ext uri="{FF2B5EF4-FFF2-40B4-BE49-F238E27FC236}">
                      <a16:creationId xmlns:a16="http://schemas.microsoft.com/office/drawing/2014/main" id="{D2EF0C8C-309F-B4D6-256A-522959E39FD9}"/>
                    </a:ext>
                  </a:extLst>
                </p:cNvPr>
                <p:cNvGrpSpPr/>
                <p:nvPr/>
              </p:nvGrpSpPr>
              <p:grpSpPr>
                <a:xfrm>
                  <a:off x="2954280" y="2865032"/>
                  <a:ext cx="1323803" cy="772755"/>
                  <a:chOff x="2954280" y="2865032"/>
                  <a:chExt cx="1323803" cy="772755"/>
                </a:xfrm>
              </p:grpSpPr>
              <p:grpSp>
                <p:nvGrpSpPr>
                  <p:cNvPr id="105" name="그룹 104">
                    <a:extLst>
                      <a:ext uri="{FF2B5EF4-FFF2-40B4-BE49-F238E27FC236}">
                        <a16:creationId xmlns:a16="http://schemas.microsoft.com/office/drawing/2014/main" id="{92DB83AD-1636-8568-F638-785955BB5474}"/>
                      </a:ext>
                    </a:extLst>
                  </p:cNvPr>
                  <p:cNvGrpSpPr/>
                  <p:nvPr/>
                </p:nvGrpSpPr>
                <p:grpSpPr>
                  <a:xfrm>
                    <a:off x="2954280" y="2890631"/>
                    <a:ext cx="1147468" cy="747156"/>
                    <a:chOff x="2954279" y="3429000"/>
                    <a:chExt cx="1855416" cy="1208125"/>
                  </a:xfrm>
                </p:grpSpPr>
                <p:grpSp>
                  <p:nvGrpSpPr>
                    <p:cNvPr id="44" name="그룹 43">
                      <a:extLst>
                        <a:ext uri="{FF2B5EF4-FFF2-40B4-BE49-F238E27FC236}">
                          <a16:creationId xmlns:a16="http://schemas.microsoft.com/office/drawing/2014/main" id="{7C325632-908D-3366-1FC3-CD8097B102F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954279" y="3469640"/>
                      <a:ext cx="1855416" cy="1167485"/>
                      <a:chOff x="5083180" y="4983380"/>
                      <a:chExt cx="1855416" cy="1167485"/>
                    </a:xfrm>
                  </p:grpSpPr>
                  <p:sp>
                    <p:nvSpPr>
                      <p:cNvPr id="21" name="사다리꼴 20">
                        <a:extLst>
                          <a:ext uri="{FF2B5EF4-FFF2-40B4-BE49-F238E27FC236}">
                            <a16:creationId xmlns:a16="http://schemas.microsoft.com/office/drawing/2014/main" id="{68146835-D5DD-4091-AB90-48956E2F2A79}"/>
                          </a:ext>
                        </a:extLst>
                      </p:cNvPr>
                      <p:cNvSpPr/>
                      <p:nvPr/>
                    </p:nvSpPr>
                    <p:spPr>
                      <a:xfrm rot="18000000">
                        <a:off x="5583274" y="5227477"/>
                        <a:ext cx="53694" cy="1053882"/>
                      </a:xfrm>
                      <a:prstGeom prst="trapezoid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20" name="사다리꼴 19">
                        <a:extLst>
                          <a:ext uri="{FF2B5EF4-FFF2-40B4-BE49-F238E27FC236}">
                            <a16:creationId xmlns:a16="http://schemas.microsoft.com/office/drawing/2014/main" id="{A71B7FE4-7472-8AA0-1837-BD01CDF7E793}"/>
                          </a:ext>
                        </a:extLst>
                      </p:cNvPr>
                      <p:cNvSpPr/>
                      <p:nvPr/>
                    </p:nvSpPr>
                    <p:spPr>
                      <a:xfrm rot="19200000">
                        <a:off x="5685605" y="5096983"/>
                        <a:ext cx="53694" cy="1053882"/>
                      </a:xfrm>
                      <a:prstGeom prst="trapezoid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5" name="사다리꼴 14">
                        <a:extLst>
                          <a:ext uri="{FF2B5EF4-FFF2-40B4-BE49-F238E27FC236}">
                            <a16:creationId xmlns:a16="http://schemas.microsoft.com/office/drawing/2014/main" id="{7F4E0416-289B-6B27-FE1E-07FA5757BB35}"/>
                          </a:ext>
                        </a:extLst>
                      </p:cNvPr>
                      <p:cNvSpPr/>
                      <p:nvPr/>
                    </p:nvSpPr>
                    <p:spPr>
                      <a:xfrm rot="20400000">
                        <a:off x="5824112" y="5015347"/>
                        <a:ext cx="53694" cy="1053882"/>
                      </a:xfrm>
                      <a:prstGeom prst="trapezoid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6" name="사다리꼴 15">
                        <a:extLst>
                          <a:ext uri="{FF2B5EF4-FFF2-40B4-BE49-F238E27FC236}">
                            <a16:creationId xmlns:a16="http://schemas.microsoft.com/office/drawing/2014/main" id="{0EFA96DA-4845-10CC-EF24-52F965371F7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981920" y="4983380"/>
                        <a:ext cx="53694" cy="1053882"/>
                      </a:xfrm>
                      <a:prstGeom prst="trapezoid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7" name="사다리꼴 16">
                        <a:extLst>
                          <a:ext uri="{FF2B5EF4-FFF2-40B4-BE49-F238E27FC236}">
                            <a16:creationId xmlns:a16="http://schemas.microsoft.com/office/drawing/2014/main" id="{4E4B4A13-14C3-F996-AB4D-69EA31DF9F6A}"/>
                          </a:ext>
                        </a:extLst>
                      </p:cNvPr>
                      <p:cNvSpPr/>
                      <p:nvPr/>
                    </p:nvSpPr>
                    <p:spPr>
                      <a:xfrm rot="1200000">
                        <a:off x="6145640" y="5015347"/>
                        <a:ext cx="53694" cy="1053882"/>
                      </a:xfrm>
                      <a:prstGeom prst="trapezoid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8" name="사다리꼴 17">
                        <a:extLst>
                          <a:ext uri="{FF2B5EF4-FFF2-40B4-BE49-F238E27FC236}">
                            <a16:creationId xmlns:a16="http://schemas.microsoft.com/office/drawing/2014/main" id="{D87A8202-EE4E-0BEF-AA09-ADBE5C848408}"/>
                          </a:ext>
                        </a:extLst>
                      </p:cNvPr>
                      <p:cNvSpPr/>
                      <p:nvPr/>
                    </p:nvSpPr>
                    <p:spPr>
                      <a:xfrm rot="2400000">
                        <a:off x="6286393" y="5096983"/>
                        <a:ext cx="53694" cy="1053882"/>
                      </a:xfrm>
                      <a:prstGeom prst="trapezoid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9" name="사다리꼴 18">
                        <a:extLst>
                          <a:ext uri="{FF2B5EF4-FFF2-40B4-BE49-F238E27FC236}">
                            <a16:creationId xmlns:a16="http://schemas.microsoft.com/office/drawing/2014/main" id="{B4862E24-B8F3-9539-60A8-A006DE538A33}"/>
                          </a:ext>
                        </a:extLst>
                      </p:cNvPr>
                      <p:cNvSpPr/>
                      <p:nvPr/>
                    </p:nvSpPr>
                    <p:spPr>
                      <a:xfrm rot="3600000">
                        <a:off x="6384808" y="5227477"/>
                        <a:ext cx="53694" cy="1053882"/>
                      </a:xfrm>
                      <a:prstGeom prst="trapezoid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</p:grpSp>
                <p:sp>
                  <p:nvSpPr>
                    <p:cNvPr id="13" name="자유형: 도형 12">
                      <a:extLst>
                        <a:ext uri="{FF2B5EF4-FFF2-40B4-BE49-F238E27FC236}">
                          <a16:creationId xmlns:a16="http://schemas.microsoft.com/office/drawing/2014/main" id="{07D23595-EE3A-C4AA-2FFE-BCCD1FAC4A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002904" y="3429000"/>
                      <a:ext cx="1761898" cy="771226"/>
                    </a:xfrm>
                    <a:custGeom>
                      <a:avLst/>
                      <a:gdLst>
                        <a:gd name="connsiteX0" fmla="*/ 883079 w 1761898"/>
                        <a:gd name="connsiteY0" fmla="*/ 7 h 771226"/>
                        <a:gd name="connsiteX1" fmla="*/ 1761898 w 1761898"/>
                        <a:gd name="connsiteY1" fmla="*/ 577806 h 771226"/>
                        <a:gd name="connsiteX2" fmla="*/ 1403429 w 1761898"/>
                        <a:gd name="connsiteY2" fmla="*/ 771226 h 771226"/>
                        <a:gd name="connsiteX3" fmla="*/ 1398871 w 1761898"/>
                        <a:gd name="connsiteY3" fmla="*/ 767754 h 771226"/>
                        <a:gd name="connsiteX4" fmla="*/ 883079 w 1761898"/>
                        <a:gd name="connsiteY4" fmla="*/ 610753 h 771226"/>
                        <a:gd name="connsiteX5" fmla="*/ 365930 w 1761898"/>
                        <a:gd name="connsiteY5" fmla="*/ 763916 h 771226"/>
                        <a:gd name="connsiteX6" fmla="*/ 359485 w 1761898"/>
                        <a:gd name="connsiteY6" fmla="*/ 768753 h 771226"/>
                        <a:gd name="connsiteX7" fmla="*/ 0 w 1761898"/>
                        <a:gd name="connsiteY7" fmla="*/ 571584 h 771226"/>
                        <a:gd name="connsiteX8" fmla="*/ 883079 w 1761898"/>
                        <a:gd name="connsiteY8" fmla="*/ 7 h 7712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761898" h="771226">
                          <a:moveTo>
                            <a:pt x="883079" y="7"/>
                          </a:moveTo>
                          <a:cubicBezTo>
                            <a:pt x="1254613" y="1456"/>
                            <a:pt x="1594050" y="224626"/>
                            <a:pt x="1761898" y="577806"/>
                          </a:cubicBezTo>
                          <a:lnTo>
                            <a:pt x="1403429" y="771226"/>
                          </a:lnTo>
                          <a:lnTo>
                            <a:pt x="1398871" y="767754"/>
                          </a:lnTo>
                          <a:cubicBezTo>
                            <a:pt x="1246589" y="667633"/>
                            <a:pt x="1068846" y="611478"/>
                            <a:pt x="883079" y="610753"/>
                          </a:cubicBezTo>
                          <a:cubicBezTo>
                            <a:pt x="697189" y="610028"/>
                            <a:pt x="518958" y="664868"/>
                            <a:pt x="365930" y="763916"/>
                          </a:cubicBezTo>
                          <a:lnTo>
                            <a:pt x="359485" y="768753"/>
                          </a:lnTo>
                          <a:lnTo>
                            <a:pt x="0" y="571584"/>
                          </a:lnTo>
                          <a:cubicBezTo>
                            <a:pt x="170155" y="219364"/>
                            <a:pt x="511298" y="-1443"/>
                            <a:pt x="883079" y="7"/>
                          </a:cubicBezTo>
                          <a:close/>
                        </a:path>
                      </a:pathLst>
                    </a:custGeom>
                    <a:solidFill>
                      <a:schemeClr val="bg1">
                        <a:lumMod val="95000"/>
                        <a:alpha val="59000"/>
                      </a:schemeClr>
                    </a:solidFill>
                    <a:ln w="12700">
                      <a:solidFill>
                        <a:schemeClr val="bg1">
                          <a:lumMod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/>
                    <a:p>
                      <a:pPr algn="ctr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cxnSp>
                <p:nvCxnSpPr>
                  <p:cNvPr id="61" name="직선 연결선 60">
                    <a:extLst>
                      <a:ext uri="{FF2B5EF4-FFF2-40B4-BE49-F238E27FC236}">
                        <a16:creationId xmlns:a16="http://schemas.microsoft.com/office/drawing/2014/main" id="{5FE3923E-3535-F738-DFDF-7CF841CC81D1}"/>
                      </a:ext>
                    </a:extLst>
                  </p:cNvPr>
                  <p:cNvCxnSpPr>
                    <a:cxnSpLocks/>
                    <a:stCxn id="62" idx="7"/>
                    <a:endCxn id="64" idx="1"/>
                  </p:cNvCxnSpPr>
                  <p:nvPr/>
                </p:nvCxnSpPr>
                <p:spPr>
                  <a:xfrm flipV="1">
                    <a:off x="3818125" y="2926588"/>
                    <a:ext cx="159111" cy="110852"/>
                  </a:xfrm>
                  <a:prstGeom prst="line">
                    <a:avLst/>
                  </a:prstGeom>
                  <a:ln w="12700">
                    <a:solidFill>
                      <a:schemeClr val="accent4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2" name="타원 61">
                    <a:extLst>
                      <a:ext uri="{FF2B5EF4-FFF2-40B4-BE49-F238E27FC236}">
                        <a16:creationId xmlns:a16="http://schemas.microsoft.com/office/drawing/2014/main" id="{3B4E243E-D85B-A306-7837-5EC309376C81}"/>
                      </a:ext>
                    </a:extLst>
                  </p:cNvPr>
                  <p:cNvSpPr/>
                  <p:nvPr/>
                </p:nvSpPr>
                <p:spPr>
                  <a:xfrm>
                    <a:off x="3757769" y="3027085"/>
                    <a:ext cx="70711" cy="70711"/>
                  </a:xfrm>
                  <a:prstGeom prst="ellipse">
                    <a:avLst/>
                  </a:prstGeom>
                  <a:solidFill>
                    <a:srgbClr val="F3FAFF"/>
                  </a:solidFill>
                  <a:ln w="12700">
                    <a:solidFill>
                      <a:schemeClr val="accent4">
                        <a:lumMod val="40000"/>
                        <a:lumOff val="60000"/>
                      </a:schemeClr>
                    </a:solidFill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ED029284-3ADF-BF69-664E-A387B23EFD76}"/>
                      </a:ext>
                    </a:extLst>
                  </p:cNvPr>
                  <p:cNvSpPr txBox="1"/>
                  <p:nvPr/>
                </p:nvSpPr>
                <p:spPr>
                  <a:xfrm>
                    <a:off x="3977236" y="2865032"/>
                    <a:ext cx="300847" cy="123111"/>
                  </a:xfrm>
                  <a:prstGeom prst="rect">
                    <a:avLst/>
                  </a:prstGeom>
                  <a:noFill/>
                  <a:effectLst/>
                </p:spPr>
                <p:txBody>
                  <a:bodyPr wrap="none" lIns="36000" tIns="0" rIns="0" bIns="0" rtlCol="0" anchor="t">
                    <a:spAutoFit/>
                  </a:bodyPr>
                  <a:lstStyle/>
                  <a:p>
                    <a:pPr algn="ctr"/>
                    <a:r>
                      <a:rPr lang="ko-KR" altLang="en-US" sz="80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부채면</a:t>
                    </a:r>
                    <a:endParaRPr lang="en-US" altLang="ko-KR" sz="8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endParaRPr>
                  </a:p>
                </p:txBody>
              </p:sp>
              <p:sp>
                <p:nvSpPr>
                  <p:cNvPr id="65" name="TextBox 64">
                    <a:extLst>
                      <a:ext uri="{FF2B5EF4-FFF2-40B4-BE49-F238E27FC236}">
                        <a16:creationId xmlns:a16="http://schemas.microsoft.com/office/drawing/2014/main" id="{2CB7F3EF-1BFD-1470-B4F0-AE48B7A1BEB3}"/>
                      </a:ext>
                    </a:extLst>
                  </p:cNvPr>
                  <p:cNvSpPr txBox="1"/>
                  <p:nvPr/>
                </p:nvSpPr>
                <p:spPr>
                  <a:xfrm>
                    <a:off x="3837268" y="3462036"/>
                    <a:ext cx="300847" cy="123111"/>
                  </a:xfrm>
                  <a:prstGeom prst="rect">
                    <a:avLst/>
                  </a:prstGeom>
                  <a:noFill/>
                  <a:effectLst/>
                </p:spPr>
                <p:txBody>
                  <a:bodyPr wrap="none" lIns="36000" tIns="0" rIns="0" bIns="0" rtlCol="0" anchor="t">
                    <a:spAutoFit/>
                  </a:bodyPr>
                  <a:lstStyle/>
                  <a:p>
                    <a:pPr algn="ctr"/>
                    <a:r>
                      <a:rPr lang="ko-KR" altLang="en-US" sz="80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부챗살</a:t>
                    </a:r>
                    <a:endParaRPr lang="en-US" altLang="ko-KR" sz="8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endParaRPr>
                  </a:p>
                </p:txBody>
              </p:sp>
              <p:cxnSp>
                <p:nvCxnSpPr>
                  <p:cNvPr id="69" name="직선 연결선 68">
                    <a:extLst>
                      <a:ext uri="{FF2B5EF4-FFF2-40B4-BE49-F238E27FC236}">
                        <a16:creationId xmlns:a16="http://schemas.microsoft.com/office/drawing/2014/main" id="{0D980B77-8713-51C3-760E-1152A0ED790A}"/>
                      </a:ext>
                    </a:extLst>
                  </p:cNvPr>
                  <p:cNvCxnSpPr>
                    <a:cxnSpLocks/>
                    <a:stCxn id="70" idx="6"/>
                    <a:endCxn id="65" idx="1"/>
                  </p:cNvCxnSpPr>
                  <p:nvPr/>
                </p:nvCxnSpPr>
                <p:spPr>
                  <a:xfrm>
                    <a:off x="3631189" y="3505028"/>
                    <a:ext cx="206079" cy="18564"/>
                  </a:xfrm>
                  <a:prstGeom prst="line">
                    <a:avLst/>
                  </a:prstGeom>
                  <a:ln w="12700">
                    <a:solidFill>
                      <a:schemeClr val="accent4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70" name="타원 69">
                    <a:extLst>
                      <a:ext uri="{FF2B5EF4-FFF2-40B4-BE49-F238E27FC236}">
                        <a16:creationId xmlns:a16="http://schemas.microsoft.com/office/drawing/2014/main" id="{8D5CBAE8-77F7-43CE-D0B4-ABE18137070D}"/>
                      </a:ext>
                    </a:extLst>
                  </p:cNvPr>
                  <p:cNvSpPr/>
                  <p:nvPr/>
                </p:nvSpPr>
                <p:spPr>
                  <a:xfrm>
                    <a:off x="3560478" y="3469672"/>
                    <a:ext cx="70711" cy="70711"/>
                  </a:xfrm>
                  <a:prstGeom prst="ellipse">
                    <a:avLst/>
                  </a:prstGeom>
                  <a:solidFill>
                    <a:srgbClr val="F3FAFF"/>
                  </a:solidFill>
                  <a:ln w="12700">
                    <a:solidFill>
                      <a:schemeClr val="accent4">
                        <a:lumMod val="40000"/>
                        <a:lumOff val="60000"/>
                      </a:schemeClr>
                    </a:solidFill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155" name="그룹 154">
                  <a:extLst>
                    <a:ext uri="{FF2B5EF4-FFF2-40B4-BE49-F238E27FC236}">
                      <a16:creationId xmlns:a16="http://schemas.microsoft.com/office/drawing/2014/main" id="{46D43446-E37F-BBC6-56F7-D5AADC3B98B2}"/>
                    </a:ext>
                  </a:extLst>
                </p:cNvPr>
                <p:cNvGrpSpPr/>
                <p:nvPr/>
              </p:nvGrpSpPr>
              <p:grpSpPr>
                <a:xfrm>
                  <a:off x="4565314" y="2900161"/>
                  <a:ext cx="1145674" cy="702497"/>
                  <a:chOff x="4804621" y="2865033"/>
                  <a:chExt cx="1145674" cy="702497"/>
                </a:xfrm>
              </p:grpSpPr>
              <p:sp>
                <p:nvSpPr>
                  <p:cNvPr id="125" name="사다리꼴 124">
                    <a:extLst>
                      <a:ext uri="{FF2B5EF4-FFF2-40B4-BE49-F238E27FC236}">
                        <a16:creationId xmlns:a16="http://schemas.microsoft.com/office/drawing/2014/main" id="{46F42ED6-6C24-0FF7-1318-48E7CE12DEE8}"/>
                      </a:ext>
                    </a:extLst>
                  </p:cNvPr>
                  <p:cNvSpPr/>
                  <p:nvPr/>
                </p:nvSpPr>
                <p:spPr>
                  <a:xfrm>
                    <a:off x="5917088" y="2915765"/>
                    <a:ext cx="33207" cy="651765"/>
                  </a:xfrm>
                  <a:prstGeom prst="trapezoid">
                    <a:avLst/>
                  </a:prstGeom>
                  <a:solidFill>
                    <a:schemeClr val="bg1">
                      <a:lumMod val="75000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grpSp>
                <p:nvGrpSpPr>
                  <p:cNvPr id="146" name="그룹 145">
                    <a:extLst>
                      <a:ext uri="{FF2B5EF4-FFF2-40B4-BE49-F238E27FC236}">
                        <a16:creationId xmlns:a16="http://schemas.microsoft.com/office/drawing/2014/main" id="{BFDB585F-1E9A-15E7-475E-38EC4C1FE235}"/>
                      </a:ext>
                    </a:extLst>
                  </p:cNvPr>
                  <p:cNvGrpSpPr/>
                  <p:nvPr/>
                </p:nvGrpSpPr>
                <p:grpSpPr>
                  <a:xfrm>
                    <a:off x="4804621" y="2865033"/>
                    <a:ext cx="774170" cy="521360"/>
                    <a:chOff x="4804620" y="2865032"/>
                    <a:chExt cx="1147468" cy="772755"/>
                  </a:xfrm>
                </p:grpSpPr>
                <p:grpSp>
                  <p:nvGrpSpPr>
                    <p:cNvPr id="111" name="그룹 110">
                      <a:extLst>
                        <a:ext uri="{FF2B5EF4-FFF2-40B4-BE49-F238E27FC236}">
                          <a16:creationId xmlns:a16="http://schemas.microsoft.com/office/drawing/2014/main" id="{CD814E93-0FC4-F9F9-CF5E-C65BBE22F5C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804620" y="2915765"/>
                      <a:ext cx="1147468" cy="722022"/>
                      <a:chOff x="5083180" y="4983380"/>
                      <a:chExt cx="1855416" cy="1167485"/>
                    </a:xfrm>
                  </p:grpSpPr>
                  <p:sp>
                    <p:nvSpPr>
                      <p:cNvPr id="113" name="사다리꼴 112">
                        <a:extLst>
                          <a:ext uri="{FF2B5EF4-FFF2-40B4-BE49-F238E27FC236}">
                            <a16:creationId xmlns:a16="http://schemas.microsoft.com/office/drawing/2014/main" id="{4D0754A8-8825-E2FA-C693-093529E45D4A}"/>
                          </a:ext>
                        </a:extLst>
                      </p:cNvPr>
                      <p:cNvSpPr/>
                      <p:nvPr/>
                    </p:nvSpPr>
                    <p:spPr>
                      <a:xfrm rot="18000000">
                        <a:off x="5583274" y="5227477"/>
                        <a:ext cx="53694" cy="1053882"/>
                      </a:xfrm>
                      <a:prstGeom prst="trapezoid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14" name="사다리꼴 113">
                        <a:extLst>
                          <a:ext uri="{FF2B5EF4-FFF2-40B4-BE49-F238E27FC236}">
                            <a16:creationId xmlns:a16="http://schemas.microsoft.com/office/drawing/2014/main" id="{3C96C30F-D0E2-841C-182C-FDE24B86CCA3}"/>
                          </a:ext>
                        </a:extLst>
                      </p:cNvPr>
                      <p:cNvSpPr/>
                      <p:nvPr/>
                    </p:nvSpPr>
                    <p:spPr>
                      <a:xfrm rot="19200000">
                        <a:off x="5685605" y="5096983"/>
                        <a:ext cx="53694" cy="1053882"/>
                      </a:xfrm>
                      <a:prstGeom prst="trapezoid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15" name="사다리꼴 114">
                        <a:extLst>
                          <a:ext uri="{FF2B5EF4-FFF2-40B4-BE49-F238E27FC236}">
                            <a16:creationId xmlns:a16="http://schemas.microsoft.com/office/drawing/2014/main" id="{03E05808-BF83-BE48-AB13-721050356CD6}"/>
                          </a:ext>
                        </a:extLst>
                      </p:cNvPr>
                      <p:cNvSpPr/>
                      <p:nvPr/>
                    </p:nvSpPr>
                    <p:spPr>
                      <a:xfrm rot="20400000">
                        <a:off x="5824112" y="5015347"/>
                        <a:ext cx="53694" cy="1053882"/>
                      </a:xfrm>
                      <a:prstGeom prst="trapezoid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16" name="사다리꼴 115">
                        <a:extLst>
                          <a:ext uri="{FF2B5EF4-FFF2-40B4-BE49-F238E27FC236}">
                            <a16:creationId xmlns:a16="http://schemas.microsoft.com/office/drawing/2014/main" id="{64D59231-C310-054D-D79D-5449803C62B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981920" y="4983380"/>
                        <a:ext cx="53694" cy="1053882"/>
                      </a:xfrm>
                      <a:prstGeom prst="trapezoid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17" name="사다리꼴 116">
                        <a:extLst>
                          <a:ext uri="{FF2B5EF4-FFF2-40B4-BE49-F238E27FC236}">
                            <a16:creationId xmlns:a16="http://schemas.microsoft.com/office/drawing/2014/main" id="{6B4379FD-AF5C-967A-366B-39F6C7ED4A2C}"/>
                          </a:ext>
                        </a:extLst>
                      </p:cNvPr>
                      <p:cNvSpPr/>
                      <p:nvPr/>
                    </p:nvSpPr>
                    <p:spPr>
                      <a:xfrm rot="1200000">
                        <a:off x="6145640" y="5015347"/>
                        <a:ext cx="53694" cy="1053882"/>
                      </a:xfrm>
                      <a:prstGeom prst="trapezoid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18" name="사다리꼴 117">
                        <a:extLst>
                          <a:ext uri="{FF2B5EF4-FFF2-40B4-BE49-F238E27FC236}">
                            <a16:creationId xmlns:a16="http://schemas.microsoft.com/office/drawing/2014/main" id="{48B5F217-EA2A-0030-25A5-6770B4FCB675}"/>
                          </a:ext>
                        </a:extLst>
                      </p:cNvPr>
                      <p:cNvSpPr/>
                      <p:nvPr/>
                    </p:nvSpPr>
                    <p:spPr>
                      <a:xfrm rot="2400000">
                        <a:off x="6286393" y="5096983"/>
                        <a:ext cx="53694" cy="1053882"/>
                      </a:xfrm>
                      <a:prstGeom prst="trapezoid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19" name="사다리꼴 118">
                        <a:extLst>
                          <a:ext uri="{FF2B5EF4-FFF2-40B4-BE49-F238E27FC236}">
                            <a16:creationId xmlns:a16="http://schemas.microsoft.com/office/drawing/2014/main" id="{A2A9E6BC-4F3A-1700-908F-54A7AE8697AD}"/>
                          </a:ext>
                        </a:extLst>
                      </p:cNvPr>
                      <p:cNvSpPr/>
                      <p:nvPr/>
                    </p:nvSpPr>
                    <p:spPr>
                      <a:xfrm rot="3600000">
                        <a:off x="6384808" y="5227477"/>
                        <a:ext cx="53694" cy="1053882"/>
                      </a:xfrm>
                      <a:prstGeom prst="trapezoid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</p:grpSp>
                <p:sp>
                  <p:nvSpPr>
                    <p:cNvPr id="129" name="타원 128">
                      <a:extLst>
                        <a:ext uri="{FF2B5EF4-FFF2-40B4-BE49-F238E27FC236}">
                          <a16:creationId xmlns:a16="http://schemas.microsoft.com/office/drawing/2014/main" id="{C0AF7542-CF37-1EF9-1D9B-CE73F24B28C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14334" y="2865032"/>
                      <a:ext cx="128040" cy="702498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rgbClr val="FF0000"/>
                      </a:solidFill>
                    </a:ln>
                    <a:effectLst>
                      <a:glow rad="12700">
                        <a:schemeClr val="bg1"/>
                      </a:glow>
                    </a:effectLst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cxnSp>
                <p:nvCxnSpPr>
                  <p:cNvPr id="131" name="직선 화살표 연결선 130">
                    <a:extLst>
                      <a:ext uri="{FF2B5EF4-FFF2-40B4-BE49-F238E27FC236}">
                        <a16:creationId xmlns:a16="http://schemas.microsoft.com/office/drawing/2014/main" id="{0AE7D094-65EE-4DED-A51F-0DBD6DB1D59B}"/>
                      </a:ext>
                    </a:extLst>
                  </p:cNvPr>
                  <p:cNvCxnSpPr>
                    <a:cxnSpLocks/>
                    <a:stCxn id="129" idx="6"/>
                  </p:cNvCxnSpPr>
                  <p:nvPr/>
                </p:nvCxnSpPr>
                <p:spPr>
                  <a:xfrm>
                    <a:off x="5234899" y="3102013"/>
                    <a:ext cx="615950" cy="94362"/>
                  </a:xfrm>
                  <a:prstGeom prst="straightConnector1">
                    <a:avLst/>
                  </a:prstGeom>
                  <a:ln w="1270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48" name="TextBox 147">
                    <a:extLst>
                      <a:ext uri="{FF2B5EF4-FFF2-40B4-BE49-F238E27FC236}">
                        <a16:creationId xmlns:a16="http://schemas.microsoft.com/office/drawing/2014/main" id="{56E51490-FC05-18B0-E280-AD4F38680F22}"/>
                      </a:ext>
                    </a:extLst>
                  </p:cNvPr>
                  <p:cNvSpPr txBox="1"/>
                  <p:nvPr/>
                </p:nvSpPr>
                <p:spPr>
                  <a:xfrm>
                    <a:off x="5352806" y="3269496"/>
                    <a:ext cx="466474" cy="246221"/>
                  </a:xfrm>
                  <a:prstGeom prst="rect">
                    <a:avLst/>
                  </a:prstGeom>
                  <a:noFill/>
                  <a:effectLst/>
                </p:spPr>
                <p:txBody>
                  <a:bodyPr wrap="none" lIns="0" tIns="0" rIns="0" bIns="0" rtlCol="0" anchor="t">
                    <a:spAutoFit/>
                  </a:bodyPr>
                  <a:lstStyle/>
                  <a:p>
                    <a:pPr algn="ctr"/>
                    <a:r>
                      <a:rPr lang="ko-KR" altLang="en-US" sz="800" dirty="0">
                        <a:solidFill>
                          <a:srgbClr val="FF0000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얇고 뾰족한</a:t>
                    </a:r>
                    <a:endParaRPr lang="en-US" altLang="ko-KR" sz="800" dirty="0">
                      <a:solidFill>
                        <a:srgbClr val="FF0000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endParaRPr>
                  </a:p>
                  <a:p>
                    <a:pPr algn="ctr"/>
                    <a:r>
                      <a:rPr lang="ko-KR" altLang="en-US" sz="800" dirty="0">
                        <a:solidFill>
                          <a:srgbClr val="FF0000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부챗살</a:t>
                    </a:r>
                    <a:endParaRPr lang="en-US" altLang="ko-KR" sz="800" dirty="0">
                      <a:solidFill>
                        <a:srgbClr val="FF0000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endParaRPr>
                  </a:p>
                </p:txBody>
              </p:sp>
            </p:grpSp>
          </p:grpSp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3A87568A-48C4-C73C-AA8A-1C409AC83DED}"/>
                  </a:ext>
                </a:extLst>
              </p:cNvPr>
              <p:cNvSpPr txBox="1"/>
              <p:nvPr/>
            </p:nvSpPr>
            <p:spPr>
              <a:xfrm>
                <a:off x="3550471" y="2576708"/>
                <a:ext cx="1426673" cy="138499"/>
              </a:xfrm>
              <a:prstGeom prst="rect">
                <a:avLst/>
              </a:prstGeom>
              <a:noFill/>
              <a:effectLst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en-US" altLang="ko-KR" sz="9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(1) </a:t>
                </a:r>
                <a:r>
                  <a:rPr lang="ko-KR" altLang="en-US" sz="9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사용 무기 </a:t>
                </a:r>
                <a:r>
                  <a:rPr lang="en-US" altLang="ko-KR" sz="9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‘</a:t>
                </a:r>
                <a:r>
                  <a:rPr lang="ko-KR" altLang="en-US" sz="9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부채</a:t>
                </a:r>
                <a:r>
                  <a:rPr lang="en-US" altLang="ko-KR" sz="9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’</a:t>
                </a:r>
                <a:r>
                  <a:rPr lang="ko-KR" altLang="en-US" sz="9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의 구조 분석</a:t>
                </a:r>
                <a:endPara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1073" name="TextBox 1072">
                <a:extLst>
                  <a:ext uri="{FF2B5EF4-FFF2-40B4-BE49-F238E27FC236}">
                    <a16:creationId xmlns:a16="http://schemas.microsoft.com/office/drawing/2014/main" id="{55D2B2F8-A456-49E4-1E47-C23CF0D8B72C}"/>
                  </a:ext>
                </a:extLst>
              </p:cNvPr>
              <p:cNvSpPr txBox="1"/>
              <p:nvPr/>
            </p:nvSpPr>
            <p:spPr>
              <a:xfrm>
                <a:off x="3795730" y="2753484"/>
                <a:ext cx="936154" cy="195814"/>
              </a:xfrm>
              <a:prstGeom prst="rect">
                <a:avLst/>
              </a:prstGeom>
              <a:noFill/>
              <a:effectLst/>
            </p:spPr>
            <p:txBody>
              <a:bodyPr wrap="none" lIns="0" tIns="72000" rIns="0" bIns="0" rtlCol="0" anchor="t">
                <a:spAutoFit/>
              </a:bodyPr>
              <a:lstStyle/>
              <a:p>
                <a:pPr algn="ctr"/>
                <a:r>
                  <a:rPr lang="ko-KR" altLang="en-US" sz="8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부채 </a:t>
                </a:r>
                <a:r>
                  <a:rPr lang="en-US" altLang="ko-KR" sz="8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=</a:t>
                </a:r>
                <a:r>
                  <a:rPr lang="en-US" altLang="ko-KR" sz="800" dirty="0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</a:t>
                </a:r>
                <a:r>
                  <a:rPr lang="ko-KR" altLang="en-US" sz="800" dirty="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부챗살</a:t>
                </a:r>
                <a:r>
                  <a:rPr lang="ko-KR" altLang="en-US" sz="800" dirty="0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</a:t>
                </a:r>
                <a:r>
                  <a:rPr lang="en-US" altLang="ko-KR" sz="8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+</a:t>
                </a:r>
                <a:r>
                  <a:rPr lang="en-US" altLang="ko-KR" sz="800" dirty="0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</a:t>
                </a:r>
                <a:r>
                  <a:rPr lang="ko-KR" altLang="en-US" sz="800" dirty="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부채면</a:t>
                </a:r>
                <a:endParaRPr lang="en-US" altLang="ko-KR" sz="800" dirty="0">
                  <a:solidFill>
                    <a:srgbClr val="0070C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</p:grpSp>
        <p:sp>
          <p:nvSpPr>
            <p:cNvPr id="1075" name="화살표: 아래쪽 1074">
              <a:extLst>
                <a:ext uri="{FF2B5EF4-FFF2-40B4-BE49-F238E27FC236}">
                  <a16:creationId xmlns:a16="http://schemas.microsoft.com/office/drawing/2014/main" id="{2FFC11B7-87B0-ED56-2920-1CBA1730AE04}"/>
                </a:ext>
              </a:extLst>
            </p:cNvPr>
            <p:cNvSpPr/>
            <p:nvPr/>
          </p:nvSpPr>
          <p:spPr>
            <a:xfrm rot="16200000">
              <a:off x="8128285" y="3202824"/>
              <a:ext cx="130082" cy="182845"/>
            </a:xfrm>
            <a:prstGeom prst="downArrow">
              <a:avLst/>
            </a:prstGeom>
            <a:solidFill>
              <a:srgbClr val="FAFCBC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2F943882-D578-79F1-3766-F1CC248A8A9F}"/>
                </a:ext>
              </a:extLst>
            </p:cNvPr>
            <p:cNvGrpSpPr/>
            <p:nvPr/>
          </p:nvGrpSpPr>
          <p:grpSpPr>
            <a:xfrm>
              <a:off x="8362021" y="2538431"/>
              <a:ext cx="3637891" cy="1511630"/>
              <a:chOff x="8362021" y="2538431"/>
              <a:chExt cx="3637891" cy="1511630"/>
            </a:xfrm>
          </p:grpSpPr>
          <p:sp>
            <p:nvSpPr>
              <p:cNvPr id="163" name="직사각형 162">
                <a:extLst>
                  <a:ext uri="{FF2B5EF4-FFF2-40B4-BE49-F238E27FC236}">
                    <a16:creationId xmlns:a16="http://schemas.microsoft.com/office/drawing/2014/main" id="{DF1B8842-1FA1-27BC-B797-6344CB558B42}"/>
                  </a:ext>
                </a:extLst>
              </p:cNvPr>
              <p:cNvSpPr/>
              <p:nvPr/>
            </p:nvSpPr>
            <p:spPr>
              <a:xfrm>
                <a:off x="8362021" y="2538431"/>
                <a:ext cx="3637891" cy="151163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4" name="직사각형 163">
                <a:extLst>
                  <a:ext uri="{FF2B5EF4-FFF2-40B4-BE49-F238E27FC236}">
                    <a16:creationId xmlns:a16="http://schemas.microsoft.com/office/drawing/2014/main" id="{28D58BFF-4107-0F79-4E1E-89384AAFC5AA}"/>
                  </a:ext>
                </a:extLst>
              </p:cNvPr>
              <p:cNvSpPr/>
              <p:nvPr/>
            </p:nvSpPr>
            <p:spPr>
              <a:xfrm>
                <a:off x="8362022" y="2538431"/>
                <a:ext cx="3637890" cy="21505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4766E833-EFFD-09F2-6489-F17E396B7A00}"/>
                  </a:ext>
                </a:extLst>
              </p:cNvPr>
              <p:cNvSpPr txBox="1"/>
              <p:nvPr/>
            </p:nvSpPr>
            <p:spPr>
              <a:xfrm>
                <a:off x="9725714" y="2576708"/>
                <a:ext cx="910506" cy="138499"/>
              </a:xfrm>
              <a:prstGeom prst="rect">
                <a:avLst/>
              </a:prstGeom>
              <a:noFill/>
              <a:effectLst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en-US" altLang="ko-KR" sz="9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(3) </a:t>
                </a:r>
                <a:r>
                  <a:rPr lang="ko-KR" altLang="en-US" sz="9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아이디어 구체화</a:t>
                </a:r>
                <a:endPara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166" name="TextBox 165">
                <a:extLst>
                  <a:ext uri="{FF2B5EF4-FFF2-40B4-BE49-F238E27FC236}">
                    <a16:creationId xmlns:a16="http://schemas.microsoft.com/office/drawing/2014/main" id="{B6A1E76B-D38D-82C7-3F4E-E908B81B6781}"/>
                  </a:ext>
                </a:extLst>
              </p:cNvPr>
              <p:cNvSpPr txBox="1"/>
              <p:nvPr/>
            </p:nvSpPr>
            <p:spPr>
              <a:xfrm>
                <a:off x="8774331" y="2753484"/>
                <a:ext cx="2813271" cy="195814"/>
              </a:xfrm>
              <a:prstGeom prst="rect">
                <a:avLst/>
              </a:prstGeom>
              <a:noFill/>
              <a:effectLst/>
            </p:spPr>
            <p:txBody>
              <a:bodyPr wrap="none" lIns="0" tIns="72000" rIns="0" bIns="0" rtlCol="0" anchor="t">
                <a:spAutoFit/>
              </a:bodyPr>
              <a:lstStyle>
                <a:defPPr>
                  <a:defRPr lang="ko-KR"/>
                </a:defPPr>
                <a:lvl1pPr algn="ctr">
                  <a:defRPr sz="80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defRPr>
                </a:lvl1pPr>
              </a:lstStyle>
              <a:p>
                <a:pPr>
                  <a:spcAft>
                    <a:spcPts val="300"/>
                  </a:spcAft>
                </a:pPr>
                <a:r>
                  <a:rPr lang="ko-KR" altLang="en-US" dirty="0">
                    <a:solidFill>
                      <a:schemeClr val="tx1"/>
                    </a:solidFill>
                  </a:rPr>
                  <a:t>부챗살이 박힌 대상이 있다면 </a:t>
                </a:r>
                <a:r>
                  <a:rPr lang="ko-KR" altLang="en-US" dirty="0"/>
                  <a:t>번개가 유도</a:t>
                </a:r>
                <a:r>
                  <a:rPr lang="ko-KR" altLang="en-US" dirty="0">
                    <a:solidFill>
                      <a:schemeClr val="tx1"/>
                    </a:solidFill>
                  </a:rPr>
                  <a:t>되어 </a:t>
                </a:r>
                <a:r>
                  <a:rPr lang="ko-KR" altLang="en-US" dirty="0"/>
                  <a:t>피해를 한 곳에 집중</a:t>
                </a:r>
                <a:r>
                  <a:rPr lang="ko-KR" altLang="en-US" dirty="0">
                    <a:solidFill>
                      <a:schemeClr val="tx1"/>
                    </a:solidFill>
                  </a:rPr>
                  <a:t>한다</a:t>
                </a:r>
                <a:r>
                  <a:rPr lang="en-US" altLang="ko-KR" dirty="0">
                    <a:solidFill>
                      <a:schemeClr val="tx1"/>
                    </a:solidFill>
                  </a:rPr>
                  <a:t>.</a:t>
                </a:r>
              </a:p>
            </p:txBody>
          </p:sp>
          <p:grpSp>
            <p:nvGrpSpPr>
              <p:cNvPr id="49" name="그룹 48">
                <a:extLst>
                  <a:ext uri="{FF2B5EF4-FFF2-40B4-BE49-F238E27FC236}">
                    <a16:creationId xmlns:a16="http://schemas.microsoft.com/office/drawing/2014/main" id="{7C22C1EB-0FA1-7363-5A69-CD99F889F128}"/>
                  </a:ext>
                </a:extLst>
              </p:cNvPr>
              <p:cNvGrpSpPr/>
              <p:nvPr/>
            </p:nvGrpSpPr>
            <p:grpSpPr>
              <a:xfrm>
                <a:off x="8817333" y="3233629"/>
                <a:ext cx="2727266" cy="763620"/>
                <a:chOff x="8845480" y="3233629"/>
                <a:chExt cx="2727266" cy="763620"/>
              </a:xfrm>
            </p:grpSpPr>
            <p:grpSp>
              <p:nvGrpSpPr>
                <p:cNvPr id="53" name="그룹 52">
                  <a:extLst>
                    <a:ext uri="{FF2B5EF4-FFF2-40B4-BE49-F238E27FC236}">
                      <a16:creationId xmlns:a16="http://schemas.microsoft.com/office/drawing/2014/main" id="{E603955E-299C-891A-377B-C5077BA9C66E}"/>
                    </a:ext>
                  </a:extLst>
                </p:cNvPr>
                <p:cNvGrpSpPr/>
                <p:nvPr/>
              </p:nvGrpSpPr>
              <p:grpSpPr>
                <a:xfrm>
                  <a:off x="8845480" y="3233629"/>
                  <a:ext cx="1198104" cy="763620"/>
                  <a:chOff x="8741452" y="3233629"/>
                  <a:chExt cx="1198104" cy="763620"/>
                </a:xfrm>
              </p:grpSpPr>
              <p:pic>
                <p:nvPicPr>
                  <p:cNvPr id="1039" name="Picture 6">
                    <a:extLst>
                      <a:ext uri="{FF2B5EF4-FFF2-40B4-BE49-F238E27FC236}">
                        <a16:creationId xmlns:a16="http://schemas.microsoft.com/office/drawing/2014/main" id="{DA9C86A9-D810-A0A2-D370-601CB3743E7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8">
                    <a:alphaModFix amt="95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6522" t="3989" r="31256" b="3115"/>
                  <a:stretch>
                    <a:fillRect/>
                  </a:stretch>
                </p:blipFill>
                <p:spPr bwMode="auto">
                  <a:xfrm flipH="1">
                    <a:off x="8741452" y="3233629"/>
                    <a:ext cx="1198104" cy="510065"/>
                  </a:xfrm>
                  <a:prstGeom prst="rect">
                    <a:avLst/>
                  </a:prstGeom>
                  <a:noFill/>
                  <a:effectLst>
                    <a:glow rad="25400">
                      <a:schemeClr val="accent4">
                        <a:lumMod val="20000"/>
                        <a:lumOff val="80000"/>
                        <a:alpha val="60000"/>
                      </a:schemeClr>
                    </a:glow>
                  </a:effectLst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1077" name="TextBox 1076">
                    <a:extLst>
                      <a:ext uri="{FF2B5EF4-FFF2-40B4-BE49-F238E27FC236}">
                        <a16:creationId xmlns:a16="http://schemas.microsoft.com/office/drawing/2014/main" id="{6730DA3E-2F66-33B5-D039-B458DB749BB6}"/>
                      </a:ext>
                    </a:extLst>
                  </p:cNvPr>
                  <p:cNvSpPr txBox="1"/>
                  <p:nvPr/>
                </p:nvSpPr>
                <p:spPr>
                  <a:xfrm>
                    <a:off x="8934143" y="3781805"/>
                    <a:ext cx="812723" cy="215444"/>
                  </a:xfrm>
                  <a:prstGeom prst="rect">
                    <a:avLst/>
                  </a:prstGeom>
                  <a:noFill/>
                  <a:effectLst/>
                </p:spPr>
                <p:txBody>
                  <a:bodyPr wrap="none" lIns="0" tIns="0" rIns="0" bIns="0" rtlCol="0" anchor="t">
                    <a:spAutoFit/>
                  </a:bodyPr>
                  <a:lstStyle/>
                  <a:p>
                    <a:pPr algn="ctr"/>
                    <a:r>
                      <a: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&lt;</a:t>
                    </a:r>
                    <a:r>
                      <a:rPr lang="ko-KR" altLang="en-US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기본 번개 방출 예시</a:t>
                    </a:r>
                    <a:r>
                      <a: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&gt;</a:t>
                    </a:r>
                  </a:p>
                  <a:p>
                    <a:pPr algn="ctr"/>
                    <a:r>
                      <a:rPr lang="ko-KR" altLang="en-US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여러 갈래 </a:t>
                    </a:r>
                    <a:r>
                      <a: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/ </a:t>
                    </a:r>
                    <a:r>
                      <a:rPr lang="ko-KR" altLang="en-US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분산된 피해</a:t>
                    </a:r>
                    <a:endParaRPr lang="en-US" altLang="ko-KR" sz="7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endParaRPr>
                  </a:p>
                </p:txBody>
              </p:sp>
            </p:grpSp>
            <p:grpSp>
              <p:nvGrpSpPr>
                <p:cNvPr id="52" name="그룹 51">
                  <a:extLst>
                    <a:ext uri="{FF2B5EF4-FFF2-40B4-BE49-F238E27FC236}">
                      <a16:creationId xmlns:a16="http://schemas.microsoft.com/office/drawing/2014/main" id="{C773737F-F6FD-2B33-018E-BE0F5DC51AEB}"/>
                    </a:ext>
                  </a:extLst>
                </p:cNvPr>
                <p:cNvGrpSpPr/>
                <p:nvPr/>
              </p:nvGrpSpPr>
              <p:grpSpPr>
                <a:xfrm>
                  <a:off x="10366721" y="3350637"/>
                  <a:ext cx="1206025" cy="646612"/>
                  <a:chOff x="10366721" y="3350637"/>
                  <a:chExt cx="1206025" cy="646612"/>
                </a:xfrm>
              </p:grpSpPr>
              <p:grpSp>
                <p:nvGrpSpPr>
                  <p:cNvPr id="1050" name="그룹 1049">
                    <a:extLst>
                      <a:ext uri="{FF2B5EF4-FFF2-40B4-BE49-F238E27FC236}">
                        <a16:creationId xmlns:a16="http://schemas.microsoft.com/office/drawing/2014/main" id="{6FA36430-98E6-B748-4633-5BB680A87CD2}"/>
                      </a:ext>
                    </a:extLst>
                  </p:cNvPr>
                  <p:cNvGrpSpPr/>
                  <p:nvPr/>
                </p:nvGrpSpPr>
                <p:grpSpPr>
                  <a:xfrm>
                    <a:off x="10366721" y="3350637"/>
                    <a:ext cx="1206025" cy="333838"/>
                    <a:chOff x="4730532" y="6675068"/>
                    <a:chExt cx="1615469" cy="340035"/>
                  </a:xfrm>
                </p:grpSpPr>
                <p:pic>
                  <p:nvPicPr>
                    <p:cNvPr id="1056" name="그림 1055" descr="빛이(가) 표시된 사진&#10;&#10;AI 생성 콘텐츠는 정확하지 않을 수 있습니다.">
                      <a:extLst>
                        <a:ext uri="{FF2B5EF4-FFF2-40B4-BE49-F238E27FC236}">
                          <a16:creationId xmlns:a16="http://schemas.microsoft.com/office/drawing/2014/main" id="{195D8117-0083-56E6-FDF8-E20675181AF0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20247" t="38729" r="64139" b="2158"/>
                    <a:stretch>
                      <a:fillRect/>
                    </a:stretch>
                  </p:blipFill>
                  <p:spPr>
                    <a:xfrm rot="16200000">
                      <a:off x="5368249" y="6037351"/>
                      <a:ext cx="340033" cy="1615468"/>
                    </a:xfrm>
                    <a:prstGeom prst="rect">
                      <a:avLst/>
                    </a:prstGeom>
                    <a:effectLst>
                      <a:glow rad="25400">
                        <a:schemeClr val="accent4">
                          <a:lumMod val="20000"/>
                          <a:lumOff val="80000"/>
                        </a:schemeClr>
                      </a:glow>
                      <a:softEdge rad="0"/>
                    </a:effectLst>
                  </p:spPr>
                </p:pic>
                <p:pic>
                  <p:nvPicPr>
                    <p:cNvPr id="1057" name="그림 1056" descr="공구, 칼, 근접 무기, 칼날이(가) 표시된 사진&#10;&#10;AI 생성 콘텐츠는 정확하지 않을 수 있습니다.">
                      <a:extLst>
                        <a:ext uri="{FF2B5EF4-FFF2-40B4-BE49-F238E27FC236}">
                          <a16:creationId xmlns:a16="http://schemas.microsoft.com/office/drawing/2014/main" id="{74A863BD-EC1B-B35C-201C-63A78EFE3A40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10800000">
                      <a:off x="5829819" y="6725577"/>
                      <a:ext cx="492662" cy="83211"/>
                    </a:xfrm>
                    <a:prstGeom prst="rect">
                      <a:avLst/>
                    </a:prstGeom>
                    <a:effectLst>
                      <a:glow rad="12700">
                        <a:srgbClr val="FFFF00">
                          <a:alpha val="26000"/>
                        </a:srgbClr>
                      </a:glow>
                    </a:effectLst>
                  </p:spPr>
                </p:pic>
                <p:pic>
                  <p:nvPicPr>
                    <p:cNvPr id="1058" name="그림 1057" descr="빛이(가) 표시된 사진&#10;&#10;AI 생성 콘텐츠는 정확하지 않을 수 있습니다.">
                      <a:extLst>
                        <a:ext uri="{FF2B5EF4-FFF2-40B4-BE49-F238E27FC236}">
                          <a16:creationId xmlns:a16="http://schemas.microsoft.com/office/drawing/2014/main" id="{3F344F0C-605C-2F4A-0C73-B9F7059F9B0C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9">
                      <a:alphaModFix amt="50000"/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20247" t="80698" r="64139" b="2157"/>
                    <a:stretch>
                      <a:fillRect/>
                    </a:stretch>
                  </p:blipFill>
                  <p:spPr>
                    <a:xfrm rot="16200000">
                      <a:off x="5941713" y="6610815"/>
                      <a:ext cx="340033" cy="468543"/>
                    </a:xfrm>
                    <a:prstGeom prst="rect">
                      <a:avLst/>
                    </a:prstGeom>
                    <a:effectLst/>
                  </p:spPr>
                </p:pic>
              </p:grpSp>
              <p:sp>
                <p:nvSpPr>
                  <p:cNvPr id="1078" name="TextBox 1077">
                    <a:extLst>
                      <a:ext uri="{FF2B5EF4-FFF2-40B4-BE49-F238E27FC236}">
                        <a16:creationId xmlns:a16="http://schemas.microsoft.com/office/drawing/2014/main" id="{FCB507AB-F435-06FC-622F-0AA2A8FAE8EA}"/>
                      </a:ext>
                    </a:extLst>
                  </p:cNvPr>
                  <p:cNvSpPr txBox="1"/>
                  <p:nvPr/>
                </p:nvSpPr>
                <p:spPr>
                  <a:xfrm>
                    <a:off x="10601844" y="3781805"/>
                    <a:ext cx="735779" cy="215444"/>
                  </a:xfrm>
                  <a:prstGeom prst="rect">
                    <a:avLst/>
                  </a:prstGeom>
                  <a:noFill/>
                  <a:effectLst/>
                </p:spPr>
                <p:txBody>
                  <a:bodyPr wrap="none" lIns="0" tIns="0" rIns="0" bIns="0" rtlCol="0" anchor="t">
                    <a:spAutoFit/>
                  </a:bodyPr>
                  <a:lstStyle/>
                  <a:p>
                    <a:pPr algn="ctr"/>
                    <a:r>
                      <a: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&lt;</a:t>
                    </a:r>
                    <a:r>
                      <a:rPr lang="ko-KR" altLang="en-US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번개 유도 예시</a:t>
                    </a:r>
                    <a:r>
                      <a: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&gt;</a:t>
                    </a:r>
                  </a:p>
                  <a:p>
                    <a:pPr algn="ctr"/>
                    <a:r>
                      <a:rPr lang="ko-KR" altLang="en-US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한 갈래 </a:t>
                    </a:r>
                    <a:r>
                      <a: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/ </a:t>
                    </a:r>
                    <a:r>
                      <a:rPr lang="ko-KR" altLang="en-US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집중된 피해</a:t>
                    </a:r>
                    <a:endParaRPr lang="en-US" altLang="ko-KR" sz="7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endParaRPr>
                  </a:p>
                </p:txBody>
              </p:sp>
            </p:grpSp>
          </p:grp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7BB7105-E6BC-3286-E3FE-9DCDD84CE7F1}"/>
                  </a:ext>
                </a:extLst>
              </p:cNvPr>
              <p:cNvSpPr txBox="1"/>
              <p:nvPr/>
            </p:nvSpPr>
            <p:spPr>
              <a:xfrm>
                <a:off x="9111763" y="2970508"/>
                <a:ext cx="2138406" cy="107722"/>
              </a:xfrm>
              <a:prstGeom prst="rect">
                <a:avLst/>
              </a:prstGeom>
              <a:noFill/>
              <a:effectLst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:r>
                  <a:rPr lang="ko-KR" altLang="en-US" sz="7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부챗살 발사 →  </a:t>
                </a:r>
                <a:r>
                  <a:rPr lang="ko-KR" altLang="en-US" sz="7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AFCBC"/>
                    </a:highlight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‘</a:t>
                </a:r>
                <a:r>
                  <a:rPr lang="ko-KR" altLang="en-US" sz="7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AFCBC"/>
                    </a:highlight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천뢰침</a:t>
                </a:r>
                <a:r>
                  <a:rPr lang="ko-KR" altLang="en-US" sz="7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AFCBC"/>
                    </a:highlight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</a:t>
                </a:r>
                <a:r>
                  <a:rPr lang="en-US" altLang="ko-KR" sz="7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AFCBC"/>
                    </a:highlight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- </a:t>
                </a:r>
                <a:r>
                  <a:rPr lang="ko-KR" altLang="en-US" sz="7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AFCBC"/>
                    </a:highlight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식’</a:t>
                </a:r>
                <a:r>
                  <a:rPr lang="ko-KR" altLang="en-US" sz="7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효과 부여 →</a:t>
                </a:r>
                <a:r>
                  <a:rPr lang="en-US" altLang="ko-KR" sz="7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</a:t>
                </a:r>
                <a:r>
                  <a:rPr lang="ko-KR" altLang="en-US" sz="7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대상에게 </a:t>
                </a:r>
                <a:r>
                  <a:rPr lang="ko-KR" altLang="en-US" sz="7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AFCBC"/>
                    </a:highlight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번개 유도</a:t>
                </a:r>
              </a:p>
            </p:txBody>
          </p:sp>
        </p:grp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ECB07BB1-FCE8-D5E2-65F4-A0E1306E75B9}"/>
              </a:ext>
            </a:extLst>
          </p:cNvPr>
          <p:cNvGrpSpPr/>
          <p:nvPr/>
        </p:nvGrpSpPr>
        <p:grpSpPr>
          <a:xfrm>
            <a:off x="192088" y="905593"/>
            <a:ext cx="2248834" cy="413018"/>
            <a:chOff x="192088" y="913562"/>
            <a:chExt cx="2248834" cy="413018"/>
          </a:xfrm>
        </p:grpSpPr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B4215533-135F-2DB5-AB53-E9E4C892D238}"/>
                </a:ext>
              </a:extLst>
            </p:cNvPr>
            <p:cNvSpPr txBox="1"/>
            <p:nvPr/>
          </p:nvSpPr>
          <p:spPr>
            <a:xfrm>
              <a:off x="192088" y="913562"/>
              <a:ext cx="372465" cy="16842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effectLst/>
          </p:spPr>
          <p:txBody>
            <a:bodyPr wrap="none" lIns="36000" tIns="7200" rIns="36000" bIns="7200" rtlCol="0" anchor="t">
              <a:spAutoFit/>
            </a:bodyPr>
            <a:lstStyle/>
            <a:p>
              <a:pPr>
                <a:spcAft>
                  <a:spcPts val="400"/>
                </a:spcAft>
              </a:pPr>
              <a:r>
                <a: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#</a:t>
              </a:r>
              <a:r>
                <a:rPr lang="ko-KR" altLang="en-US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도사</a:t>
              </a:r>
              <a:endPara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AA9988A0-493E-BDC3-F256-6F26922CC8C8}"/>
                </a:ext>
              </a:extLst>
            </p:cNvPr>
            <p:cNvSpPr txBox="1"/>
            <p:nvPr/>
          </p:nvSpPr>
          <p:spPr>
            <a:xfrm>
              <a:off x="733654" y="913562"/>
              <a:ext cx="372465" cy="16842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effectLst/>
          </p:spPr>
          <p:txBody>
            <a:bodyPr wrap="none" lIns="36000" tIns="7200" rIns="36000" bIns="7200" rtlCol="0" anchor="t">
              <a:spAutoFit/>
            </a:bodyPr>
            <a:lstStyle/>
            <a:p>
              <a:pPr>
                <a:spcAft>
                  <a:spcPts val="400"/>
                </a:spcAft>
              </a:pPr>
              <a:r>
                <a: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#</a:t>
              </a:r>
              <a:r>
                <a:rPr lang="ko-KR" altLang="en-US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부채</a:t>
              </a:r>
              <a:endPara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1E87BF4B-AA88-71B7-C7F9-7738CE505462}"/>
                </a:ext>
              </a:extLst>
            </p:cNvPr>
            <p:cNvSpPr txBox="1"/>
            <p:nvPr/>
          </p:nvSpPr>
          <p:spPr>
            <a:xfrm>
              <a:off x="1275220" y="913562"/>
              <a:ext cx="372465" cy="16842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effectLst/>
          </p:spPr>
          <p:txBody>
            <a:bodyPr wrap="none" lIns="36000" tIns="7200" rIns="36000" bIns="7200" rtlCol="0" anchor="t">
              <a:spAutoFit/>
            </a:bodyPr>
            <a:lstStyle/>
            <a:p>
              <a:pPr>
                <a:spcAft>
                  <a:spcPts val="400"/>
                </a:spcAft>
              </a:pPr>
              <a:r>
                <a: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#</a:t>
              </a:r>
              <a:r>
                <a:rPr lang="ko-KR" altLang="en-US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번개</a:t>
              </a:r>
              <a:endPara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7704BBEA-3ACF-4D10-9FD8-B613CB1BC18C}"/>
                </a:ext>
              </a:extLst>
            </p:cNvPr>
            <p:cNvSpPr txBox="1"/>
            <p:nvPr/>
          </p:nvSpPr>
          <p:spPr>
            <a:xfrm>
              <a:off x="192088" y="1158151"/>
              <a:ext cx="1127479" cy="16842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effectLst/>
          </p:spPr>
          <p:txBody>
            <a:bodyPr wrap="none" lIns="36000" tIns="7200" rIns="36000" bIns="7200" rtlCol="0" anchor="t">
              <a:spAutoFit/>
            </a:bodyPr>
            <a:lstStyle/>
            <a:p>
              <a:pPr>
                <a:spcAft>
                  <a:spcPts val="400"/>
                </a:spcAft>
              </a:pPr>
              <a:r>
                <a: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#</a:t>
              </a:r>
              <a:r>
                <a:rPr lang="ko-KR" altLang="en-US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단일 대상 높은 피해</a:t>
              </a:r>
              <a:endPara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D0672DD0-DE4A-278A-B785-67CF0930AE51}"/>
                </a:ext>
              </a:extLst>
            </p:cNvPr>
            <p:cNvSpPr txBox="1"/>
            <p:nvPr/>
          </p:nvSpPr>
          <p:spPr>
            <a:xfrm>
              <a:off x="1816786" y="913562"/>
              <a:ext cx="624136" cy="16842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effectLst/>
          </p:spPr>
          <p:txBody>
            <a:bodyPr wrap="none" lIns="36000" tIns="7200" rIns="36000" bIns="7200" rtlCol="0" anchor="t">
              <a:spAutoFit/>
            </a:bodyPr>
            <a:lstStyle/>
            <a:p>
              <a:pPr>
                <a:spcAft>
                  <a:spcPts val="400"/>
                </a:spcAft>
              </a:pPr>
              <a:r>
                <a: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#</a:t>
              </a:r>
              <a:r>
                <a:rPr lang="ko-KR" altLang="en-US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방어 무시</a:t>
              </a:r>
              <a:endPara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sp>
        <p:nvSpPr>
          <p:cNvPr id="181" name="화살표: 아래쪽 180">
            <a:extLst>
              <a:ext uri="{FF2B5EF4-FFF2-40B4-BE49-F238E27FC236}">
                <a16:creationId xmlns:a16="http://schemas.microsoft.com/office/drawing/2014/main" id="{C09508F8-1BC2-9513-4760-A0105FC321F1}"/>
              </a:ext>
            </a:extLst>
          </p:cNvPr>
          <p:cNvSpPr/>
          <p:nvPr/>
        </p:nvSpPr>
        <p:spPr>
          <a:xfrm rot="16200000">
            <a:off x="5052294" y="5558981"/>
            <a:ext cx="130082" cy="182845"/>
          </a:xfrm>
          <a:prstGeom prst="downArrow">
            <a:avLst/>
          </a:prstGeom>
          <a:solidFill>
            <a:srgbClr val="FAFCBC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1" name="직사각형 1080">
            <a:extLst>
              <a:ext uri="{FF2B5EF4-FFF2-40B4-BE49-F238E27FC236}">
                <a16:creationId xmlns:a16="http://schemas.microsoft.com/office/drawing/2014/main" id="{B788C7EB-9081-51FE-8AB1-38E88CDF1638}"/>
              </a:ext>
            </a:extLst>
          </p:cNvPr>
          <p:cNvSpPr/>
          <p:nvPr/>
        </p:nvSpPr>
        <p:spPr>
          <a:xfrm>
            <a:off x="5286029" y="4894588"/>
            <a:ext cx="3549507" cy="151163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2" name="직사각형 1081">
            <a:extLst>
              <a:ext uri="{FF2B5EF4-FFF2-40B4-BE49-F238E27FC236}">
                <a16:creationId xmlns:a16="http://schemas.microsoft.com/office/drawing/2014/main" id="{B34A8B2E-5CFE-B7D9-FA30-A5C3C8328ADB}"/>
              </a:ext>
            </a:extLst>
          </p:cNvPr>
          <p:cNvSpPr/>
          <p:nvPr/>
        </p:nvSpPr>
        <p:spPr>
          <a:xfrm>
            <a:off x="5286030" y="4894588"/>
            <a:ext cx="3549506" cy="215053"/>
          </a:xfrm>
          <a:prstGeom prst="rect">
            <a:avLst/>
          </a:prstGeom>
          <a:solidFill>
            <a:srgbClr val="0070C0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3" name="TextBox 1082">
            <a:extLst>
              <a:ext uri="{FF2B5EF4-FFF2-40B4-BE49-F238E27FC236}">
                <a16:creationId xmlns:a16="http://schemas.microsoft.com/office/drawing/2014/main" id="{542C8136-DB21-15C8-B9DF-FC37D649B81F}"/>
              </a:ext>
            </a:extLst>
          </p:cNvPr>
          <p:cNvSpPr txBox="1"/>
          <p:nvPr/>
        </p:nvSpPr>
        <p:spPr>
          <a:xfrm>
            <a:off x="5874827" y="4932865"/>
            <a:ext cx="807913" cy="138499"/>
          </a:xfrm>
          <a:prstGeom prst="rect">
            <a:avLst/>
          </a:prstGeom>
          <a:noFill/>
          <a:effectLst/>
        </p:spPr>
        <p:txBody>
          <a:bodyPr wrap="none" lIns="0" tIns="0" rIns="0" bIns="0" rtlCol="0" anchor="t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altLang="ko-KR" sz="9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(2) </a:t>
            </a:r>
            <a:r>
              <a:rPr lang="ko-KR" altLang="en-US" sz="9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아이디어 획득</a:t>
            </a:r>
            <a:endParaRPr lang="en-US" altLang="ko-KR" sz="900" dirty="0">
              <a:solidFill>
                <a:schemeClr val="bg1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033" name="직사각형 1032">
            <a:extLst>
              <a:ext uri="{FF2B5EF4-FFF2-40B4-BE49-F238E27FC236}">
                <a16:creationId xmlns:a16="http://schemas.microsoft.com/office/drawing/2014/main" id="{90F2BD93-0924-E37C-6C55-4F4D3BED38CD}"/>
              </a:ext>
            </a:extLst>
          </p:cNvPr>
          <p:cNvSpPr/>
          <p:nvPr/>
        </p:nvSpPr>
        <p:spPr>
          <a:xfrm>
            <a:off x="2768870" y="4894588"/>
            <a:ext cx="2179770" cy="151163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4" name="직사각형 1033">
            <a:extLst>
              <a:ext uri="{FF2B5EF4-FFF2-40B4-BE49-F238E27FC236}">
                <a16:creationId xmlns:a16="http://schemas.microsoft.com/office/drawing/2014/main" id="{7DEF6574-6815-DF32-8B6B-1028FC31339B}"/>
              </a:ext>
            </a:extLst>
          </p:cNvPr>
          <p:cNvSpPr/>
          <p:nvPr/>
        </p:nvSpPr>
        <p:spPr>
          <a:xfrm>
            <a:off x="2768870" y="4894588"/>
            <a:ext cx="2179770" cy="215053"/>
          </a:xfrm>
          <a:prstGeom prst="rect">
            <a:avLst/>
          </a:prstGeom>
          <a:solidFill>
            <a:srgbClr val="0070C0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6" name="TextBox 1035">
            <a:extLst>
              <a:ext uri="{FF2B5EF4-FFF2-40B4-BE49-F238E27FC236}">
                <a16:creationId xmlns:a16="http://schemas.microsoft.com/office/drawing/2014/main" id="{10D2B4E7-F2A9-0A8E-6F05-856F06A793D6}"/>
              </a:ext>
            </a:extLst>
          </p:cNvPr>
          <p:cNvSpPr txBox="1"/>
          <p:nvPr/>
        </p:nvSpPr>
        <p:spPr>
          <a:xfrm>
            <a:off x="3236790" y="4932865"/>
            <a:ext cx="1243930" cy="138499"/>
          </a:xfrm>
          <a:prstGeom prst="rect">
            <a:avLst/>
          </a:prstGeom>
          <a:noFill/>
          <a:effectLst/>
        </p:spPr>
        <p:txBody>
          <a:bodyPr wrap="none" lIns="0" tIns="0" rIns="0" bIns="0" rtlCol="0" anchor="t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altLang="ko-KR" sz="9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(1) </a:t>
            </a:r>
            <a:r>
              <a:rPr lang="ko-KR" altLang="en-US" sz="9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피뢰침의 동작 원리 분석</a:t>
            </a:r>
            <a:endParaRPr lang="en-US" altLang="ko-KR" sz="900" dirty="0">
              <a:solidFill>
                <a:schemeClr val="bg1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84" name="화살표: 아래쪽 183">
            <a:extLst>
              <a:ext uri="{FF2B5EF4-FFF2-40B4-BE49-F238E27FC236}">
                <a16:creationId xmlns:a16="http://schemas.microsoft.com/office/drawing/2014/main" id="{40E3A168-E242-6798-F898-822CFBDEB17E}"/>
              </a:ext>
            </a:extLst>
          </p:cNvPr>
          <p:cNvSpPr/>
          <p:nvPr/>
        </p:nvSpPr>
        <p:spPr>
          <a:xfrm rot="16200000">
            <a:off x="9173230" y="5558981"/>
            <a:ext cx="130082" cy="182845"/>
          </a:xfrm>
          <a:prstGeom prst="downArrow">
            <a:avLst/>
          </a:prstGeom>
          <a:solidFill>
            <a:srgbClr val="FAFCBC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22CF75E0-C4ED-2FC1-E4A1-3EB9AA477DF3}"/>
              </a:ext>
            </a:extLst>
          </p:cNvPr>
          <p:cNvSpPr/>
          <p:nvPr/>
        </p:nvSpPr>
        <p:spPr>
          <a:xfrm>
            <a:off x="9705551" y="4894588"/>
            <a:ext cx="3637891" cy="151163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27E4D9E6-A012-AA90-CC51-D06044510412}"/>
              </a:ext>
            </a:extLst>
          </p:cNvPr>
          <p:cNvSpPr/>
          <p:nvPr/>
        </p:nvSpPr>
        <p:spPr>
          <a:xfrm>
            <a:off x="9705552" y="4894588"/>
            <a:ext cx="3637890" cy="215053"/>
          </a:xfrm>
          <a:prstGeom prst="rect">
            <a:avLst/>
          </a:prstGeom>
          <a:solidFill>
            <a:srgbClr val="0070C0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9D68E93A-594F-7F39-9B73-B38E82874CF4}"/>
              </a:ext>
            </a:extLst>
          </p:cNvPr>
          <p:cNvSpPr txBox="1"/>
          <p:nvPr/>
        </p:nvSpPr>
        <p:spPr>
          <a:xfrm>
            <a:off x="11069244" y="4932865"/>
            <a:ext cx="910506" cy="138499"/>
          </a:xfrm>
          <a:prstGeom prst="rect">
            <a:avLst/>
          </a:prstGeom>
          <a:noFill/>
          <a:effectLst/>
        </p:spPr>
        <p:txBody>
          <a:bodyPr wrap="none" lIns="0" tIns="0" rIns="0" bIns="0" rtlCol="0" anchor="t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altLang="ko-KR" sz="9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(3) </a:t>
            </a:r>
            <a:r>
              <a:rPr lang="ko-KR" altLang="en-US" sz="9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아이디어 구체화</a:t>
            </a:r>
            <a:endParaRPr lang="en-US" altLang="ko-KR" sz="900" dirty="0">
              <a:solidFill>
                <a:schemeClr val="bg1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7B50CD9A-CB1C-7FF3-28E4-6DB2EAFA6B4B}"/>
              </a:ext>
            </a:extLst>
          </p:cNvPr>
          <p:cNvSpPr txBox="1"/>
          <p:nvPr/>
        </p:nvSpPr>
        <p:spPr>
          <a:xfrm>
            <a:off x="10016882" y="5109641"/>
            <a:ext cx="3015248" cy="442035"/>
          </a:xfrm>
          <a:prstGeom prst="rect">
            <a:avLst/>
          </a:prstGeom>
          <a:noFill/>
          <a:effectLst/>
        </p:spPr>
        <p:txBody>
          <a:bodyPr wrap="none" lIns="0" tIns="72000" rIns="0" bIns="0" rtlCol="0" anchor="t">
            <a:spAutoFit/>
          </a:bodyPr>
          <a:lstStyle>
            <a:defPPr>
              <a:defRPr lang="ko-KR"/>
            </a:defPPr>
            <a:lvl1pPr algn="ctr">
              <a:defRPr sz="800">
                <a:solidFill>
                  <a:srgbClr val="0070C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ko-KR" altLang="en-US" dirty="0">
                <a:solidFill>
                  <a:schemeClr val="tx1"/>
                </a:solidFill>
              </a:rPr>
              <a:t>대상의 몸에 박힌 부챗살로 인해 지면이 아닌 대상의 신체 내부로 번개를 분산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ko-KR" altLang="en-US" dirty="0">
                <a:solidFill>
                  <a:schemeClr val="tx1"/>
                </a:solidFill>
              </a:rPr>
              <a:t>→ 방어력이 상대적으로 낮은 내부를 직접적으로 공격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ko-KR" altLang="en-US" dirty="0">
                <a:solidFill>
                  <a:schemeClr val="tx1"/>
                </a:solidFill>
              </a:rPr>
              <a:t>→ 방어 무시 효과 추가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091" name="TextBox 1090">
            <a:extLst>
              <a:ext uri="{FF2B5EF4-FFF2-40B4-BE49-F238E27FC236}">
                <a16:creationId xmlns:a16="http://schemas.microsoft.com/office/drawing/2014/main" id="{648EB74B-1A80-7745-1C37-1DAFC6853CF9}"/>
              </a:ext>
            </a:extLst>
          </p:cNvPr>
          <p:cNvSpPr txBox="1"/>
          <p:nvPr/>
        </p:nvSpPr>
        <p:spPr>
          <a:xfrm>
            <a:off x="3792088" y="5109641"/>
            <a:ext cx="1077218" cy="195814"/>
          </a:xfrm>
          <a:prstGeom prst="rect">
            <a:avLst/>
          </a:prstGeom>
          <a:noFill/>
          <a:effectLst/>
        </p:spPr>
        <p:txBody>
          <a:bodyPr wrap="none" lIns="0" tIns="72000" rIns="0" bIns="0" rtlCol="0" anchor="t">
            <a:spAutoFit/>
          </a:bodyPr>
          <a:lstStyle/>
          <a:p>
            <a:pPr algn="ctr"/>
            <a:r>
              <a:rPr lang="ko-KR" altLang="en-US" sz="800" dirty="0">
                <a:solidFill>
                  <a:srgbClr val="0070C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번개 유도</a:t>
            </a:r>
            <a:r>
              <a:rPr lang="ko-KR" altLang="en-US" sz="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→ </a:t>
            </a:r>
            <a:r>
              <a:rPr lang="ko-KR" altLang="en-US" sz="800" dirty="0">
                <a:solidFill>
                  <a:srgbClr val="0070C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지면으로 분산</a:t>
            </a:r>
            <a:endParaRPr lang="en-US" altLang="ko-KR" sz="800" dirty="0">
              <a:solidFill>
                <a:srgbClr val="0070C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1097" name="그림 1096" descr="스크린샷, 텍스트, 직사각형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3D8AF0F-CD18-1188-0388-692551ECA95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0066" y="5103140"/>
            <a:ext cx="853448" cy="1285714"/>
          </a:xfrm>
          <a:prstGeom prst="rect">
            <a:avLst/>
          </a:prstGeom>
        </p:spPr>
      </p:pic>
      <p:pic>
        <p:nvPicPr>
          <p:cNvPr id="1111" name="그림 1110" descr="그림, 일러스트레이션, 예술, 스케치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64811D2-9970-77CD-AC51-6FDE9DB60EA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24"/>
          <a:stretch>
            <a:fillRect/>
          </a:stretch>
        </p:blipFill>
        <p:spPr>
          <a:xfrm>
            <a:off x="6767332" y="5172336"/>
            <a:ext cx="2003659" cy="1171187"/>
          </a:xfrm>
          <a:prstGeom prst="rect">
            <a:avLst/>
          </a:prstGeom>
        </p:spPr>
      </p:pic>
      <p:sp>
        <p:nvSpPr>
          <p:cNvPr id="1084" name="TextBox 1083">
            <a:extLst>
              <a:ext uri="{FF2B5EF4-FFF2-40B4-BE49-F238E27FC236}">
                <a16:creationId xmlns:a16="http://schemas.microsoft.com/office/drawing/2014/main" id="{A7CECFEF-7A3D-50E4-C5B4-22A4192812E8}"/>
              </a:ext>
            </a:extLst>
          </p:cNvPr>
          <p:cNvSpPr txBox="1"/>
          <p:nvPr/>
        </p:nvSpPr>
        <p:spPr>
          <a:xfrm>
            <a:off x="5337076" y="5109641"/>
            <a:ext cx="2031005" cy="318924"/>
          </a:xfrm>
          <a:prstGeom prst="rect">
            <a:avLst/>
          </a:prstGeom>
          <a:noFill/>
          <a:effectLst/>
        </p:spPr>
        <p:txBody>
          <a:bodyPr wrap="none" lIns="0" tIns="72000" rIns="0" bIns="0" rtlCol="0" anchor="t">
            <a:spAutoFit/>
          </a:bodyPr>
          <a:lstStyle>
            <a:defPPr>
              <a:defRPr lang="ko-KR"/>
            </a:defPPr>
            <a:lvl1pPr algn="ctr">
              <a:defRPr sz="800">
                <a:solidFill>
                  <a:srgbClr val="0070C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algn="l"/>
            <a:r>
              <a:rPr lang="ko-KR" altLang="en-US" dirty="0">
                <a:solidFill>
                  <a:schemeClr val="tx1"/>
                </a:solidFill>
              </a:rPr>
              <a:t>피뢰침 역할을 하는 부챗살이 대상에게 꽂히니까</a:t>
            </a:r>
            <a:endParaRPr lang="en-US" altLang="ko-KR" dirty="0">
              <a:solidFill>
                <a:schemeClr val="tx1"/>
              </a:solidFill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</a:rPr>
              <a:t>지면이 아닌 대상의 몸 내부로 번개를 분산시키는 것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112" name="TextBox 1111">
            <a:extLst>
              <a:ext uri="{FF2B5EF4-FFF2-40B4-BE49-F238E27FC236}">
                <a16:creationId xmlns:a16="http://schemas.microsoft.com/office/drawing/2014/main" id="{E7CCBF2C-1929-9A0E-9EE5-14E02AF99E7E}"/>
              </a:ext>
            </a:extLst>
          </p:cNvPr>
          <p:cNvSpPr txBox="1"/>
          <p:nvPr/>
        </p:nvSpPr>
        <p:spPr>
          <a:xfrm>
            <a:off x="5337076" y="5545699"/>
            <a:ext cx="1740861" cy="318924"/>
          </a:xfrm>
          <a:prstGeom prst="rect">
            <a:avLst/>
          </a:prstGeom>
          <a:noFill/>
          <a:effectLst/>
        </p:spPr>
        <p:txBody>
          <a:bodyPr wrap="none" lIns="0" tIns="72000" rIns="0" bIns="0" rtlCol="0" anchor="t">
            <a:spAutoFit/>
          </a:bodyPr>
          <a:lstStyle>
            <a:defPPr>
              <a:defRPr lang="ko-KR"/>
            </a:defPPr>
            <a:lvl1pPr algn="ctr">
              <a:defRPr sz="800">
                <a:solidFill>
                  <a:srgbClr val="0070C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algn="l"/>
            <a:r>
              <a:rPr lang="ko-KR" altLang="en-US" dirty="0">
                <a:solidFill>
                  <a:schemeClr val="tx1"/>
                </a:solidFill>
              </a:rPr>
              <a:t>외부에 비해 방어력이 낮은 내부를 직접 타격</a:t>
            </a:r>
            <a:endParaRPr lang="en-US" altLang="ko-KR" dirty="0">
              <a:solidFill>
                <a:schemeClr val="tx1"/>
              </a:solidFill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</a:rPr>
              <a:t>→ 방어 무시 효과로 볼 수 있지 않을까</a:t>
            </a:r>
            <a:r>
              <a:rPr lang="en-US" altLang="ko-KR" dirty="0">
                <a:solidFill>
                  <a:schemeClr val="tx1"/>
                </a:solidFill>
              </a:rPr>
              <a:t>?</a:t>
            </a:r>
          </a:p>
        </p:txBody>
      </p:sp>
      <p:grpSp>
        <p:nvGrpSpPr>
          <p:cNvPr id="1123" name="그룹 1122">
            <a:extLst>
              <a:ext uri="{FF2B5EF4-FFF2-40B4-BE49-F238E27FC236}">
                <a16:creationId xmlns:a16="http://schemas.microsoft.com/office/drawing/2014/main" id="{B94946E0-16E9-2922-600E-1610916ED265}"/>
              </a:ext>
            </a:extLst>
          </p:cNvPr>
          <p:cNvGrpSpPr/>
          <p:nvPr/>
        </p:nvGrpSpPr>
        <p:grpSpPr>
          <a:xfrm>
            <a:off x="9867448" y="5655821"/>
            <a:ext cx="2491274" cy="1227728"/>
            <a:chOff x="9705550" y="5147918"/>
            <a:chExt cx="2491274" cy="1227728"/>
          </a:xfrm>
        </p:grpSpPr>
        <p:pic>
          <p:nvPicPr>
            <p:cNvPr id="1114" name="그림 1113" descr="동물 피규어, 포유류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851269AF-4FF4-624A-FC26-EF1CDF7A6B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52169" y="5147918"/>
              <a:ext cx="1344655" cy="1227728"/>
            </a:xfrm>
            <a:prstGeom prst="rect">
              <a:avLst/>
            </a:prstGeom>
          </p:spPr>
        </p:pic>
        <p:sp>
          <p:nvSpPr>
            <p:cNvPr id="1115" name="TextBox 1114">
              <a:extLst>
                <a:ext uri="{FF2B5EF4-FFF2-40B4-BE49-F238E27FC236}">
                  <a16:creationId xmlns:a16="http://schemas.microsoft.com/office/drawing/2014/main" id="{2226D71B-0951-3514-9A9A-F32C6001FC4F}"/>
                </a:ext>
              </a:extLst>
            </p:cNvPr>
            <p:cNvSpPr txBox="1"/>
            <p:nvPr/>
          </p:nvSpPr>
          <p:spPr>
            <a:xfrm>
              <a:off x="11424177" y="6160202"/>
              <a:ext cx="772647" cy="215444"/>
            </a:xfrm>
            <a:prstGeom prst="rect">
              <a:avLst/>
            </a:prstGeom>
            <a:solidFill>
              <a:schemeClr val="bg1"/>
            </a:solidFill>
            <a:effectLst/>
          </p:spPr>
          <p:txBody>
            <a:bodyPr wrap="none" lIns="0" tIns="0" rIns="0" bIns="0" rtlCol="0" anchor="t">
              <a:spAutoFit/>
            </a:bodyPr>
            <a:lstStyle/>
            <a:p>
              <a:r>
                <a:rPr lang="en-US" altLang="ko-KR" sz="7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&lt;</a:t>
              </a:r>
              <a:r>
                <a:rPr lang="ko-KR" altLang="en-US" sz="7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방어형 몬스터 예시</a:t>
              </a:r>
              <a:r>
                <a:rPr lang="en-US" altLang="ko-KR" sz="7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&gt;</a:t>
              </a:r>
            </a:p>
            <a:p>
              <a:r>
                <a:rPr lang="ko-KR" altLang="en-US" sz="7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말파이트</a:t>
              </a:r>
              <a:r>
                <a:rPr lang="ko-KR" altLang="en-US" sz="7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r>
                <a:rPr lang="en-US" altLang="ko-KR" sz="7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(</a:t>
              </a:r>
              <a:r>
                <a:rPr lang="en-US" altLang="ko-KR" sz="7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LoL</a:t>
              </a:r>
              <a:r>
                <a:rPr lang="en-US" altLang="ko-KR" sz="7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)</a:t>
              </a:r>
            </a:p>
          </p:txBody>
        </p:sp>
        <p:pic>
          <p:nvPicPr>
            <p:cNvPr id="1121" name="그림 1120" descr="의류, 의상 디자인, 여성, 인간의 얼굴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BED97F59-311E-E2A1-3436-133770533B6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997" t="3068" r="4911" b="51899"/>
            <a:stretch>
              <a:fillRect/>
            </a:stretch>
          </p:blipFill>
          <p:spPr>
            <a:xfrm>
              <a:off x="9705550" y="5341844"/>
              <a:ext cx="880216" cy="832170"/>
            </a:xfrm>
            <a:prstGeom prst="rect">
              <a:avLst/>
            </a:prstGeom>
          </p:spPr>
        </p:pic>
        <p:pic>
          <p:nvPicPr>
            <p:cNvPr id="1120" name="그림 1119" descr="스크린샷, 그래픽, 그래픽 디자인, 디자인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B2A95694-BE19-C754-C5D7-5CC70F4D3BCD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colorTemperature colorTemp="11500"/>
                      </a14:imgEffect>
                      <a14:imgEffect>
                        <a14:saturation sat="400000"/>
                      </a14:imgEffect>
                      <a14:imgEffect>
                        <a14:brightnessContrast bright="-100000"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966" t="58352" r="75428" b="32872"/>
            <a:stretch>
              <a:fillRect/>
            </a:stretch>
          </p:blipFill>
          <p:spPr>
            <a:xfrm rot="16200000">
              <a:off x="10301795" y="5507442"/>
              <a:ext cx="230737" cy="129770"/>
            </a:xfrm>
            <a:prstGeom prst="rect">
              <a:avLst/>
            </a:prstGeom>
            <a:effectLst>
              <a:glow rad="25400">
                <a:srgbClr val="FAFCBC"/>
              </a:glow>
            </a:effectLst>
          </p:spPr>
        </p:pic>
        <p:pic>
          <p:nvPicPr>
            <p:cNvPr id="1122" name="그림 1121" descr="스크린샷, 그래픽, 그래픽 디자인, 디자인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6DD695A5-32B6-A9B5-33A2-5BFC9AC81B9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colorTemperature colorTemp="11500"/>
                      </a14:imgEffect>
                      <a14:imgEffect>
                        <a14:saturation sat="400000"/>
                      </a14:imgEffect>
                      <a14:imgEffect>
                        <a14:brightnessContrast bright="-100000"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966" t="58352" r="75428" b="32872"/>
            <a:stretch>
              <a:fillRect/>
            </a:stretch>
          </p:blipFill>
          <p:spPr>
            <a:xfrm rot="16200000">
              <a:off x="10425830" y="5586475"/>
              <a:ext cx="230737" cy="129770"/>
            </a:xfrm>
            <a:prstGeom prst="rect">
              <a:avLst/>
            </a:prstGeom>
            <a:effectLst>
              <a:glow rad="25400">
                <a:srgbClr val="FAFCBC"/>
              </a:glow>
            </a:effectLst>
          </p:spPr>
        </p:pic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99A6461B-BE92-3EB4-E026-ADCADB5560CF}"/>
              </a:ext>
            </a:extLst>
          </p:cNvPr>
          <p:cNvGrpSpPr/>
          <p:nvPr/>
        </p:nvGrpSpPr>
        <p:grpSpPr>
          <a:xfrm>
            <a:off x="2768870" y="2025191"/>
            <a:ext cx="753097" cy="215053"/>
            <a:chOff x="2768870" y="2025191"/>
            <a:chExt cx="753097" cy="215053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B80EEF27-2D85-BD58-E3EB-E437FB31686B}"/>
                </a:ext>
              </a:extLst>
            </p:cNvPr>
            <p:cNvSpPr/>
            <p:nvPr/>
          </p:nvSpPr>
          <p:spPr>
            <a:xfrm>
              <a:off x="2768870" y="2025191"/>
              <a:ext cx="753097" cy="215053"/>
            </a:xfrm>
            <a:prstGeom prst="rect">
              <a:avLst/>
            </a:prstGeom>
            <a:solidFill>
              <a:srgbClr val="0070C0"/>
            </a:solidFill>
            <a:ln w="63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0070C0"/>
                </a:solidFill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871A139D-CA0A-9FE7-0B3A-10FB9C464211}"/>
                </a:ext>
              </a:extLst>
            </p:cNvPr>
            <p:cNvSpPr txBox="1"/>
            <p:nvPr/>
          </p:nvSpPr>
          <p:spPr>
            <a:xfrm>
              <a:off x="2816001" y="2055773"/>
              <a:ext cx="658835" cy="153888"/>
            </a:xfrm>
            <a:prstGeom prst="rect">
              <a:avLst/>
            </a:prstGeom>
            <a:noFill/>
            <a:effectLst/>
          </p:spPr>
          <p:txBody>
            <a:bodyPr wrap="none" lIns="0" tIns="0" rIns="0" bIns="0" rtlCol="0" anchor="t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altLang="ko-KR" sz="1000" dirty="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[</a:t>
              </a:r>
              <a:r>
                <a:rPr lang="ko-KR" altLang="en-US" sz="1000" dirty="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문제 사항 </a:t>
              </a:r>
              <a:r>
                <a:rPr lang="en-US" altLang="ko-KR" sz="1000" dirty="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1]</a:t>
              </a:r>
              <a:endParaRPr lang="en-US" altLang="ko-KR" sz="1000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4DCF091F-4D3F-F4F0-D738-74FF8DD2CDAF}"/>
              </a:ext>
            </a:extLst>
          </p:cNvPr>
          <p:cNvGrpSpPr/>
          <p:nvPr/>
        </p:nvGrpSpPr>
        <p:grpSpPr>
          <a:xfrm>
            <a:off x="3521967" y="2025191"/>
            <a:ext cx="8670033" cy="215053"/>
            <a:chOff x="3601173" y="2025191"/>
            <a:chExt cx="8670033" cy="215053"/>
          </a:xfrm>
        </p:grpSpPr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AD5D1ADB-C84C-1B78-EA53-B65F2C28BD84}"/>
                </a:ext>
              </a:extLst>
            </p:cNvPr>
            <p:cNvSpPr/>
            <p:nvPr/>
          </p:nvSpPr>
          <p:spPr>
            <a:xfrm>
              <a:off x="3601173" y="2025191"/>
              <a:ext cx="8670033" cy="215053"/>
            </a:xfrm>
            <a:prstGeom prst="rect">
              <a:avLst/>
            </a:prstGeom>
            <a:solidFill>
              <a:srgbClr val="E1F2FF"/>
            </a:solidFill>
            <a:ln w="63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DBAFE78E-61B2-F729-FEED-6DB5BC975690}"/>
                </a:ext>
              </a:extLst>
            </p:cNvPr>
            <p:cNvSpPr txBox="1"/>
            <p:nvPr/>
          </p:nvSpPr>
          <p:spPr>
            <a:xfrm>
              <a:off x="3601173" y="2055773"/>
              <a:ext cx="4177994" cy="153888"/>
            </a:xfrm>
            <a:prstGeom prst="rect">
              <a:avLst/>
            </a:prstGeom>
            <a:noFill/>
            <a:effectLst/>
          </p:spPr>
          <p:txBody>
            <a:bodyPr wrap="none" lIns="72000" tIns="0" rIns="0" bIns="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단일 대상에게 높은 효율 →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피해를 한 곳에 집중할 수 있는 전투 스타일이 필요하다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775130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B388AF-A670-0AAB-D098-B576603B40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ADD0B19-C020-B38F-F0A3-26EC7559117D}"/>
              </a:ext>
            </a:extLst>
          </p:cNvPr>
          <p:cNvSpPr txBox="1"/>
          <p:nvPr/>
        </p:nvSpPr>
        <p:spPr>
          <a:xfrm>
            <a:off x="192088" y="538432"/>
            <a:ext cx="1324080" cy="169277"/>
          </a:xfrm>
          <a:prstGeom prst="rect">
            <a:avLst/>
          </a:prstGeom>
          <a:noFill/>
          <a:effectLst/>
        </p:spPr>
        <p:txBody>
          <a:bodyPr wrap="none" lIns="0" tIns="0" rIns="0" bIns="0" rtlCol="0" anchor="t">
            <a:spAutoFit/>
          </a:bodyPr>
          <a:lstStyle/>
          <a:p>
            <a:r>
              <a: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(1) </a:t>
            </a:r>
            <a:r>
              <a:rPr lang="ko-KR" altLang="en-US" sz="1100" dirty="0">
                <a:solidFill>
                  <a:srgbClr val="0070C0"/>
                </a:solidFill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도사 가람 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/ 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도사 다온</a:t>
            </a:r>
            <a:endParaRPr lang="en-US" altLang="ko-KR" sz="1100" dirty="0">
              <a:solidFill>
                <a:schemeClr val="bg1">
                  <a:lumMod val="50000"/>
                </a:schemeClr>
              </a:solidFill>
              <a:latin typeface="페이퍼로지 6 SemiBold" pitchFamily="2" charset="-127"/>
              <a:ea typeface="페이퍼로지 6 SemiBold" pitchFamily="2" charset="-127"/>
              <a:cs typeface="Pretendard" panose="02000503000000020004" pitchFamily="2" charset="-127"/>
            </a:endParaRPr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70C348F9-53DA-27E2-208F-07A505A7D59B}"/>
              </a:ext>
            </a:extLst>
          </p:cNvPr>
          <p:cNvGrpSpPr/>
          <p:nvPr/>
        </p:nvGrpSpPr>
        <p:grpSpPr>
          <a:xfrm>
            <a:off x="0" y="0"/>
            <a:ext cx="12192000" cy="381195"/>
            <a:chOff x="0" y="0"/>
            <a:chExt cx="12192000" cy="381195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FEDD77F8-3562-7244-41B1-726E9D2AB592}"/>
                </a:ext>
              </a:extLst>
            </p:cNvPr>
            <p:cNvSpPr/>
            <p:nvPr/>
          </p:nvSpPr>
          <p:spPr>
            <a:xfrm>
              <a:off x="0" y="0"/>
              <a:ext cx="12192000" cy="38119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79D8DE0D-11C8-F164-99D5-B27CE13F195A}"/>
                </a:ext>
              </a:extLst>
            </p:cNvPr>
            <p:cNvGrpSpPr/>
            <p:nvPr/>
          </p:nvGrpSpPr>
          <p:grpSpPr>
            <a:xfrm>
              <a:off x="192088" y="51640"/>
              <a:ext cx="7200000" cy="277915"/>
              <a:chOff x="192088" y="51640"/>
              <a:chExt cx="7200000" cy="277915"/>
            </a:xfrm>
          </p:grpSpPr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DF2E8F34-D270-72C1-92AA-A6098F884C05}"/>
                  </a:ext>
                </a:extLst>
              </p:cNvPr>
              <p:cNvGrpSpPr/>
              <p:nvPr/>
            </p:nvGrpSpPr>
            <p:grpSpPr>
              <a:xfrm>
                <a:off x="192088" y="51640"/>
                <a:ext cx="1440000" cy="277915"/>
                <a:chOff x="192088" y="2355329"/>
                <a:chExt cx="1440000" cy="277915"/>
              </a:xfrm>
            </p:grpSpPr>
            <p:sp>
              <p:nvSpPr>
                <p:cNvPr id="39" name="직사각형 38">
                  <a:extLst>
                    <a:ext uri="{FF2B5EF4-FFF2-40B4-BE49-F238E27FC236}">
                      <a16:creationId xmlns:a16="http://schemas.microsoft.com/office/drawing/2014/main" id="{ECC2C098-5743-B91E-5919-F3B6AC7D8940}"/>
                    </a:ext>
                  </a:extLst>
                </p:cNvPr>
                <p:cNvSpPr/>
                <p:nvPr/>
              </p:nvSpPr>
              <p:spPr>
                <a:xfrm>
                  <a:off x="19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20292603-D131-2C61-5734-D87D71101895}"/>
                    </a:ext>
                  </a:extLst>
                </p:cNvPr>
                <p:cNvSpPr txBox="1"/>
                <p:nvPr/>
              </p:nvSpPr>
              <p:spPr>
                <a:xfrm>
                  <a:off x="743772" y="2417342"/>
                  <a:ext cx="336631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chemeClr val="bg1">
                          <a:lumMod val="6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Medium" panose="02000603000000020004" pitchFamily="2" charset="-127"/>
                    </a:rPr>
                    <a:t>프로필</a:t>
                  </a:r>
                </a:p>
              </p:txBody>
            </p:sp>
          </p:grpSp>
          <p:grpSp>
            <p:nvGrpSpPr>
              <p:cNvPr id="25" name="그룹 24">
                <a:extLst>
                  <a:ext uri="{FF2B5EF4-FFF2-40B4-BE49-F238E27FC236}">
                    <a16:creationId xmlns:a16="http://schemas.microsoft.com/office/drawing/2014/main" id="{29BB1ACB-D860-7EC9-1E47-D3B230FF217B}"/>
                  </a:ext>
                </a:extLst>
              </p:cNvPr>
              <p:cNvGrpSpPr/>
              <p:nvPr/>
            </p:nvGrpSpPr>
            <p:grpSpPr>
              <a:xfrm>
                <a:off x="1632088" y="51640"/>
                <a:ext cx="1440000" cy="277915"/>
                <a:chOff x="1632088" y="2355329"/>
                <a:chExt cx="1440000" cy="277915"/>
              </a:xfrm>
            </p:grpSpPr>
            <p:sp>
              <p:nvSpPr>
                <p:cNvPr id="40" name="직사각형 39">
                  <a:extLst>
                    <a:ext uri="{FF2B5EF4-FFF2-40B4-BE49-F238E27FC236}">
                      <a16:creationId xmlns:a16="http://schemas.microsoft.com/office/drawing/2014/main" id="{D31ECF00-757B-973B-7442-0C793540E4C5}"/>
                    </a:ext>
                  </a:extLst>
                </p:cNvPr>
                <p:cNvSpPr/>
                <p:nvPr/>
              </p:nvSpPr>
              <p:spPr>
                <a:xfrm>
                  <a:off x="163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65FB032C-9F61-20A3-BE43-E62F5934FC82}"/>
                    </a:ext>
                  </a:extLst>
                </p:cNvPr>
                <p:cNvSpPr txBox="1"/>
                <p:nvPr/>
              </p:nvSpPr>
              <p:spPr>
                <a:xfrm>
                  <a:off x="1935308" y="2386564"/>
                  <a:ext cx="833562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400" dirty="0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latin typeface="페이퍼로지 6 SemiBold" pitchFamily="2" charset="-127"/>
                      <a:ea typeface="페이퍼로지 6 SemiBold" pitchFamily="2" charset="-127"/>
                      <a:cs typeface="Pretendard Medium" panose="02000603000000020004" pitchFamily="2" charset="-127"/>
                    </a:rPr>
                    <a:t>신규 캐릭터</a:t>
                  </a:r>
                </a:p>
              </p:txBody>
            </p:sp>
          </p:grpSp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D609539D-FA0C-03FE-DBCE-8DC87F18557C}"/>
                  </a:ext>
                </a:extLst>
              </p:cNvPr>
              <p:cNvGrpSpPr/>
              <p:nvPr/>
            </p:nvGrpSpPr>
            <p:grpSpPr>
              <a:xfrm>
                <a:off x="3072088" y="51640"/>
                <a:ext cx="1440000" cy="277915"/>
                <a:chOff x="3072088" y="2355329"/>
                <a:chExt cx="1440000" cy="277915"/>
              </a:xfrm>
            </p:grpSpPr>
            <p:sp>
              <p:nvSpPr>
                <p:cNvPr id="41" name="직사각형 40">
                  <a:extLst>
                    <a:ext uri="{FF2B5EF4-FFF2-40B4-BE49-F238E27FC236}">
                      <a16:creationId xmlns:a16="http://schemas.microsoft.com/office/drawing/2014/main" id="{50057968-E7F4-6540-3705-9B97C23E649A}"/>
                    </a:ext>
                  </a:extLst>
                </p:cNvPr>
                <p:cNvSpPr/>
                <p:nvPr/>
              </p:nvSpPr>
              <p:spPr>
                <a:xfrm>
                  <a:off x="307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46659E05-348F-F3EF-54D5-5BE742544FF6}"/>
                    </a:ext>
                  </a:extLst>
                </p:cNvPr>
                <p:cNvSpPr txBox="1"/>
                <p:nvPr/>
              </p:nvSpPr>
              <p:spPr>
                <a:xfrm>
                  <a:off x="3623773" y="2417342"/>
                  <a:ext cx="336631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 err="1">
                      <a:solidFill>
                        <a:schemeClr val="bg1">
                          <a:lumMod val="6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Medium" panose="02000603000000020004" pitchFamily="2" charset="-127"/>
                    </a:rPr>
                    <a:t>역기획</a:t>
                  </a:r>
                  <a:endParaRPr lang="ko-KR" altLang="en-US" sz="1000" dirty="0">
                    <a:solidFill>
                      <a:schemeClr val="bg1">
                        <a:lumMod val="65000"/>
                      </a:schemeClr>
                    </a:solidFill>
                    <a:latin typeface="페이퍼로지 5 Medium" pitchFamily="2" charset="-127"/>
                    <a:ea typeface="페이퍼로지 5 Medium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  <p:grpSp>
            <p:nvGrpSpPr>
              <p:cNvPr id="28" name="그룹 27">
                <a:extLst>
                  <a:ext uri="{FF2B5EF4-FFF2-40B4-BE49-F238E27FC236}">
                    <a16:creationId xmlns:a16="http://schemas.microsoft.com/office/drawing/2014/main" id="{4A8AB862-EC0C-BC35-6BC0-BC0C559952CD}"/>
                  </a:ext>
                </a:extLst>
              </p:cNvPr>
              <p:cNvGrpSpPr/>
              <p:nvPr/>
            </p:nvGrpSpPr>
            <p:grpSpPr>
              <a:xfrm>
                <a:off x="4512088" y="51640"/>
                <a:ext cx="1440000" cy="277915"/>
                <a:chOff x="4512088" y="2355329"/>
                <a:chExt cx="1440000" cy="277915"/>
              </a:xfrm>
            </p:grpSpPr>
            <p:sp>
              <p:nvSpPr>
                <p:cNvPr id="42" name="직사각형 41">
                  <a:extLst>
                    <a:ext uri="{FF2B5EF4-FFF2-40B4-BE49-F238E27FC236}">
                      <a16:creationId xmlns:a16="http://schemas.microsoft.com/office/drawing/2014/main" id="{1E633906-AF71-AFA5-DA0C-E7DB5F9DC240}"/>
                    </a:ext>
                  </a:extLst>
                </p:cNvPr>
                <p:cNvSpPr/>
                <p:nvPr/>
              </p:nvSpPr>
              <p:spPr>
                <a:xfrm>
                  <a:off x="451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06B89FC6-CFCE-06C7-C8F5-878105F47080}"/>
                    </a:ext>
                  </a:extLst>
                </p:cNvPr>
                <p:cNvSpPr txBox="1"/>
                <p:nvPr/>
              </p:nvSpPr>
              <p:spPr>
                <a:xfrm>
                  <a:off x="4810498" y="2417342"/>
                  <a:ext cx="843180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chemeClr val="bg1">
                          <a:lumMod val="6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Medium" panose="02000603000000020004" pitchFamily="2" charset="-127"/>
                    </a:rPr>
                    <a:t>팀 프로젝트 경험</a:t>
                  </a:r>
                </a:p>
              </p:txBody>
            </p:sp>
          </p:grp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0809AB91-6DC7-C93E-3AAA-5A6061DA770D}"/>
                  </a:ext>
                </a:extLst>
              </p:cNvPr>
              <p:cNvGrpSpPr/>
              <p:nvPr/>
            </p:nvGrpSpPr>
            <p:grpSpPr>
              <a:xfrm>
                <a:off x="5952088" y="51640"/>
                <a:ext cx="1440000" cy="277915"/>
                <a:chOff x="5952088" y="2355329"/>
                <a:chExt cx="1440000" cy="277915"/>
              </a:xfrm>
            </p:grpSpPr>
            <p:sp>
              <p:nvSpPr>
                <p:cNvPr id="43" name="직사각형 42">
                  <a:extLst>
                    <a:ext uri="{FF2B5EF4-FFF2-40B4-BE49-F238E27FC236}">
                      <a16:creationId xmlns:a16="http://schemas.microsoft.com/office/drawing/2014/main" id="{130D8458-9B01-8FEB-2831-DE7CEF8E1937}"/>
                    </a:ext>
                  </a:extLst>
                </p:cNvPr>
                <p:cNvSpPr/>
                <p:nvPr/>
              </p:nvSpPr>
              <p:spPr>
                <a:xfrm>
                  <a:off x="595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0C14141A-1AF0-8541-D462-379DB6F9FC11}"/>
                    </a:ext>
                  </a:extLst>
                </p:cNvPr>
                <p:cNvSpPr txBox="1"/>
                <p:nvPr/>
              </p:nvSpPr>
              <p:spPr>
                <a:xfrm>
                  <a:off x="6503773" y="2417342"/>
                  <a:ext cx="336631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chemeClr val="bg1">
                          <a:lumMod val="6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Medium" panose="02000603000000020004" pitchFamily="2" charset="-127"/>
                    </a:rPr>
                    <a:t>마무리</a:t>
                  </a:r>
                </a:p>
              </p:txBody>
            </p:sp>
          </p:grpSp>
          <p:cxnSp>
            <p:nvCxnSpPr>
              <p:cNvPr id="35" name="직선 연결선 34">
                <a:extLst>
                  <a:ext uri="{FF2B5EF4-FFF2-40B4-BE49-F238E27FC236}">
                    <a16:creationId xmlns:a16="http://schemas.microsoft.com/office/drawing/2014/main" id="{917D4E9D-7431-9672-E8C0-9CCD2427E63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3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직선 연결선 35">
                <a:extLst>
                  <a:ext uri="{FF2B5EF4-FFF2-40B4-BE49-F238E27FC236}">
                    <a16:creationId xmlns:a16="http://schemas.microsoft.com/office/drawing/2014/main" id="{7A8299AC-CD27-3C10-4235-DA05220A0C0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7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>
                <a:extLst>
                  <a:ext uri="{FF2B5EF4-FFF2-40B4-BE49-F238E27FC236}">
                    <a16:creationId xmlns:a16="http://schemas.microsoft.com/office/drawing/2014/main" id="{694F9A24-1773-3AD4-6664-D4B13C6D4B2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1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>
                <a:extLst>
                  <a:ext uri="{FF2B5EF4-FFF2-40B4-BE49-F238E27FC236}">
                    <a16:creationId xmlns:a16="http://schemas.microsoft.com/office/drawing/2014/main" id="{3012B110-F34C-E271-3BAB-6321DE79554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5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45">
                <a:extLst>
                  <a:ext uri="{FF2B5EF4-FFF2-40B4-BE49-F238E27FC236}">
                    <a16:creationId xmlns:a16="http://schemas.microsoft.com/office/drawing/2014/main" id="{77FBCE86-A8A6-04C6-AC1F-A7116201526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연결선 46">
                <a:extLst>
                  <a:ext uri="{FF2B5EF4-FFF2-40B4-BE49-F238E27FC236}">
                    <a16:creationId xmlns:a16="http://schemas.microsoft.com/office/drawing/2014/main" id="{CE3CF8EF-E334-DA55-0954-54E53AF54AE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9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A8FB1279-6122-CFDC-73C0-933D2E2B2C6E}"/>
              </a:ext>
            </a:extLst>
          </p:cNvPr>
          <p:cNvSpPr txBox="1"/>
          <p:nvPr/>
        </p:nvSpPr>
        <p:spPr>
          <a:xfrm>
            <a:off x="2789799" y="1104309"/>
            <a:ext cx="4312078" cy="457424"/>
          </a:xfrm>
          <a:prstGeom prst="rect">
            <a:avLst/>
          </a:prstGeom>
          <a:noFill/>
          <a:effectLst/>
        </p:spPr>
        <p:txBody>
          <a:bodyPr wrap="none" lIns="0" tIns="72000" rIns="0" bIns="0" rtlCol="0" anchor="t">
            <a:spAutoFit/>
          </a:bodyPr>
          <a:lstStyle/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“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여유롭고 절제된 동작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”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↔ 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“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강렬하고 파괴적인 전투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”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의 대비로 캐릭터의 매력 강화</a:t>
            </a:r>
            <a:endParaRPr lang="en-US" altLang="ko-KR" sz="10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단일 대상을 상대할 때 높은 효율을 발휘하는 캐릭터</a:t>
            </a:r>
            <a:endParaRPr lang="en-US" altLang="ko-KR" sz="10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2" name="그림 1" descr="의류, 의상 디자인, 여성, 인간의 얼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3AA612C-4DF0-FABC-023E-E423AF275E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2088" y="1782227"/>
            <a:ext cx="2248834" cy="392293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D924A8C-6EB3-6D1F-5F3C-CCC8D7A3ED26}"/>
              </a:ext>
            </a:extLst>
          </p:cNvPr>
          <p:cNvSpPr txBox="1"/>
          <p:nvPr/>
        </p:nvSpPr>
        <p:spPr>
          <a:xfrm>
            <a:off x="288179" y="4423762"/>
            <a:ext cx="2056653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glow rad="127000">
                    <a:schemeClr val="bg1"/>
                  </a:glo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하늘을 품은 뇌운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glow rad="127000">
                    <a:schemeClr val="bg1"/>
                  </a:glo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,</a:t>
            </a:r>
            <a:r>
              <a:rPr lang="en-US" altLang="ko-KR" sz="1400" dirty="0">
                <a:effectLst>
                  <a:glow rad="127000">
                    <a:schemeClr val="bg1"/>
                  </a:glo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 </a:t>
            </a:r>
            <a:r>
              <a:rPr lang="ko-KR" altLang="en-US" sz="2400" dirty="0">
                <a:effectLst>
                  <a:glow rad="127000">
                    <a:schemeClr val="bg1"/>
                  </a:glo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가람</a:t>
            </a:r>
            <a:endParaRPr lang="ko-KR" altLang="en-US" sz="2000" dirty="0">
              <a:effectLst>
                <a:glow rad="127000">
                  <a:schemeClr val="bg1"/>
                </a:glow>
              </a:effectLst>
              <a:latin typeface="빛의 계승자 Bold" panose="020B0600000101010101" pitchFamily="50" charset="-127"/>
              <a:ea typeface="빛의 계승자 Bold" panose="020B0600000101010101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B257676B-A868-2F5C-C7C2-2A81E003C7DB}"/>
              </a:ext>
            </a:extLst>
          </p:cNvPr>
          <p:cNvGrpSpPr/>
          <p:nvPr/>
        </p:nvGrpSpPr>
        <p:grpSpPr>
          <a:xfrm>
            <a:off x="667503" y="5975304"/>
            <a:ext cx="1298004" cy="234048"/>
            <a:chOff x="270364" y="6143035"/>
            <a:chExt cx="1298004" cy="234048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E9D1DDCD-D4D2-3BF4-9DA4-DB7168A182A0}"/>
                </a:ext>
              </a:extLst>
            </p:cNvPr>
            <p:cNvGrpSpPr/>
            <p:nvPr/>
          </p:nvGrpSpPr>
          <p:grpSpPr>
            <a:xfrm>
              <a:off x="270364" y="6143035"/>
              <a:ext cx="1298004" cy="234048"/>
              <a:chOff x="270364" y="6143035"/>
              <a:chExt cx="1298004" cy="234048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0558690-B3D6-80C6-C39A-CC5517CBA500}"/>
                  </a:ext>
                </a:extLst>
              </p:cNvPr>
              <p:cNvSpPr txBox="1"/>
              <p:nvPr/>
            </p:nvSpPr>
            <p:spPr>
              <a:xfrm>
                <a:off x="515195" y="6223195"/>
                <a:ext cx="1053173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b">
                <a:spAutoFit/>
              </a:bodyPr>
              <a:lstStyle/>
              <a:p>
                <a:pPr algn="ctr"/>
                <a:r>
                  <a:rPr lang="ko-KR" altLang="en-US" sz="1000" u="sng" dirty="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가람</a:t>
                </a:r>
                <a:r>
                  <a:rPr lang="en-US" altLang="ko-KR" sz="1000" u="sng" dirty="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_</a:t>
                </a:r>
                <a:r>
                  <a:rPr lang="ko-KR" altLang="en-US" sz="1000" u="sng" dirty="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전투기획서</a:t>
                </a:r>
                <a:r>
                  <a:rPr lang="en-US" altLang="ko-KR" sz="1000" u="sng" dirty="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.pdf</a:t>
                </a:r>
                <a:endParaRPr lang="ko-KR" altLang="en-US" sz="1100" u="sng" dirty="0">
                  <a:solidFill>
                    <a:srgbClr val="0070C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pic>
            <p:nvPicPr>
              <p:cNvPr id="12" name="그래픽 11">
                <a:extLst>
                  <a:ext uri="{FF2B5EF4-FFF2-40B4-BE49-F238E27FC236}">
                    <a16:creationId xmlns:a16="http://schemas.microsoft.com/office/drawing/2014/main" id="{327870E3-8F9A-545D-5CD6-763E656CC56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70364" y="6143035"/>
                <a:ext cx="190582" cy="234048"/>
              </a:xfrm>
              <a:prstGeom prst="rect">
                <a:avLst/>
              </a:prstGeom>
            </p:spPr>
          </p:pic>
        </p:grpSp>
        <p:sp>
          <p:nvSpPr>
            <p:cNvPr id="10" name="직사각형 9">
              <a:hlinkClick r:id="rId6" tooltip="문서 열기"/>
              <a:extLst>
                <a:ext uri="{FF2B5EF4-FFF2-40B4-BE49-F238E27FC236}">
                  <a16:creationId xmlns:a16="http://schemas.microsoft.com/office/drawing/2014/main" id="{B7A6F83D-EE71-5C58-6266-86C905C6008A}"/>
                </a:ext>
              </a:extLst>
            </p:cNvPr>
            <p:cNvSpPr/>
            <p:nvPr/>
          </p:nvSpPr>
          <p:spPr>
            <a:xfrm>
              <a:off x="270364" y="6143036"/>
              <a:ext cx="1298004" cy="23404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C9464A28-9E5F-2D36-B4EF-96A176D0B1A2}"/>
              </a:ext>
            </a:extLst>
          </p:cNvPr>
          <p:cNvSpPr txBox="1"/>
          <p:nvPr/>
        </p:nvSpPr>
        <p:spPr>
          <a:xfrm>
            <a:off x="2768870" y="1808678"/>
            <a:ext cx="730969" cy="153888"/>
          </a:xfrm>
          <a:prstGeom prst="rect">
            <a:avLst/>
          </a:prstGeom>
          <a:noFill/>
          <a:effectLst/>
        </p:spPr>
        <p:txBody>
          <a:bodyPr wrap="none" lIns="0" tIns="0" rIns="0" bIns="0" rtlCol="0" anchor="t">
            <a:spAutoFit/>
          </a:bodyPr>
          <a:lstStyle>
            <a:defPPr>
              <a:defRPr lang="ko-KR"/>
            </a:defPPr>
            <a:lvl1pPr>
              <a:defRPr sz="100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defRPr>
            </a:lvl1pPr>
          </a:lstStyle>
          <a:p>
            <a:r>
              <a:rPr lang="ko-KR" altLang="en-US" dirty="0"/>
              <a:t>기획 과정 예시</a:t>
            </a:r>
            <a:endParaRPr lang="en-US" altLang="ko-KR" dirty="0"/>
          </a:p>
        </p:txBody>
      </p: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59F2C89D-54DA-A256-4B00-6AB2C62FEEA6}"/>
              </a:ext>
            </a:extLst>
          </p:cNvPr>
          <p:cNvGrpSpPr/>
          <p:nvPr/>
        </p:nvGrpSpPr>
        <p:grpSpPr>
          <a:xfrm>
            <a:off x="2768869" y="2025191"/>
            <a:ext cx="9423131" cy="215053"/>
            <a:chOff x="2768869" y="2025191"/>
            <a:chExt cx="9423131" cy="215053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0536925B-6F7C-B435-41E3-D81768BA7DDC}"/>
                </a:ext>
              </a:extLst>
            </p:cNvPr>
            <p:cNvSpPr/>
            <p:nvPr/>
          </p:nvSpPr>
          <p:spPr>
            <a:xfrm>
              <a:off x="2768869" y="2025191"/>
              <a:ext cx="9423131" cy="215053"/>
            </a:xfrm>
            <a:prstGeom prst="rect">
              <a:avLst/>
            </a:prstGeom>
            <a:solidFill>
              <a:srgbClr val="E1F2FF"/>
            </a:solidFill>
            <a:ln w="63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CB036677-FCB6-5C61-8D22-09E20D14F680}"/>
                </a:ext>
              </a:extLst>
            </p:cNvPr>
            <p:cNvSpPr txBox="1"/>
            <p:nvPr/>
          </p:nvSpPr>
          <p:spPr>
            <a:xfrm>
              <a:off x="2768869" y="2055773"/>
              <a:ext cx="4831451" cy="153888"/>
            </a:xfrm>
            <a:prstGeom prst="rect">
              <a:avLst/>
            </a:prstGeom>
            <a:noFill/>
            <a:effectLst/>
          </p:spPr>
          <p:txBody>
            <a:bodyPr wrap="none" lIns="72000" tIns="0" rIns="0" bIns="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[</a:t>
              </a:r>
              <a:r>
                <a:rPr lang="ko-KR" altLang="en-US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문제 사항 </a:t>
              </a:r>
              <a:r>
                <a: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1]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단일 대상에게 높은 효율 →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피해를 한 곳에 집중할 수 있는 전투 스타일이 필요하다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.</a:t>
              </a:r>
            </a:p>
          </p:txBody>
        </p:sp>
      </p:grp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28865C3B-6231-3937-5787-41B2B13713FB}"/>
              </a:ext>
            </a:extLst>
          </p:cNvPr>
          <p:cNvGrpSpPr/>
          <p:nvPr/>
        </p:nvGrpSpPr>
        <p:grpSpPr>
          <a:xfrm>
            <a:off x="2768869" y="4343889"/>
            <a:ext cx="9423131" cy="215053"/>
            <a:chOff x="2768869" y="4369289"/>
            <a:chExt cx="9423131" cy="215053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615BF4D9-FDA3-06A2-346A-62C4A9DFACF6}"/>
                </a:ext>
              </a:extLst>
            </p:cNvPr>
            <p:cNvSpPr/>
            <p:nvPr/>
          </p:nvSpPr>
          <p:spPr>
            <a:xfrm>
              <a:off x="2768869" y="4369289"/>
              <a:ext cx="9423131" cy="215053"/>
            </a:xfrm>
            <a:prstGeom prst="rect">
              <a:avLst/>
            </a:prstGeom>
            <a:solidFill>
              <a:srgbClr val="E1F2FF"/>
            </a:solidFill>
            <a:ln w="63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41B243B0-3653-A7F5-77A1-F4013FB9A41B}"/>
                </a:ext>
              </a:extLst>
            </p:cNvPr>
            <p:cNvSpPr txBox="1"/>
            <p:nvPr/>
          </p:nvSpPr>
          <p:spPr>
            <a:xfrm>
              <a:off x="2768869" y="4399871"/>
              <a:ext cx="5235408" cy="153888"/>
            </a:xfrm>
            <a:prstGeom prst="rect">
              <a:avLst/>
            </a:prstGeom>
            <a:noFill/>
            <a:effectLst/>
          </p:spPr>
          <p:txBody>
            <a:bodyPr wrap="none" lIns="72000" tIns="0" rIns="0" bIns="0" rtlCol="0" anchor="t">
              <a:spAutoFit/>
            </a:bodyPr>
            <a:lstStyle>
              <a:defPPr>
                <a:defRPr lang="ko-KR"/>
              </a:defPPr>
              <a:lvl1pPr>
                <a:spcAft>
                  <a:spcPts val="600"/>
                </a:spcAft>
                <a:defRPr sz="100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defRPr>
              </a:lvl1pPr>
            </a:lstStyle>
            <a:p>
              <a:r>
                <a:rPr lang="en-US" altLang="ko-KR" dirty="0"/>
                <a:t>[</a:t>
              </a:r>
              <a:r>
                <a:rPr lang="ko-KR" altLang="en-US" dirty="0"/>
                <a:t>문제 사항 </a:t>
              </a:r>
              <a:r>
                <a:rPr lang="en-US" altLang="ko-KR" dirty="0"/>
                <a:t>2] </a:t>
              </a:r>
              <a:r>
                <a:rPr lang="ko-KR" altLang="en-US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모든 경우에 단일 대상을 상대로 높은 효율을 발휘한다면 캐릭터의 특색이 줄어들지 않을까</a:t>
              </a:r>
              <a:r>
                <a:rPr lang="en-US" altLang="ko-KR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?</a:t>
              </a:r>
            </a:p>
          </p:txBody>
        </p:sp>
      </p:grp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9A19C9DA-3CF6-C7B8-DAE6-B45B6D5F721B}"/>
              </a:ext>
            </a:extLst>
          </p:cNvPr>
          <p:cNvGrpSpPr/>
          <p:nvPr/>
        </p:nvGrpSpPr>
        <p:grpSpPr>
          <a:xfrm>
            <a:off x="2768869" y="3996441"/>
            <a:ext cx="9424800" cy="215053"/>
            <a:chOff x="2768869" y="3843401"/>
            <a:chExt cx="9424800" cy="215053"/>
          </a:xfrm>
        </p:grpSpPr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EC194FB0-84D3-A080-067B-95C8157EBD5D}"/>
                </a:ext>
              </a:extLst>
            </p:cNvPr>
            <p:cNvSpPr/>
            <p:nvPr/>
          </p:nvSpPr>
          <p:spPr>
            <a:xfrm>
              <a:off x="2768869" y="3843401"/>
              <a:ext cx="9424800" cy="215053"/>
            </a:xfrm>
            <a:prstGeom prst="rect">
              <a:avLst/>
            </a:prstGeom>
            <a:solidFill>
              <a:srgbClr val="FCFDD5"/>
            </a:solidFill>
            <a:ln w="63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4A39AD2E-EFA2-E0B6-860D-98E20F97A9D8}"/>
                </a:ext>
              </a:extLst>
            </p:cNvPr>
            <p:cNvSpPr txBox="1"/>
            <p:nvPr/>
          </p:nvSpPr>
          <p:spPr>
            <a:xfrm>
              <a:off x="2768869" y="3873983"/>
              <a:ext cx="3463055" cy="153888"/>
            </a:xfrm>
            <a:prstGeom prst="rect">
              <a:avLst/>
            </a:prstGeom>
            <a:noFill/>
            <a:effectLst/>
          </p:spPr>
          <p:txBody>
            <a:bodyPr wrap="none" lIns="72000" tIns="0" rIns="0" bIns="0" rtlCol="0" anchor="t">
              <a:spAutoFit/>
            </a:bodyPr>
            <a:lstStyle>
              <a:defPPr>
                <a:defRPr lang="ko-KR"/>
              </a:defPPr>
              <a:lvl1pPr>
                <a:spcAft>
                  <a:spcPts val="600"/>
                </a:spcAft>
                <a:defRPr sz="100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defRPr>
              </a:lvl1pPr>
            </a:lstStyle>
            <a:p>
              <a:r>
                <a:rPr lang="ko-KR" altLang="en-US" sz="900" dirty="0">
                  <a:solidFill>
                    <a:srgbClr val="FF0000"/>
                  </a:solidFill>
                </a:rPr>
                <a:t>▶ </a:t>
              </a:r>
              <a:r>
                <a:rPr lang="en-US" altLang="ko-KR" dirty="0"/>
                <a:t>[</a:t>
              </a:r>
              <a:r>
                <a:rPr lang="ko-KR" altLang="en-US" dirty="0"/>
                <a:t>결론</a:t>
              </a:r>
              <a:r>
                <a:rPr lang="en-US" altLang="ko-KR" dirty="0"/>
                <a:t>] </a:t>
              </a:r>
              <a:r>
                <a:rPr lang="ko-KR" altLang="en-US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번개를 유도하여 한 곳에 피해를 집중하는 전투 스타일 설계</a:t>
              </a:r>
              <a:endPara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sp>
        <p:nvSpPr>
          <p:cNvPr id="140" name="사다리꼴 139">
            <a:extLst>
              <a:ext uri="{FF2B5EF4-FFF2-40B4-BE49-F238E27FC236}">
                <a16:creationId xmlns:a16="http://schemas.microsoft.com/office/drawing/2014/main" id="{ABFDC6A6-E79C-BE5B-54AB-8D5EFD2962F3}"/>
              </a:ext>
            </a:extLst>
          </p:cNvPr>
          <p:cNvSpPr/>
          <p:nvPr/>
        </p:nvSpPr>
        <p:spPr>
          <a:xfrm>
            <a:off x="15209937" y="2234850"/>
            <a:ext cx="33207" cy="651765"/>
          </a:xfrm>
          <a:prstGeom prst="trapezoid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177E20CB-A6AE-7864-D5F3-753BA1752F5C}"/>
              </a:ext>
            </a:extLst>
          </p:cNvPr>
          <p:cNvGrpSpPr/>
          <p:nvPr/>
        </p:nvGrpSpPr>
        <p:grpSpPr>
          <a:xfrm>
            <a:off x="2768870" y="905593"/>
            <a:ext cx="9423130" cy="184368"/>
            <a:chOff x="2768870" y="905593"/>
            <a:chExt cx="9423130" cy="184368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AC35998-577C-67BB-0CD1-0FD5E8D61526}"/>
                </a:ext>
              </a:extLst>
            </p:cNvPr>
            <p:cNvSpPr txBox="1"/>
            <p:nvPr/>
          </p:nvSpPr>
          <p:spPr>
            <a:xfrm>
              <a:off x="2768870" y="905593"/>
              <a:ext cx="730969" cy="153888"/>
            </a:xfrm>
            <a:prstGeom prst="rect">
              <a:avLst/>
            </a:prstGeom>
            <a:noFill/>
            <a:effectLst/>
          </p:spPr>
          <p:txBody>
            <a:bodyPr wrap="none" lIns="0" tIns="0" rIns="0" bIns="0" rtlCol="0" anchor="t">
              <a:spAutoFit/>
            </a:bodyPr>
            <a:lstStyle/>
            <a:p>
              <a:r>
                <a:rPr lang="ko-KR" altLang="en-US" sz="1000" dirty="0">
                  <a:latin typeface="페이퍼로지 6 SemiBold" pitchFamily="2" charset="-127"/>
                  <a:ea typeface="페이퍼로지 6 SemiBold" pitchFamily="2" charset="-127"/>
                  <a:cs typeface="Pretendard" panose="02000503000000020004" pitchFamily="2" charset="-127"/>
                </a:rPr>
                <a:t>초기 기획 의도</a:t>
              </a:r>
            </a:p>
          </p:txBody>
        </p:sp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id="{546B4F9D-3A7C-54D9-6335-B0579CC79F0B}"/>
                </a:ext>
              </a:extLst>
            </p:cNvPr>
            <p:cNvCxnSpPr>
              <a:cxnSpLocks/>
            </p:cNvCxnSpPr>
            <p:nvPr/>
          </p:nvCxnSpPr>
          <p:spPr>
            <a:xfrm>
              <a:off x="2768870" y="1089961"/>
              <a:ext cx="942313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312DBFB-BC47-BA54-2C6C-B30104CFFB20}"/>
              </a:ext>
            </a:extLst>
          </p:cNvPr>
          <p:cNvCxnSpPr>
            <a:cxnSpLocks/>
          </p:cNvCxnSpPr>
          <p:nvPr/>
        </p:nvCxnSpPr>
        <p:spPr>
          <a:xfrm>
            <a:off x="2768870" y="1993046"/>
            <a:ext cx="942313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7542085-7D7E-4980-0A88-A95D0CB1BA9F}"/>
              </a:ext>
            </a:extLst>
          </p:cNvPr>
          <p:cNvSpPr txBox="1"/>
          <p:nvPr/>
        </p:nvSpPr>
        <p:spPr>
          <a:xfrm>
            <a:off x="3498502" y="4558942"/>
            <a:ext cx="6403997" cy="335646"/>
          </a:xfrm>
          <a:prstGeom prst="rect">
            <a:avLst/>
          </a:prstGeom>
          <a:noFill/>
          <a:effectLst/>
        </p:spPr>
        <p:txBody>
          <a:bodyPr wrap="none" lIns="0" tIns="72000" rIns="0" bIns="108000" rtlCol="0" anchor="t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sz="1000" dirty="0">
                <a:solidFill>
                  <a:srgbClr val="FF0000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▶ </a:t>
            </a:r>
            <a: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[</a:t>
            </a:r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해결 방법 </a:t>
            </a:r>
            <a: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1]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피뢰침이 번개를 유도하는 과정 활용 → 방어 무시 효과 추가 → 방어력이 높은 단일 대상을 상대로 높은 효율 발휘</a:t>
            </a:r>
            <a:endParaRPr lang="en-US" altLang="ko-KR" sz="10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768F7BE7-3EC8-6A68-0AFC-3F49D551D37A}"/>
              </a:ext>
            </a:extLst>
          </p:cNvPr>
          <p:cNvSpPr/>
          <p:nvPr/>
        </p:nvSpPr>
        <p:spPr>
          <a:xfrm>
            <a:off x="2768869" y="2297462"/>
            <a:ext cx="9423131" cy="1634974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9C1DBCE6-7D4F-F450-4B57-5063E029C84A}"/>
              </a:ext>
            </a:extLst>
          </p:cNvPr>
          <p:cNvGrpSpPr/>
          <p:nvPr/>
        </p:nvGrpSpPr>
        <p:grpSpPr>
          <a:xfrm>
            <a:off x="2832926" y="2359134"/>
            <a:ext cx="9189846" cy="1511630"/>
            <a:chOff x="2810066" y="2359134"/>
            <a:chExt cx="9189846" cy="1511630"/>
          </a:xfrm>
        </p:grpSpPr>
        <p:sp>
          <p:nvSpPr>
            <p:cNvPr id="135" name="화살표: 아래쪽 134">
              <a:extLst>
                <a:ext uri="{FF2B5EF4-FFF2-40B4-BE49-F238E27FC236}">
                  <a16:creationId xmlns:a16="http://schemas.microsoft.com/office/drawing/2014/main" id="{BB77EFBC-715D-1CF9-8A54-B9048240942A}"/>
                </a:ext>
              </a:extLst>
            </p:cNvPr>
            <p:cNvSpPr/>
            <p:nvPr/>
          </p:nvSpPr>
          <p:spPr>
            <a:xfrm rot="16200000">
              <a:off x="5846586" y="3023527"/>
              <a:ext cx="130082" cy="182845"/>
            </a:xfrm>
            <a:prstGeom prst="downArrow">
              <a:avLst/>
            </a:prstGeom>
            <a:solidFill>
              <a:srgbClr val="FAFCBC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D970C96A-6582-69C8-E9F0-9E4920C50935}"/>
                </a:ext>
              </a:extLst>
            </p:cNvPr>
            <p:cNvGrpSpPr/>
            <p:nvPr/>
          </p:nvGrpSpPr>
          <p:grpSpPr>
            <a:xfrm>
              <a:off x="6080321" y="2359134"/>
              <a:ext cx="1985506" cy="1511630"/>
              <a:chOff x="6053378" y="2538431"/>
              <a:chExt cx="1985506" cy="1511630"/>
            </a:xfrm>
          </p:grpSpPr>
          <p:sp>
            <p:nvSpPr>
              <p:cNvPr id="159" name="직사각형 158">
                <a:extLst>
                  <a:ext uri="{FF2B5EF4-FFF2-40B4-BE49-F238E27FC236}">
                    <a16:creationId xmlns:a16="http://schemas.microsoft.com/office/drawing/2014/main" id="{38C9CEA0-36F9-AF30-E1CA-1C618390F586}"/>
                  </a:ext>
                </a:extLst>
              </p:cNvPr>
              <p:cNvSpPr/>
              <p:nvPr/>
            </p:nvSpPr>
            <p:spPr>
              <a:xfrm>
                <a:off x="6053378" y="2538431"/>
                <a:ext cx="1985506" cy="151163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0" name="직사각형 159">
                <a:extLst>
                  <a:ext uri="{FF2B5EF4-FFF2-40B4-BE49-F238E27FC236}">
                    <a16:creationId xmlns:a16="http://schemas.microsoft.com/office/drawing/2014/main" id="{15C32B3F-98BE-981F-98A9-B71B89BBD717}"/>
                  </a:ext>
                </a:extLst>
              </p:cNvPr>
              <p:cNvSpPr/>
              <p:nvPr/>
            </p:nvSpPr>
            <p:spPr>
              <a:xfrm>
                <a:off x="6053378" y="2538431"/>
                <a:ext cx="1985506" cy="215053"/>
              </a:xfrm>
              <a:prstGeom prst="rect">
                <a:avLst/>
              </a:prstGeom>
              <a:solidFill>
                <a:srgbClr val="0070C0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DF13BB14-38B6-11CE-EC22-0313A13B36B3}"/>
                  </a:ext>
                </a:extLst>
              </p:cNvPr>
              <p:cNvSpPr txBox="1"/>
              <p:nvPr/>
            </p:nvSpPr>
            <p:spPr>
              <a:xfrm>
                <a:off x="6642175" y="2576708"/>
                <a:ext cx="807913" cy="138499"/>
              </a:xfrm>
              <a:prstGeom prst="rect">
                <a:avLst/>
              </a:prstGeom>
              <a:noFill/>
              <a:effectLst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en-US" altLang="ko-KR" sz="9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(2) </a:t>
                </a:r>
                <a:r>
                  <a:rPr lang="ko-KR" altLang="en-US" sz="9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아이디어 획득</a:t>
                </a:r>
                <a:endParaRPr lang="en-US" altLang="ko-KR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162" name="TextBox 161">
                <a:extLst>
                  <a:ext uri="{FF2B5EF4-FFF2-40B4-BE49-F238E27FC236}">
                    <a16:creationId xmlns:a16="http://schemas.microsoft.com/office/drawing/2014/main" id="{4A0D970D-986F-DC4C-EF9B-1FA3AEACFB81}"/>
                  </a:ext>
                </a:extLst>
              </p:cNvPr>
              <p:cNvSpPr txBox="1"/>
              <p:nvPr/>
            </p:nvSpPr>
            <p:spPr>
              <a:xfrm>
                <a:off x="6150854" y="2753484"/>
                <a:ext cx="1790554" cy="195814"/>
              </a:xfrm>
              <a:prstGeom prst="rect">
                <a:avLst/>
              </a:prstGeom>
              <a:noFill/>
              <a:effectLst/>
            </p:spPr>
            <p:txBody>
              <a:bodyPr wrap="none" lIns="0" tIns="72000" rIns="0" bIns="0" rtlCol="0" anchor="t">
                <a:spAutoFit/>
              </a:bodyPr>
              <a:lstStyle>
                <a:defPPr>
                  <a:defRPr lang="ko-KR"/>
                </a:defPPr>
                <a:lvl1pPr algn="ctr">
                  <a:defRPr sz="80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defRPr>
                </a:lvl1pPr>
              </a:lstStyle>
              <a:p>
                <a:r>
                  <a:rPr lang="ko-KR" altLang="en-US" dirty="0"/>
                  <a:t>부챗살이 피뢰침의 역할</a:t>
                </a:r>
                <a:r>
                  <a:rPr lang="ko-KR" altLang="en-US" dirty="0">
                    <a:solidFill>
                      <a:schemeClr val="tx1"/>
                    </a:solidFill>
                  </a:rPr>
                  <a:t>을 할 수 있지 않을까</a:t>
                </a:r>
                <a:r>
                  <a:rPr lang="en-US" altLang="ko-KR" dirty="0">
                    <a:solidFill>
                      <a:schemeClr val="tx1"/>
                    </a:solidFill>
                  </a:rPr>
                  <a:t>?</a:t>
                </a:r>
              </a:p>
            </p:txBody>
          </p:sp>
          <p:sp>
            <p:nvSpPr>
              <p:cNvPr id="1070" name="TextBox 1069">
                <a:extLst>
                  <a:ext uri="{FF2B5EF4-FFF2-40B4-BE49-F238E27FC236}">
                    <a16:creationId xmlns:a16="http://schemas.microsoft.com/office/drawing/2014/main" id="{1914CEC8-BBD4-EC4B-6745-61ABCA08E57C}"/>
                  </a:ext>
                </a:extLst>
              </p:cNvPr>
              <p:cNvSpPr txBox="1"/>
              <p:nvPr/>
            </p:nvSpPr>
            <p:spPr>
              <a:xfrm>
                <a:off x="7196492" y="3781805"/>
                <a:ext cx="695703" cy="215444"/>
              </a:xfrm>
              <a:prstGeom prst="rect">
                <a:avLst/>
              </a:prstGeom>
              <a:noFill/>
              <a:effectLst/>
            </p:spPr>
            <p:txBody>
              <a:bodyPr wrap="none" lIns="0" tIns="0" rIns="0" bIns="0" rtlCol="0" anchor="t">
                <a:spAutoFit/>
              </a:bodyPr>
              <a:lstStyle/>
              <a:p>
                <a:r>
                  <a:rPr lang="en-US" altLang="ko-KR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&lt;</a:t>
                </a:r>
                <a:r>
                  <a:rPr lang="ko-KR" altLang="en-US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피뢰침 역할 예시</a:t>
                </a:r>
                <a:r>
                  <a:rPr lang="en-US" altLang="ko-KR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&gt;</a:t>
                </a:r>
              </a:p>
              <a:p>
                <a:r>
                  <a:rPr lang="en-US" altLang="ko-KR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CN </a:t>
                </a:r>
                <a:r>
                  <a:rPr lang="ko-KR" altLang="en-US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타워 </a:t>
                </a:r>
                <a:r>
                  <a:rPr lang="en-US" altLang="ko-KR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(</a:t>
                </a:r>
                <a:r>
                  <a:rPr lang="ko-KR" altLang="en-US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캐나다</a:t>
                </a:r>
                <a:r>
                  <a:rPr lang="en-US" altLang="ko-KR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)</a:t>
                </a:r>
                <a:r>
                  <a:rPr lang="ko-KR" altLang="en-US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</a:t>
                </a:r>
                <a:endParaRPr lang="en-US" altLang="ko-KR" sz="7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pic>
            <p:nvPicPr>
              <p:cNvPr id="1071" name="Picture 2">
                <a:extLst>
                  <a:ext uri="{FF2B5EF4-FFF2-40B4-BE49-F238E27FC236}">
                    <a16:creationId xmlns:a16="http://schemas.microsoft.com/office/drawing/2014/main" id="{F25BD83E-D41F-54D6-C37C-0EE5FE00602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9166" t="19780" r="28111" b="33761"/>
              <a:stretch>
                <a:fillRect/>
              </a:stretch>
            </p:blipFill>
            <p:spPr bwMode="auto">
              <a:xfrm>
                <a:off x="6200068" y="3086782"/>
                <a:ext cx="933465" cy="90967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C3E8D679-3B80-0FB2-A08E-D9110FCE0C5D}"/>
                </a:ext>
              </a:extLst>
            </p:cNvPr>
            <p:cNvGrpSpPr/>
            <p:nvPr/>
          </p:nvGrpSpPr>
          <p:grpSpPr>
            <a:xfrm>
              <a:off x="2810066" y="2359134"/>
              <a:ext cx="2932866" cy="1511630"/>
              <a:chOff x="2797374" y="2538431"/>
              <a:chExt cx="2932866" cy="1511630"/>
            </a:xfrm>
          </p:grpSpPr>
          <p:sp>
            <p:nvSpPr>
              <p:cNvPr id="153" name="직사각형 152">
                <a:extLst>
                  <a:ext uri="{FF2B5EF4-FFF2-40B4-BE49-F238E27FC236}">
                    <a16:creationId xmlns:a16="http://schemas.microsoft.com/office/drawing/2014/main" id="{E7C7D60B-B6BD-D58E-CEED-689D55AB40C7}"/>
                  </a:ext>
                </a:extLst>
              </p:cNvPr>
              <p:cNvSpPr/>
              <p:nvPr/>
            </p:nvSpPr>
            <p:spPr>
              <a:xfrm>
                <a:off x="2797374" y="2538431"/>
                <a:ext cx="2932866" cy="151163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7" name="직사각형 156">
                <a:extLst>
                  <a:ext uri="{FF2B5EF4-FFF2-40B4-BE49-F238E27FC236}">
                    <a16:creationId xmlns:a16="http://schemas.microsoft.com/office/drawing/2014/main" id="{D1E9A682-CE60-B68A-5D5C-C3F30A553DED}"/>
                  </a:ext>
                </a:extLst>
              </p:cNvPr>
              <p:cNvSpPr/>
              <p:nvPr/>
            </p:nvSpPr>
            <p:spPr>
              <a:xfrm>
                <a:off x="2797374" y="2538431"/>
                <a:ext cx="2932866" cy="215053"/>
              </a:xfrm>
              <a:prstGeom prst="rect">
                <a:avLst/>
              </a:prstGeom>
              <a:solidFill>
                <a:srgbClr val="0070C0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56" name="그룹 155">
                <a:extLst>
                  <a:ext uri="{FF2B5EF4-FFF2-40B4-BE49-F238E27FC236}">
                    <a16:creationId xmlns:a16="http://schemas.microsoft.com/office/drawing/2014/main" id="{073E96D4-B1FB-9E00-3364-64B8375C0F98}"/>
                  </a:ext>
                </a:extLst>
              </p:cNvPr>
              <p:cNvGrpSpPr/>
              <p:nvPr/>
            </p:nvGrpSpPr>
            <p:grpSpPr>
              <a:xfrm>
                <a:off x="2885453" y="3139257"/>
                <a:ext cx="2756708" cy="772755"/>
                <a:chOff x="2954280" y="2865032"/>
                <a:chExt cx="2756708" cy="772755"/>
              </a:xfrm>
            </p:grpSpPr>
            <p:sp>
              <p:nvSpPr>
                <p:cNvPr id="23" name="화살표: 아래쪽 22">
                  <a:extLst>
                    <a:ext uri="{FF2B5EF4-FFF2-40B4-BE49-F238E27FC236}">
                      <a16:creationId xmlns:a16="http://schemas.microsoft.com/office/drawing/2014/main" id="{379CA635-6062-84CF-B6D7-90BE790B76BF}"/>
                    </a:ext>
                  </a:extLst>
                </p:cNvPr>
                <p:cNvSpPr/>
                <p:nvPr/>
              </p:nvSpPr>
              <p:spPr>
                <a:xfrm rot="16200000">
                  <a:off x="4258615" y="3159987"/>
                  <a:ext cx="130082" cy="182845"/>
                </a:xfrm>
                <a:prstGeom prst="downArrow">
                  <a:avLst/>
                </a:prstGeom>
                <a:solidFill>
                  <a:schemeClr val="bg1">
                    <a:lumMod val="75000"/>
                  </a:schemeClr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154" name="그룹 153">
                  <a:extLst>
                    <a:ext uri="{FF2B5EF4-FFF2-40B4-BE49-F238E27FC236}">
                      <a16:creationId xmlns:a16="http://schemas.microsoft.com/office/drawing/2014/main" id="{5EF996FB-4978-D884-7962-D69199D2A63F}"/>
                    </a:ext>
                  </a:extLst>
                </p:cNvPr>
                <p:cNvGrpSpPr/>
                <p:nvPr/>
              </p:nvGrpSpPr>
              <p:grpSpPr>
                <a:xfrm>
                  <a:off x="2954280" y="2865032"/>
                  <a:ext cx="1323803" cy="772755"/>
                  <a:chOff x="2954280" y="2865032"/>
                  <a:chExt cx="1323803" cy="772755"/>
                </a:xfrm>
              </p:grpSpPr>
              <p:grpSp>
                <p:nvGrpSpPr>
                  <p:cNvPr id="105" name="그룹 104">
                    <a:extLst>
                      <a:ext uri="{FF2B5EF4-FFF2-40B4-BE49-F238E27FC236}">
                        <a16:creationId xmlns:a16="http://schemas.microsoft.com/office/drawing/2014/main" id="{F396DD1B-2C40-935B-492B-D0DBC98A62C6}"/>
                      </a:ext>
                    </a:extLst>
                  </p:cNvPr>
                  <p:cNvGrpSpPr/>
                  <p:nvPr/>
                </p:nvGrpSpPr>
                <p:grpSpPr>
                  <a:xfrm>
                    <a:off x="2954280" y="2890631"/>
                    <a:ext cx="1147468" cy="747156"/>
                    <a:chOff x="2954279" y="3429000"/>
                    <a:chExt cx="1855416" cy="1208125"/>
                  </a:xfrm>
                </p:grpSpPr>
                <p:grpSp>
                  <p:nvGrpSpPr>
                    <p:cNvPr id="44" name="그룹 43">
                      <a:extLst>
                        <a:ext uri="{FF2B5EF4-FFF2-40B4-BE49-F238E27FC236}">
                          <a16:creationId xmlns:a16="http://schemas.microsoft.com/office/drawing/2014/main" id="{70555335-7791-E226-1D59-10ECD72D6C8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954279" y="3469640"/>
                      <a:ext cx="1855416" cy="1167485"/>
                      <a:chOff x="5083180" y="4983380"/>
                      <a:chExt cx="1855416" cy="1167485"/>
                    </a:xfrm>
                  </p:grpSpPr>
                  <p:sp>
                    <p:nvSpPr>
                      <p:cNvPr id="21" name="사다리꼴 20">
                        <a:extLst>
                          <a:ext uri="{FF2B5EF4-FFF2-40B4-BE49-F238E27FC236}">
                            <a16:creationId xmlns:a16="http://schemas.microsoft.com/office/drawing/2014/main" id="{7B33ED21-CA32-B40A-37AC-406090C8C4BE}"/>
                          </a:ext>
                        </a:extLst>
                      </p:cNvPr>
                      <p:cNvSpPr/>
                      <p:nvPr/>
                    </p:nvSpPr>
                    <p:spPr>
                      <a:xfrm rot="18000000">
                        <a:off x="5583274" y="5227477"/>
                        <a:ext cx="53694" cy="1053882"/>
                      </a:xfrm>
                      <a:prstGeom prst="trapezoid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20" name="사다리꼴 19">
                        <a:extLst>
                          <a:ext uri="{FF2B5EF4-FFF2-40B4-BE49-F238E27FC236}">
                            <a16:creationId xmlns:a16="http://schemas.microsoft.com/office/drawing/2014/main" id="{DE280498-93FC-2C9C-1956-52C00D6A3BA7}"/>
                          </a:ext>
                        </a:extLst>
                      </p:cNvPr>
                      <p:cNvSpPr/>
                      <p:nvPr/>
                    </p:nvSpPr>
                    <p:spPr>
                      <a:xfrm rot="19200000">
                        <a:off x="5685605" y="5096983"/>
                        <a:ext cx="53694" cy="1053882"/>
                      </a:xfrm>
                      <a:prstGeom prst="trapezoid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5" name="사다리꼴 14">
                        <a:extLst>
                          <a:ext uri="{FF2B5EF4-FFF2-40B4-BE49-F238E27FC236}">
                            <a16:creationId xmlns:a16="http://schemas.microsoft.com/office/drawing/2014/main" id="{C6698141-D116-0C4B-3D8F-F5BCC3CC0A55}"/>
                          </a:ext>
                        </a:extLst>
                      </p:cNvPr>
                      <p:cNvSpPr/>
                      <p:nvPr/>
                    </p:nvSpPr>
                    <p:spPr>
                      <a:xfrm rot="20400000">
                        <a:off x="5824112" y="5015347"/>
                        <a:ext cx="53694" cy="1053882"/>
                      </a:xfrm>
                      <a:prstGeom prst="trapezoid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6" name="사다리꼴 15">
                        <a:extLst>
                          <a:ext uri="{FF2B5EF4-FFF2-40B4-BE49-F238E27FC236}">
                            <a16:creationId xmlns:a16="http://schemas.microsoft.com/office/drawing/2014/main" id="{9BE736D3-BEDD-7A59-25F3-9E43111E350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981920" y="4983380"/>
                        <a:ext cx="53694" cy="1053882"/>
                      </a:xfrm>
                      <a:prstGeom prst="trapezoid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7" name="사다리꼴 16">
                        <a:extLst>
                          <a:ext uri="{FF2B5EF4-FFF2-40B4-BE49-F238E27FC236}">
                            <a16:creationId xmlns:a16="http://schemas.microsoft.com/office/drawing/2014/main" id="{5D0D23B3-4905-14DB-028A-4593AC104ED5}"/>
                          </a:ext>
                        </a:extLst>
                      </p:cNvPr>
                      <p:cNvSpPr/>
                      <p:nvPr/>
                    </p:nvSpPr>
                    <p:spPr>
                      <a:xfrm rot="1200000">
                        <a:off x="6145640" y="5015347"/>
                        <a:ext cx="53694" cy="1053882"/>
                      </a:xfrm>
                      <a:prstGeom prst="trapezoid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8" name="사다리꼴 17">
                        <a:extLst>
                          <a:ext uri="{FF2B5EF4-FFF2-40B4-BE49-F238E27FC236}">
                            <a16:creationId xmlns:a16="http://schemas.microsoft.com/office/drawing/2014/main" id="{39EAF9BD-C7A2-5D23-CDAC-0EC5FF486C86}"/>
                          </a:ext>
                        </a:extLst>
                      </p:cNvPr>
                      <p:cNvSpPr/>
                      <p:nvPr/>
                    </p:nvSpPr>
                    <p:spPr>
                      <a:xfrm rot="2400000">
                        <a:off x="6286393" y="5096983"/>
                        <a:ext cx="53694" cy="1053882"/>
                      </a:xfrm>
                      <a:prstGeom prst="trapezoid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9" name="사다리꼴 18">
                        <a:extLst>
                          <a:ext uri="{FF2B5EF4-FFF2-40B4-BE49-F238E27FC236}">
                            <a16:creationId xmlns:a16="http://schemas.microsoft.com/office/drawing/2014/main" id="{4EFF9CE8-A7CA-8186-F9A4-0DF8D0A7B394}"/>
                          </a:ext>
                        </a:extLst>
                      </p:cNvPr>
                      <p:cNvSpPr/>
                      <p:nvPr/>
                    </p:nvSpPr>
                    <p:spPr>
                      <a:xfrm rot="3600000">
                        <a:off x="6384808" y="5227477"/>
                        <a:ext cx="53694" cy="1053882"/>
                      </a:xfrm>
                      <a:prstGeom prst="trapezoid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</p:grpSp>
                <p:sp>
                  <p:nvSpPr>
                    <p:cNvPr id="13" name="자유형: 도형 12">
                      <a:extLst>
                        <a:ext uri="{FF2B5EF4-FFF2-40B4-BE49-F238E27FC236}">
                          <a16:creationId xmlns:a16="http://schemas.microsoft.com/office/drawing/2014/main" id="{B47C1B63-792A-C17D-6600-9A3F06297D0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002904" y="3429000"/>
                      <a:ext cx="1761898" cy="771226"/>
                    </a:xfrm>
                    <a:custGeom>
                      <a:avLst/>
                      <a:gdLst>
                        <a:gd name="connsiteX0" fmla="*/ 883079 w 1761898"/>
                        <a:gd name="connsiteY0" fmla="*/ 7 h 771226"/>
                        <a:gd name="connsiteX1" fmla="*/ 1761898 w 1761898"/>
                        <a:gd name="connsiteY1" fmla="*/ 577806 h 771226"/>
                        <a:gd name="connsiteX2" fmla="*/ 1403429 w 1761898"/>
                        <a:gd name="connsiteY2" fmla="*/ 771226 h 771226"/>
                        <a:gd name="connsiteX3" fmla="*/ 1398871 w 1761898"/>
                        <a:gd name="connsiteY3" fmla="*/ 767754 h 771226"/>
                        <a:gd name="connsiteX4" fmla="*/ 883079 w 1761898"/>
                        <a:gd name="connsiteY4" fmla="*/ 610753 h 771226"/>
                        <a:gd name="connsiteX5" fmla="*/ 365930 w 1761898"/>
                        <a:gd name="connsiteY5" fmla="*/ 763916 h 771226"/>
                        <a:gd name="connsiteX6" fmla="*/ 359485 w 1761898"/>
                        <a:gd name="connsiteY6" fmla="*/ 768753 h 771226"/>
                        <a:gd name="connsiteX7" fmla="*/ 0 w 1761898"/>
                        <a:gd name="connsiteY7" fmla="*/ 571584 h 771226"/>
                        <a:gd name="connsiteX8" fmla="*/ 883079 w 1761898"/>
                        <a:gd name="connsiteY8" fmla="*/ 7 h 7712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761898" h="771226">
                          <a:moveTo>
                            <a:pt x="883079" y="7"/>
                          </a:moveTo>
                          <a:cubicBezTo>
                            <a:pt x="1254613" y="1456"/>
                            <a:pt x="1594050" y="224626"/>
                            <a:pt x="1761898" y="577806"/>
                          </a:cubicBezTo>
                          <a:lnTo>
                            <a:pt x="1403429" y="771226"/>
                          </a:lnTo>
                          <a:lnTo>
                            <a:pt x="1398871" y="767754"/>
                          </a:lnTo>
                          <a:cubicBezTo>
                            <a:pt x="1246589" y="667633"/>
                            <a:pt x="1068846" y="611478"/>
                            <a:pt x="883079" y="610753"/>
                          </a:cubicBezTo>
                          <a:cubicBezTo>
                            <a:pt x="697189" y="610028"/>
                            <a:pt x="518958" y="664868"/>
                            <a:pt x="365930" y="763916"/>
                          </a:cubicBezTo>
                          <a:lnTo>
                            <a:pt x="359485" y="768753"/>
                          </a:lnTo>
                          <a:lnTo>
                            <a:pt x="0" y="571584"/>
                          </a:lnTo>
                          <a:cubicBezTo>
                            <a:pt x="170155" y="219364"/>
                            <a:pt x="511298" y="-1443"/>
                            <a:pt x="883079" y="7"/>
                          </a:cubicBezTo>
                          <a:close/>
                        </a:path>
                      </a:pathLst>
                    </a:custGeom>
                    <a:solidFill>
                      <a:schemeClr val="bg1">
                        <a:lumMod val="95000"/>
                        <a:alpha val="59000"/>
                      </a:schemeClr>
                    </a:solidFill>
                    <a:ln w="12700">
                      <a:solidFill>
                        <a:schemeClr val="bg1">
                          <a:lumMod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/>
                    <a:p>
                      <a:pPr algn="ctr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cxnSp>
                <p:nvCxnSpPr>
                  <p:cNvPr id="61" name="직선 연결선 60">
                    <a:extLst>
                      <a:ext uri="{FF2B5EF4-FFF2-40B4-BE49-F238E27FC236}">
                        <a16:creationId xmlns:a16="http://schemas.microsoft.com/office/drawing/2014/main" id="{0677CEE2-E343-F32E-A424-780E203351A7}"/>
                      </a:ext>
                    </a:extLst>
                  </p:cNvPr>
                  <p:cNvCxnSpPr>
                    <a:cxnSpLocks/>
                    <a:stCxn id="62" idx="7"/>
                    <a:endCxn id="64" idx="1"/>
                  </p:cNvCxnSpPr>
                  <p:nvPr/>
                </p:nvCxnSpPr>
                <p:spPr>
                  <a:xfrm flipV="1">
                    <a:off x="3818125" y="2926588"/>
                    <a:ext cx="159111" cy="110852"/>
                  </a:xfrm>
                  <a:prstGeom prst="line">
                    <a:avLst/>
                  </a:prstGeom>
                  <a:ln w="12700">
                    <a:solidFill>
                      <a:schemeClr val="accent4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2" name="타원 61">
                    <a:extLst>
                      <a:ext uri="{FF2B5EF4-FFF2-40B4-BE49-F238E27FC236}">
                        <a16:creationId xmlns:a16="http://schemas.microsoft.com/office/drawing/2014/main" id="{00D553CE-3BD3-3829-9782-7FEA495C7E2F}"/>
                      </a:ext>
                    </a:extLst>
                  </p:cNvPr>
                  <p:cNvSpPr/>
                  <p:nvPr/>
                </p:nvSpPr>
                <p:spPr>
                  <a:xfrm>
                    <a:off x="3757769" y="3027085"/>
                    <a:ext cx="70711" cy="70711"/>
                  </a:xfrm>
                  <a:prstGeom prst="ellipse">
                    <a:avLst/>
                  </a:prstGeom>
                  <a:solidFill>
                    <a:srgbClr val="F3FAFF"/>
                  </a:solidFill>
                  <a:ln w="12700">
                    <a:solidFill>
                      <a:schemeClr val="accent4">
                        <a:lumMod val="40000"/>
                        <a:lumOff val="60000"/>
                      </a:schemeClr>
                    </a:solidFill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BD785256-E7A8-BF49-EBBC-902C23F4277B}"/>
                      </a:ext>
                    </a:extLst>
                  </p:cNvPr>
                  <p:cNvSpPr txBox="1"/>
                  <p:nvPr/>
                </p:nvSpPr>
                <p:spPr>
                  <a:xfrm>
                    <a:off x="3977236" y="2865032"/>
                    <a:ext cx="300847" cy="123111"/>
                  </a:xfrm>
                  <a:prstGeom prst="rect">
                    <a:avLst/>
                  </a:prstGeom>
                  <a:noFill/>
                  <a:effectLst/>
                </p:spPr>
                <p:txBody>
                  <a:bodyPr wrap="none" lIns="36000" tIns="0" rIns="0" bIns="0" rtlCol="0" anchor="t">
                    <a:spAutoFit/>
                  </a:bodyPr>
                  <a:lstStyle/>
                  <a:p>
                    <a:pPr algn="ctr"/>
                    <a:r>
                      <a:rPr lang="ko-KR" altLang="en-US" sz="80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부채면</a:t>
                    </a:r>
                    <a:endParaRPr lang="en-US" altLang="ko-KR" sz="8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endParaRPr>
                  </a:p>
                </p:txBody>
              </p:sp>
              <p:sp>
                <p:nvSpPr>
                  <p:cNvPr id="65" name="TextBox 64">
                    <a:extLst>
                      <a:ext uri="{FF2B5EF4-FFF2-40B4-BE49-F238E27FC236}">
                        <a16:creationId xmlns:a16="http://schemas.microsoft.com/office/drawing/2014/main" id="{476BD70C-8471-D771-77A4-C15E4FAF8AB6}"/>
                      </a:ext>
                    </a:extLst>
                  </p:cNvPr>
                  <p:cNvSpPr txBox="1"/>
                  <p:nvPr/>
                </p:nvSpPr>
                <p:spPr>
                  <a:xfrm>
                    <a:off x="3837268" y="3462036"/>
                    <a:ext cx="300847" cy="123111"/>
                  </a:xfrm>
                  <a:prstGeom prst="rect">
                    <a:avLst/>
                  </a:prstGeom>
                  <a:noFill/>
                  <a:effectLst/>
                </p:spPr>
                <p:txBody>
                  <a:bodyPr wrap="none" lIns="36000" tIns="0" rIns="0" bIns="0" rtlCol="0" anchor="t">
                    <a:spAutoFit/>
                  </a:bodyPr>
                  <a:lstStyle/>
                  <a:p>
                    <a:pPr algn="ctr"/>
                    <a:r>
                      <a:rPr lang="ko-KR" altLang="en-US" sz="80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부챗살</a:t>
                    </a:r>
                    <a:endParaRPr lang="en-US" altLang="ko-KR" sz="8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endParaRPr>
                  </a:p>
                </p:txBody>
              </p:sp>
              <p:cxnSp>
                <p:nvCxnSpPr>
                  <p:cNvPr id="69" name="직선 연결선 68">
                    <a:extLst>
                      <a:ext uri="{FF2B5EF4-FFF2-40B4-BE49-F238E27FC236}">
                        <a16:creationId xmlns:a16="http://schemas.microsoft.com/office/drawing/2014/main" id="{60ACCEA6-34D7-306E-67AB-AE8E222FE143}"/>
                      </a:ext>
                    </a:extLst>
                  </p:cNvPr>
                  <p:cNvCxnSpPr>
                    <a:cxnSpLocks/>
                    <a:stCxn id="70" idx="6"/>
                    <a:endCxn id="65" idx="1"/>
                  </p:cNvCxnSpPr>
                  <p:nvPr/>
                </p:nvCxnSpPr>
                <p:spPr>
                  <a:xfrm>
                    <a:off x="3631189" y="3505028"/>
                    <a:ext cx="206079" cy="18564"/>
                  </a:xfrm>
                  <a:prstGeom prst="line">
                    <a:avLst/>
                  </a:prstGeom>
                  <a:ln w="12700">
                    <a:solidFill>
                      <a:schemeClr val="accent4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70" name="타원 69">
                    <a:extLst>
                      <a:ext uri="{FF2B5EF4-FFF2-40B4-BE49-F238E27FC236}">
                        <a16:creationId xmlns:a16="http://schemas.microsoft.com/office/drawing/2014/main" id="{28779871-BBB3-A908-CEC4-3A5484E0E042}"/>
                      </a:ext>
                    </a:extLst>
                  </p:cNvPr>
                  <p:cNvSpPr/>
                  <p:nvPr/>
                </p:nvSpPr>
                <p:spPr>
                  <a:xfrm>
                    <a:off x="3560478" y="3469672"/>
                    <a:ext cx="70711" cy="70711"/>
                  </a:xfrm>
                  <a:prstGeom prst="ellipse">
                    <a:avLst/>
                  </a:prstGeom>
                  <a:solidFill>
                    <a:srgbClr val="F3FAFF"/>
                  </a:solidFill>
                  <a:ln w="12700">
                    <a:solidFill>
                      <a:schemeClr val="accent4">
                        <a:lumMod val="40000"/>
                        <a:lumOff val="60000"/>
                      </a:schemeClr>
                    </a:solidFill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155" name="그룹 154">
                  <a:extLst>
                    <a:ext uri="{FF2B5EF4-FFF2-40B4-BE49-F238E27FC236}">
                      <a16:creationId xmlns:a16="http://schemas.microsoft.com/office/drawing/2014/main" id="{A8C7CBB5-5CD2-8079-6140-82C2D6BB0D54}"/>
                    </a:ext>
                  </a:extLst>
                </p:cNvPr>
                <p:cNvGrpSpPr/>
                <p:nvPr/>
              </p:nvGrpSpPr>
              <p:grpSpPr>
                <a:xfrm>
                  <a:off x="4565314" y="2900161"/>
                  <a:ext cx="1145674" cy="702497"/>
                  <a:chOff x="4804621" y="2865033"/>
                  <a:chExt cx="1145674" cy="702497"/>
                </a:xfrm>
              </p:grpSpPr>
              <p:sp>
                <p:nvSpPr>
                  <p:cNvPr id="125" name="사다리꼴 124">
                    <a:extLst>
                      <a:ext uri="{FF2B5EF4-FFF2-40B4-BE49-F238E27FC236}">
                        <a16:creationId xmlns:a16="http://schemas.microsoft.com/office/drawing/2014/main" id="{08DD1990-297B-46D9-2BCA-48EDF460AE5F}"/>
                      </a:ext>
                    </a:extLst>
                  </p:cNvPr>
                  <p:cNvSpPr/>
                  <p:nvPr/>
                </p:nvSpPr>
                <p:spPr>
                  <a:xfrm>
                    <a:off x="5917088" y="2915765"/>
                    <a:ext cx="33207" cy="651765"/>
                  </a:xfrm>
                  <a:prstGeom prst="trapezoid">
                    <a:avLst/>
                  </a:prstGeom>
                  <a:solidFill>
                    <a:schemeClr val="bg1">
                      <a:lumMod val="75000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grpSp>
                <p:nvGrpSpPr>
                  <p:cNvPr id="146" name="그룹 145">
                    <a:extLst>
                      <a:ext uri="{FF2B5EF4-FFF2-40B4-BE49-F238E27FC236}">
                        <a16:creationId xmlns:a16="http://schemas.microsoft.com/office/drawing/2014/main" id="{119B69D2-E659-58B6-37CE-EB3065F322B7}"/>
                      </a:ext>
                    </a:extLst>
                  </p:cNvPr>
                  <p:cNvGrpSpPr/>
                  <p:nvPr/>
                </p:nvGrpSpPr>
                <p:grpSpPr>
                  <a:xfrm>
                    <a:off x="4804621" y="2865033"/>
                    <a:ext cx="774170" cy="521360"/>
                    <a:chOff x="4804620" y="2865032"/>
                    <a:chExt cx="1147468" cy="772755"/>
                  </a:xfrm>
                </p:grpSpPr>
                <p:grpSp>
                  <p:nvGrpSpPr>
                    <p:cNvPr id="111" name="그룹 110">
                      <a:extLst>
                        <a:ext uri="{FF2B5EF4-FFF2-40B4-BE49-F238E27FC236}">
                          <a16:creationId xmlns:a16="http://schemas.microsoft.com/office/drawing/2014/main" id="{096D2565-ED0F-61B9-A837-4AB4DED6A34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804620" y="2915765"/>
                      <a:ext cx="1147468" cy="722022"/>
                      <a:chOff x="5083180" y="4983380"/>
                      <a:chExt cx="1855416" cy="1167485"/>
                    </a:xfrm>
                  </p:grpSpPr>
                  <p:sp>
                    <p:nvSpPr>
                      <p:cNvPr id="113" name="사다리꼴 112">
                        <a:extLst>
                          <a:ext uri="{FF2B5EF4-FFF2-40B4-BE49-F238E27FC236}">
                            <a16:creationId xmlns:a16="http://schemas.microsoft.com/office/drawing/2014/main" id="{C2418ADE-99EB-EF35-F5D8-41DE41296130}"/>
                          </a:ext>
                        </a:extLst>
                      </p:cNvPr>
                      <p:cNvSpPr/>
                      <p:nvPr/>
                    </p:nvSpPr>
                    <p:spPr>
                      <a:xfrm rot="18000000">
                        <a:off x="5583274" y="5227477"/>
                        <a:ext cx="53694" cy="1053882"/>
                      </a:xfrm>
                      <a:prstGeom prst="trapezoid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14" name="사다리꼴 113">
                        <a:extLst>
                          <a:ext uri="{FF2B5EF4-FFF2-40B4-BE49-F238E27FC236}">
                            <a16:creationId xmlns:a16="http://schemas.microsoft.com/office/drawing/2014/main" id="{7624CB96-4B5F-DC7F-F1F2-A0F8CBDCC2C3}"/>
                          </a:ext>
                        </a:extLst>
                      </p:cNvPr>
                      <p:cNvSpPr/>
                      <p:nvPr/>
                    </p:nvSpPr>
                    <p:spPr>
                      <a:xfrm rot="19200000">
                        <a:off x="5685605" y="5096983"/>
                        <a:ext cx="53694" cy="1053882"/>
                      </a:xfrm>
                      <a:prstGeom prst="trapezoid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15" name="사다리꼴 114">
                        <a:extLst>
                          <a:ext uri="{FF2B5EF4-FFF2-40B4-BE49-F238E27FC236}">
                            <a16:creationId xmlns:a16="http://schemas.microsoft.com/office/drawing/2014/main" id="{DB0FDBFA-7D51-679F-CF50-220EBA9E2CFB}"/>
                          </a:ext>
                        </a:extLst>
                      </p:cNvPr>
                      <p:cNvSpPr/>
                      <p:nvPr/>
                    </p:nvSpPr>
                    <p:spPr>
                      <a:xfrm rot="20400000">
                        <a:off x="5824112" y="5015347"/>
                        <a:ext cx="53694" cy="1053882"/>
                      </a:xfrm>
                      <a:prstGeom prst="trapezoid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16" name="사다리꼴 115">
                        <a:extLst>
                          <a:ext uri="{FF2B5EF4-FFF2-40B4-BE49-F238E27FC236}">
                            <a16:creationId xmlns:a16="http://schemas.microsoft.com/office/drawing/2014/main" id="{9761DFC1-F1EF-E579-BC0C-187E2EC568B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981920" y="4983380"/>
                        <a:ext cx="53694" cy="1053882"/>
                      </a:xfrm>
                      <a:prstGeom prst="trapezoid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17" name="사다리꼴 116">
                        <a:extLst>
                          <a:ext uri="{FF2B5EF4-FFF2-40B4-BE49-F238E27FC236}">
                            <a16:creationId xmlns:a16="http://schemas.microsoft.com/office/drawing/2014/main" id="{FC8D93AB-BDE9-4748-0D02-2506337D1A4C}"/>
                          </a:ext>
                        </a:extLst>
                      </p:cNvPr>
                      <p:cNvSpPr/>
                      <p:nvPr/>
                    </p:nvSpPr>
                    <p:spPr>
                      <a:xfrm rot="1200000">
                        <a:off x="6145640" y="5015347"/>
                        <a:ext cx="53694" cy="1053882"/>
                      </a:xfrm>
                      <a:prstGeom prst="trapezoid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18" name="사다리꼴 117">
                        <a:extLst>
                          <a:ext uri="{FF2B5EF4-FFF2-40B4-BE49-F238E27FC236}">
                            <a16:creationId xmlns:a16="http://schemas.microsoft.com/office/drawing/2014/main" id="{FE2DA41B-767A-71A4-ABE5-BD157DF6951C}"/>
                          </a:ext>
                        </a:extLst>
                      </p:cNvPr>
                      <p:cNvSpPr/>
                      <p:nvPr/>
                    </p:nvSpPr>
                    <p:spPr>
                      <a:xfrm rot="2400000">
                        <a:off x="6286393" y="5096983"/>
                        <a:ext cx="53694" cy="1053882"/>
                      </a:xfrm>
                      <a:prstGeom prst="trapezoid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19" name="사다리꼴 118">
                        <a:extLst>
                          <a:ext uri="{FF2B5EF4-FFF2-40B4-BE49-F238E27FC236}">
                            <a16:creationId xmlns:a16="http://schemas.microsoft.com/office/drawing/2014/main" id="{C9D912EE-BB8F-19F8-A480-DDDA25D36495}"/>
                          </a:ext>
                        </a:extLst>
                      </p:cNvPr>
                      <p:cNvSpPr/>
                      <p:nvPr/>
                    </p:nvSpPr>
                    <p:spPr>
                      <a:xfrm rot="3600000">
                        <a:off x="6384808" y="5227477"/>
                        <a:ext cx="53694" cy="1053882"/>
                      </a:xfrm>
                      <a:prstGeom prst="trapezoid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</p:grpSp>
                <p:sp>
                  <p:nvSpPr>
                    <p:cNvPr id="129" name="타원 128">
                      <a:extLst>
                        <a:ext uri="{FF2B5EF4-FFF2-40B4-BE49-F238E27FC236}">
                          <a16:creationId xmlns:a16="http://schemas.microsoft.com/office/drawing/2014/main" id="{402F7ADE-1CEA-4BC5-CD29-4BD81EE5DA1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14334" y="2865032"/>
                      <a:ext cx="128040" cy="702498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rgbClr val="FF0000"/>
                      </a:solidFill>
                    </a:ln>
                    <a:effectLst>
                      <a:glow rad="12700">
                        <a:schemeClr val="bg1"/>
                      </a:glow>
                    </a:effectLst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cxnSp>
                <p:nvCxnSpPr>
                  <p:cNvPr id="131" name="직선 화살표 연결선 130">
                    <a:extLst>
                      <a:ext uri="{FF2B5EF4-FFF2-40B4-BE49-F238E27FC236}">
                        <a16:creationId xmlns:a16="http://schemas.microsoft.com/office/drawing/2014/main" id="{AB547E12-BD55-09A4-6FF8-1C2109965ED7}"/>
                      </a:ext>
                    </a:extLst>
                  </p:cNvPr>
                  <p:cNvCxnSpPr>
                    <a:cxnSpLocks/>
                    <a:stCxn id="129" idx="6"/>
                  </p:cNvCxnSpPr>
                  <p:nvPr/>
                </p:nvCxnSpPr>
                <p:spPr>
                  <a:xfrm>
                    <a:off x="5234899" y="3102013"/>
                    <a:ext cx="615950" cy="94362"/>
                  </a:xfrm>
                  <a:prstGeom prst="straightConnector1">
                    <a:avLst/>
                  </a:prstGeom>
                  <a:ln w="1270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48" name="TextBox 147">
                    <a:extLst>
                      <a:ext uri="{FF2B5EF4-FFF2-40B4-BE49-F238E27FC236}">
                        <a16:creationId xmlns:a16="http://schemas.microsoft.com/office/drawing/2014/main" id="{D9EBE6C7-D917-EB8D-725B-727957429E9C}"/>
                      </a:ext>
                    </a:extLst>
                  </p:cNvPr>
                  <p:cNvSpPr txBox="1"/>
                  <p:nvPr/>
                </p:nvSpPr>
                <p:spPr>
                  <a:xfrm>
                    <a:off x="5352806" y="3269496"/>
                    <a:ext cx="466474" cy="246221"/>
                  </a:xfrm>
                  <a:prstGeom prst="rect">
                    <a:avLst/>
                  </a:prstGeom>
                  <a:noFill/>
                  <a:effectLst/>
                </p:spPr>
                <p:txBody>
                  <a:bodyPr wrap="none" lIns="0" tIns="0" rIns="0" bIns="0" rtlCol="0" anchor="t">
                    <a:spAutoFit/>
                  </a:bodyPr>
                  <a:lstStyle/>
                  <a:p>
                    <a:pPr algn="ctr"/>
                    <a:r>
                      <a:rPr lang="ko-KR" altLang="en-US" sz="800" dirty="0">
                        <a:solidFill>
                          <a:srgbClr val="FF0000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얇고 뾰족한</a:t>
                    </a:r>
                    <a:endParaRPr lang="en-US" altLang="ko-KR" sz="800" dirty="0">
                      <a:solidFill>
                        <a:srgbClr val="FF0000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endParaRPr>
                  </a:p>
                  <a:p>
                    <a:pPr algn="ctr"/>
                    <a:r>
                      <a:rPr lang="ko-KR" altLang="en-US" sz="800" dirty="0">
                        <a:solidFill>
                          <a:srgbClr val="FF0000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부챗살</a:t>
                    </a:r>
                    <a:endParaRPr lang="en-US" altLang="ko-KR" sz="800" dirty="0">
                      <a:solidFill>
                        <a:srgbClr val="FF0000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endParaRPr>
                  </a:p>
                </p:txBody>
              </p:sp>
            </p:grpSp>
          </p:grpSp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019EB538-E9C9-4E94-0E52-2D6886F03BE4}"/>
                  </a:ext>
                </a:extLst>
              </p:cNvPr>
              <p:cNvSpPr txBox="1"/>
              <p:nvPr/>
            </p:nvSpPr>
            <p:spPr>
              <a:xfrm>
                <a:off x="3550471" y="2576708"/>
                <a:ext cx="1426673" cy="138499"/>
              </a:xfrm>
              <a:prstGeom prst="rect">
                <a:avLst/>
              </a:prstGeom>
              <a:noFill/>
              <a:effectLst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en-US" altLang="ko-KR" sz="9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(1) </a:t>
                </a:r>
                <a:r>
                  <a:rPr lang="ko-KR" altLang="en-US" sz="9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사용 무기 </a:t>
                </a:r>
                <a:r>
                  <a:rPr lang="en-US" altLang="ko-KR" sz="9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‘</a:t>
                </a:r>
                <a:r>
                  <a:rPr lang="ko-KR" altLang="en-US" sz="9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부채</a:t>
                </a:r>
                <a:r>
                  <a:rPr lang="en-US" altLang="ko-KR" sz="9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’</a:t>
                </a:r>
                <a:r>
                  <a:rPr lang="ko-KR" altLang="en-US" sz="9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의 구조 분석</a:t>
                </a:r>
                <a:endParaRPr lang="en-US" altLang="ko-KR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1073" name="TextBox 1072">
                <a:extLst>
                  <a:ext uri="{FF2B5EF4-FFF2-40B4-BE49-F238E27FC236}">
                    <a16:creationId xmlns:a16="http://schemas.microsoft.com/office/drawing/2014/main" id="{ACD4EB55-7DDE-8FCF-B371-956AF8729A3A}"/>
                  </a:ext>
                </a:extLst>
              </p:cNvPr>
              <p:cNvSpPr txBox="1"/>
              <p:nvPr/>
            </p:nvSpPr>
            <p:spPr>
              <a:xfrm>
                <a:off x="3795730" y="2753484"/>
                <a:ext cx="936154" cy="195814"/>
              </a:xfrm>
              <a:prstGeom prst="rect">
                <a:avLst/>
              </a:prstGeom>
              <a:noFill/>
              <a:effectLst/>
            </p:spPr>
            <p:txBody>
              <a:bodyPr wrap="none" lIns="0" tIns="72000" rIns="0" bIns="0" rtlCol="0" anchor="t">
                <a:spAutoFit/>
              </a:bodyPr>
              <a:lstStyle/>
              <a:p>
                <a:pPr algn="ctr"/>
                <a:r>
                  <a:rPr lang="ko-KR" altLang="en-US" sz="8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부채 </a:t>
                </a:r>
                <a:r>
                  <a:rPr lang="en-US" altLang="ko-KR" sz="8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=</a:t>
                </a:r>
                <a:r>
                  <a:rPr lang="en-US" altLang="ko-KR" sz="800" dirty="0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</a:t>
                </a:r>
                <a:r>
                  <a:rPr lang="ko-KR" altLang="en-US" sz="800" dirty="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부챗살</a:t>
                </a:r>
                <a:r>
                  <a:rPr lang="ko-KR" altLang="en-US" sz="800" dirty="0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</a:t>
                </a:r>
                <a:r>
                  <a:rPr lang="en-US" altLang="ko-KR" sz="8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+</a:t>
                </a:r>
                <a:r>
                  <a:rPr lang="en-US" altLang="ko-KR" sz="800" dirty="0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</a:t>
                </a:r>
                <a:r>
                  <a:rPr lang="ko-KR" altLang="en-US" sz="800" dirty="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부채면</a:t>
                </a:r>
                <a:endParaRPr lang="en-US" altLang="ko-KR" sz="800" dirty="0">
                  <a:solidFill>
                    <a:srgbClr val="0070C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</p:grpSp>
        <p:sp>
          <p:nvSpPr>
            <p:cNvPr id="1075" name="화살표: 아래쪽 1074">
              <a:extLst>
                <a:ext uri="{FF2B5EF4-FFF2-40B4-BE49-F238E27FC236}">
                  <a16:creationId xmlns:a16="http://schemas.microsoft.com/office/drawing/2014/main" id="{3723CE6C-EBB5-4263-A895-A48D2D3A8539}"/>
                </a:ext>
              </a:extLst>
            </p:cNvPr>
            <p:cNvSpPr/>
            <p:nvPr/>
          </p:nvSpPr>
          <p:spPr>
            <a:xfrm rot="16200000">
              <a:off x="8169481" y="3023527"/>
              <a:ext cx="130082" cy="182845"/>
            </a:xfrm>
            <a:prstGeom prst="downArrow">
              <a:avLst/>
            </a:prstGeom>
            <a:solidFill>
              <a:srgbClr val="FAFCBC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88" name="그룹 87">
              <a:extLst>
                <a:ext uri="{FF2B5EF4-FFF2-40B4-BE49-F238E27FC236}">
                  <a16:creationId xmlns:a16="http://schemas.microsoft.com/office/drawing/2014/main" id="{E85B4EB1-AB09-3081-157D-B30B53B76582}"/>
                </a:ext>
              </a:extLst>
            </p:cNvPr>
            <p:cNvGrpSpPr/>
            <p:nvPr/>
          </p:nvGrpSpPr>
          <p:grpSpPr>
            <a:xfrm>
              <a:off x="8403217" y="2359134"/>
              <a:ext cx="3596695" cy="1511630"/>
              <a:chOff x="8403217" y="2359134"/>
              <a:chExt cx="3596695" cy="1511630"/>
            </a:xfrm>
          </p:grpSpPr>
          <p:sp>
            <p:nvSpPr>
              <p:cNvPr id="163" name="직사각형 162">
                <a:extLst>
                  <a:ext uri="{FF2B5EF4-FFF2-40B4-BE49-F238E27FC236}">
                    <a16:creationId xmlns:a16="http://schemas.microsoft.com/office/drawing/2014/main" id="{CED16D5F-505E-EB61-FB9D-C90DD0E725C0}"/>
                  </a:ext>
                </a:extLst>
              </p:cNvPr>
              <p:cNvSpPr/>
              <p:nvPr/>
            </p:nvSpPr>
            <p:spPr>
              <a:xfrm>
                <a:off x="8403217" y="2359134"/>
                <a:ext cx="3596695" cy="151163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4" name="직사각형 163">
                <a:extLst>
                  <a:ext uri="{FF2B5EF4-FFF2-40B4-BE49-F238E27FC236}">
                    <a16:creationId xmlns:a16="http://schemas.microsoft.com/office/drawing/2014/main" id="{F475A163-FDA7-164E-7F94-AC08FC0A500D}"/>
                  </a:ext>
                </a:extLst>
              </p:cNvPr>
              <p:cNvSpPr/>
              <p:nvPr/>
            </p:nvSpPr>
            <p:spPr>
              <a:xfrm>
                <a:off x="8403217" y="2359134"/>
                <a:ext cx="3596694" cy="215053"/>
              </a:xfrm>
              <a:prstGeom prst="rect">
                <a:avLst/>
              </a:prstGeom>
              <a:solidFill>
                <a:srgbClr val="0070C0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A20172D9-6FD5-76BA-46CB-D08709772E17}"/>
                  </a:ext>
                </a:extLst>
              </p:cNvPr>
              <p:cNvSpPr txBox="1"/>
              <p:nvPr/>
            </p:nvSpPr>
            <p:spPr>
              <a:xfrm>
                <a:off x="9746311" y="2397411"/>
                <a:ext cx="910506" cy="138499"/>
              </a:xfrm>
              <a:prstGeom prst="rect">
                <a:avLst/>
              </a:prstGeom>
              <a:noFill/>
              <a:effectLst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en-US" altLang="ko-KR" sz="9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(3) </a:t>
                </a:r>
                <a:r>
                  <a:rPr lang="ko-KR" altLang="en-US" sz="9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아이디어 구체화</a:t>
                </a:r>
                <a:endParaRPr lang="en-US" altLang="ko-KR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166" name="TextBox 165">
                <a:extLst>
                  <a:ext uri="{FF2B5EF4-FFF2-40B4-BE49-F238E27FC236}">
                    <a16:creationId xmlns:a16="http://schemas.microsoft.com/office/drawing/2014/main" id="{43EE76FA-1CD2-0CE1-F16D-1E1D2778012A}"/>
                  </a:ext>
                </a:extLst>
              </p:cNvPr>
              <p:cNvSpPr txBox="1"/>
              <p:nvPr/>
            </p:nvSpPr>
            <p:spPr>
              <a:xfrm>
                <a:off x="8794929" y="2574187"/>
                <a:ext cx="2813271" cy="195814"/>
              </a:xfrm>
              <a:prstGeom prst="rect">
                <a:avLst/>
              </a:prstGeom>
              <a:noFill/>
              <a:effectLst/>
            </p:spPr>
            <p:txBody>
              <a:bodyPr wrap="none" lIns="0" tIns="72000" rIns="0" bIns="0" rtlCol="0" anchor="t">
                <a:spAutoFit/>
              </a:bodyPr>
              <a:lstStyle>
                <a:defPPr>
                  <a:defRPr lang="ko-KR"/>
                </a:defPPr>
                <a:lvl1pPr algn="ctr">
                  <a:defRPr sz="80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defRPr>
                </a:lvl1pPr>
              </a:lstStyle>
              <a:p>
                <a:pPr>
                  <a:spcAft>
                    <a:spcPts val="300"/>
                  </a:spcAft>
                </a:pPr>
                <a:r>
                  <a:rPr lang="ko-KR" altLang="en-US" dirty="0">
                    <a:solidFill>
                      <a:schemeClr val="tx1"/>
                    </a:solidFill>
                  </a:rPr>
                  <a:t>부챗살이 박힌 대상이 있다면 </a:t>
                </a:r>
                <a:r>
                  <a:rPr lang="ko-KR" altLang="en-US" dirty="0"/>
                  <a:t>번개가 유도</a:t>
                </a:r>
                <a:r>
                  <a:rPr lang="ko-KR" altLang="en-US" dirty="0">
                    <a:solidFill>
                      <a:schemeClr val="tx1"/>
                    </a:solidFill>
                  </a:rPr>
                  <a:t>되어 </a:t>
                </a:r>
                <a:r>
                  <a:rPr lang="ko-KR" altLang="en-US" dirty="0"/>
                  <a:t>피해를 한 곳에 집중</a:t>
                </a:r>
                <a:r>
                  <a:rPr lang="ko-KR" altLang="en-US" dirty="0">
                    <a:solidFill>
                      <a:schemeClr val="tx1"/>
                    </a:solidFill>
                  </a:rPr>
                  <a:t>한다</a:t>
                </a:r>
                <a:r>
                  <a:rPr lang="en-US" altLang="ko-KR" dirty="0">
                    <a:solidFill>
                      <a:schemeClr val="tx1"/>
                    </a:solidFill>
                  </a:rPr>
                  <a:t>.</a:t>
                </a:r>
              </a:p>
            </p:txBody>
          </p:sp>
          <p:grpSp>
            <p:nvGrpSpPr>
              <p:cNvPr id="49" name="그룹 48">
                <a:extLst>
                  <a:ext uri="{FF2B5EF4-FFF2-40B4-BE49-F238E27FC236}">
                    <a16:creationId xmlns:a16="http://schemas.microsoft.com/office/drawing/2014/main" id="{47455522-0FD5-10DE-502A-C129A0EAA71A}"/>
                  </a:ext>
                </a:extLst>
              </p:cNvPr>
              <p:cNvGrpSpPr/>
              <p:nvPr/>
            </p:nvGrpSpPr>
            <p:grpSpPr>
              <a:xfrm>
                <a:off x="8837931" y="3054332"/>
                <a:ext cx="2727266" cy="763620"/>
                <a:chOff x="8845480" y="3233629"/>
                <a:chExt cx="2727266" cy="763620"/>
              </a:xfrm>
            </p:grpSpPr>
            <p:grpSp>
              <p:nvGrpSpPr>
                <p:cNvPr id="53" name="그룹 52">
                  <a:extLst>
                    <a:ext uri="{FF2B5EF4-FFF2-40B4-BE49-F238E27FC236}">
                      <a16:creationId xmlns:a16="http://schemas.microsoft.com/office/drawing/2014/main" id="{1BDDFE58-58EA-A1E4-0145-748CB2C6ABEF}"/>
                    </a:ext>
                  </a:extLst>
                </p:cNvPr>
                <p:cNvGrpSpPr/>
                <p:nvPr/>
              </p:nvGrpSpPr>
              <p:grpSpPr>
                <a:xfrm>
                  <a:off x="8845480" y="3233629"/>
                  <a:ext cx="1198104" cy="763620"/>
                  <a:chOff x="8741452" y="3233629"/>
                  <a:chExt cx="1198104" cy="763620"/>
                </a:xfrm>
              </p:grpSpPr>
              <p:pic>
                <p:nvPicPr>
                  <p:cNvPr id="1039" name="Picture 6">
                    <a:extLst>
                      <a:ext uri="{FF2B5EF4-FFF2-40B4-BE49-F238E27FC236}">
                        <a16:creationId xmlns:a16="http://schemas.microsoft.com/office/drawing/2014/main" id="{558DCA18-32FD-BA2B-24A2-A12BFB54306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8">
                    <a:alphaModFix amt="95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6522" t="3989" r="31256" b="3115"/>
                  <a:stretch>
                    <a:fillRect/>
                  </a:stretch>
                </p:blipFill>
                <p:spPr bwMode="auto">
                  <a:xfrm flipH="1">
                    <a:off x="8741452" y="3233629"/>
                    <a:ext cx="1198104" cy="510065"/>
                  </a:xfrm>
                  <a:prstGeom prst="rect">
                    <a:avLst/>
                  </a:prstGeom>
                  <a:noFill/>
                  <a:effectLst>
                    <a:glow rad="25400">
                      <a:schemeClr val="accent4">
                        <a:lumMod val="20000"/>
                        <a:lumOff val="80000"/>
                        <a:alpha val="60000"/>
                      </a:schemeClr>
                    </a:glow>
                  </a:effectLst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1077" name="TextBox 1076">
                    <a:extLst>
                      <a:ext uri="{FF2B5EF4-FFF2-40B4-BE49-F238E27FC236}">
                        <a16:creationId xmlns:a16="http://schemas.microsoft.com/office/drawing/2014/main" id="{0475C866-CF44-DF6B-D940-1DB27D017470}"/>
                      </a:ext>
                    </a:extLst>
                  </p:cNvPr>
                  <p:cNvSpPr txBox="1"/>
                  <p:nvPr/>
                </p:nvSpPr>
                <p:spPr>
                  <a:xfrm>
                    <a:off x="8934143" y="3781805"/>
                    <a:ext cx="812723" cy="215444"/>
                  </a:xfrm>
                  <a:prstGeom prst="rect">
                    <a:avLst/>
                  </a:prstGeom>
                  <a:noFill/>
                  <a:effectLst/>
                </p:spPr>
                <p:txBody>
                  <a:bodyPr wrap="none" lIns="0" tIns="0" rIns="0" bIns="0" rtlCol="0" anchor="t">
                    <a:spAutoFit/>
                  </a:bodyPr>
                  <a:lstStyle/>
                  <a:p>
                    <a:pPr algn="ctr"/>
                    <a:r>
                      <a: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&lt;</a:t>
                    </a:r>
                    <a:r>
                      <a:rPr lang="ko-KR" altLang="en-US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기본 번개 방출 예시</a:t>
                    </a:r>
                    <a:r>
                      <a: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&gt;</a:t>
                    </a:r>
                  </a:p>
                  <a:p>
                    <a:pPr algn="ctr"/>
                    <a:r>
                      <a:rPr lang="ko-KR" altLang="en-US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여러 갈래 </a:t>
                    </a:r>
                    <a:r>
                      <a: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/ </a:t>
                    </a:r>
                    <a:r>
                      <a:rPr lang="ko-KR" altLang="en-US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분산된 피해</a:t>
                    </a:r>
                    <a:endParaRPr lang="en-US" altLang="ko-KR" sz="7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endParaRPr>
                  </a:p>
                </p:txBody>
              </p:sp>
            </p:grpSp>
            <p:grpSp>
              <p:nvGrpSpPr>
                <p:cNvPr id="52" name="그룹 51">
                  <a:extLst>
                    <a:ext uri="{FF2B5EF4-FFF2-40B4-BE49-F238E27FC236}">
                      <a16:creationId xmlns:a16="http://schemas.microsoft.com/office/drawing/2014/main" id="{54DDB542-A750-03DE-2821-4C14AC315BF4}"/>
                    </a:ext>
                  </a:extLst>
                </p:cNvPr>
                <p:cNvGrpSpPr/>
                <p:nvPr/>
              </p:nvGrpSpPr>
              <p:grpSpPr>
                <a:xfrm>
                  <a:off x="10366721" y="3350637"/>
                  <a:ext cx="1206025" cy="646612"/>
                  <a:chOff x="10366721" y="3350637"/>
                  <a:chExt cx="1206025" cy="646612"/>
                </a:xfrm>
              </p:grpSpPr>
              <p:grpSp>
                <p:nvGrpSpPr>
                  <p:cNvPr id="1050" name="그룹 1049">
                    <a:extLst>
                      <a:ext uri="{FF2B5EF4-FFF2-40B4-BE49-F238E27FC236}">
                        <a16:creationId xmlns:a16="http://schemas.microsoft.com/office/drawing/2014/main" id="{1F81080A-1FF8-73A3-9C51-BDE197E292E6}"/>
                      </a:ext>
                    </a:extLst>
                  </p:cNvPr>
                  <p:cNvGrpSpPr/>
                  <p:nvPr/>
                </p:nvGrpSpPr>
                <p:grpSpPr>
                  <a:xfrm>
                    <a:off x="10366721" y="3350637"/>
                    <a:ext cx="1206025" cy="333838"/>
                    <a:chOff x="4730532" y="6675068"/>
                    <a:chExt cx="1615469" cy="340035"/>
                  </a:xfrm>
                </p:grpSpPr>
                <p:pic>
                  <p:nvPicPr>
                    <p:cNvPr id="1056" name="그림 1055" descr="빛이(가) 표시된 사진&#10;&#10;AI 생성 콘텐츠는 정확하지 않을 수 있습니다.">
                      <a:extLst>
                        <a:ext uri="{FF2B5EF4-FFF2-40B4-BE49-F238E27FC236}">
                          <a16:creationId xmlns:a16="http://schemas.microsoft.com/office/drawing/2014/main" id="{C9B2C08B-126F-325A-B21D-A7BA91FDDCF7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20247" t="38729" r="64139" b="2158"/>
                    <a:stretch>
                      <a:fillRect/>
                    </a:stretch>
                  </p:blipFill>
                  <p:spPr>
                    <a:xfrm rot="16200000">
                      <a:off x="5368249" y="6037351"/>
                      <a:ext cx="340033" cy="1615468"/>
                    </a:xfrm>
                    <a:prstGeom prst="rect">
                      <a:avLst/>
                    </a:prstGeom>
                    <a:effectLst>
                      <a:glow rad="25400">
                        <a:schemeClr val="accent4">
                          <a:lumMod val="20000"/>
                          <a:lumOff val="80000"/>
                        </a:schemeClr>
                      </a:glow>
                      <a:softEdge rad="0"/>
                    </a:effectLst>
                  </p:spPr>
                </p:pic>
                <p:pic>
                  <p:nvPicPr>
                    <p:cNvPr id="1057" name="그림 1056" descr="공구, 칼, 근접 무기, 칼날이(가) 표시된 사진&#10;&#10;AI 생성 콘텐츠는 정확하지 않을 수 있습니다.">
                      <a:extLst>
                        <a:ext uri="{FF2B5EF4-FFF2-40B4-BE49-F238E27FC236}">
                          <a16:creationId xmlns:a16="http://schemas.microsoft.com/office/drawing/2014/main" id="{90DFDC85-C547-A1C2-9ECC-8C87B80EC293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10800000">
                      <a:off x="5829819" y="6725577"/>
                      <a:ext cx="492662" cy="83211"/>
                    </a:xfrm>
                    <a:prstGeom prst="rect">
                      <a:avLst/>
                    </a:prstGeom>
                    <a:effectLst>
                      <a:glow rad="12700">
                        <a:srgbClr val="FFFF00">
                          <a:alpha val="26000"/>
                        </a:srgbClr>
                      </a:glow>
                    </a:effectLst>
                  </p:spPr>
                </p:pic>
                <p:pic>
                  <p:nvPicPr>
                    <p:cNvPr id="1058" name="그림 1057" descr="빛이(가) 표시된 사진&#10;&#10;AI 생성 콘텐츠는 정확하지 않을 수 있습니다.">
                      <a:extLst>
                        <a:ext uri="{FF2B5EF4-FFF2-40B4-BE49-F238E27FC236}">
                          <a16:creationId xmlns:a16="http://schemas.microsoft.com/office/drawing/2014/main" id="{11BF529A-0F5A-960E-B07E-91A46F8C505A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9">
                      <a:alphaModFix amt="50000"/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20247" t="80698" r="64139" b="2157"/>
                    <a:stretch>
                      <a:fillRect/>
                    </a:stretch>
                  </p:blipFill>
                  <p:spPr>
                    <a:xfrm rot="16200000">
                      <a:off x="5941713" y="6610815"/>
                      <a:ext cx="340033" cy="468543"/>
                    </a:xfrm>
                    <a:prstGeom prst="rect">
                      <a:avLst/>
                    </a:prstGeom>
                    <a:effectLst/>
                  </p:spPr>
                </p:pic>
              </p:grpSp>
              <p:sp>
                <p:nvSpPr>
                  <p:cNvPr id="1078" name="TextBox 1077">
                    <a:extLst>
                      <a:ext uri="{FF2B5EF4-FFF2-40B4-BE49-F238E27FC236}">
                        <a16:creationId xmlns:a16="http://schemas.microsoft.com/office/drawing/2014/main" id="{4D1E9E16-1095-CE51-15F3-5570A58D2C9D}"/>
                      </a:ext>
                    </a:extLst>
                  </p:cNvPr>
                  <p:cNvSpPr txBox="1"/>
                  <p:nvPr/>
                </p:nvSpPr>
                <p:spPr>
                  <a:xfrm>
                    <a:off x="10601844" y="3781805"/>
                    <a:ext cx="735779" cy="215444"/>
                  </a:xfrm>
                  <a:prstGeom prst="rect">
                    <a:avLst/>
                  </a:prstGeom>
                  <a:noFill/>
                  <a:effectLst/>
                </p:spPr>
                <p:txBody>
                  <a:bodyPr wrap="none" lIns="0" tIns="0" rIns="0" bIns="0" rtlCol="0" anchor="t">
                    <a:spAutoFit/>
                  </a:bodyPr>
                  <a:lstStyle/>
                  <a:p>
                    <a:pPr algn="ctr"/>
                    <a:r>
                      <a: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&lt;</a:t>
                    </a:r>
                    <a:r>
                      <a:rPr lang="ko-KR" altLang="en-US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번개 유도 예시</a:t>
                    </a:r>
                    <a:r>
                      <a: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&gt;</a:t>
                    </a:r>
                  </a:p>
                  <a:p>
                    <a:pPr algn="ctr"/>
                    <a:r>
                      <a:rPr lang="ko-KR" altLang="en-US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한 갈래 </a:t>
                    </a:r>
                    <a:r>
                      <a: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/ </a:t>
                    </a:r>
                    <a:r>
                      <a:rPr lang="ko-KR" altLang="en-US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집중된 피해</a:t>
                    </a:r>
                    <a:endParaRPr lang="en-US" altLang="ko-KR" sz="7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endParaRPr>
                  </a:p>
                </p:txBody>
              </p:sp>
            </p:grpSp>
          </p:grp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443D80BB-812A-93AA-6436-51B2ED93C6AF}"/>
                  </a:ext>
                </a:extLst>
              </p:cNvPr>
              <p:cNvSpPr txBox="1"/>
              <p:nvPr/>
            </p:nvSpPr>
            <p:spPr>
              <a:xfrm>
                <a:off x="9132361" y="2791211"/>
                <a:ext cx="2138406" cy="107722"/>
              </a:xfrm>
              <a:prstGeom prst="rect">
                <a:avLst/>
              </a:prstGeom>
              <a:noFill/>
              <a:effectLst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:r>
                  <a:rPr lang="ko-KR" altLang="en-US" sz="7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부챗살 발사 →  </a:t>
                </a:r>
                <a:r>
                  <a:rPr lang="ko-KR" altLang="en-US" sz="7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AFCBC"/>
                    </a:highlight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‘</a:t>
                </a:r>
                <a:r>
                  <a:rPr lang="ko-KR" altLang="en-US" sz="7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AFCBC"/>
                    </a:highlight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천뢰침</a:t>
                </a:r>
                <a:r>
                  <a:rPr lang="ko-KR" altLang="en-US" sz="7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AFCBC"/>
                    </a:highlight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</a:t>
                </a:r>
                <a:r>
                  <a:rPr lang="en-US" altLang="ko-KR" sz="7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AFCBC"/>
                    </a:highlight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- </a:t>
                </a:r>
                <a:r>
                  <a:rPr lang="ko-KR" altLang="en-US" sz="7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AFCBC"/>
                    </a:highlight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식’</a:t>
                </a:r>
                <a:r>
                  <a:rPr lang="ko-KR" altLang="en-US" sz="7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효과 부여 →</a:t>
                </a:r>
                <a:r>
                  <a:rPr lang="en-US" altLang="ko-KR" sz="7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</a:t>
                </a:r>
                <a:r>
                  <a:rPr lang="ko-KR" altLang="en-US" sz="7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대상에게 </a:t>
                </a:r>
                <a:r>
                  <a:rPr lang="ko-KR" altLang="en-US" sz="7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AFCBC"/>
                    </a:highlight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번개 유도</a:t>
                </a:r>
              </a:p>
            </p:txBody>
          </p:sp>
        </p:grp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CD30B19E-2EB1-1C71-4B9A-0151C6DB90D8}"/>
              </a:ext>
            </a:extLst>
          </p:cNvPr>
          <p:cNvGrpSpPr/>
          <p:nvPr/>
        </p:nvGrpSpPr>
        <p:grpSpPr>
          <a:xfrm>
            <a:off x="192088" y="905593"/>
            <a:ext cx="2248834" cy="413018"/>
            <a:chOff x="192088" y="913562"/>
            <a:chExt cx="2248834" cy="413018"/>
          </a:xfrm>
        </p:grpSpPr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53314A85-B3C8-40A8-DE6E-932FA492CCCB}"/>
                </a:ext>
              </a:extLst>
            </p:cNvPr>
            <p:cNvSpPr txBox="1"/>
            <p:nvPr/>
          </p:nvSpPr>
          <p:spPr>
            <a:xfrm>
              <a:off x="192088" y="913562"/>
              <a:ext cx="372465" cy="16842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effectLst/>
          </p:spPr>
          <p:txBody>
            <a:bodyPr wrap="none" lIns="36000" tIns="7200" rIns="36000" bIns="7200" rtlCol="0" anchor="t">
              <a:spAutoFit/>
            </a:bodyPr>
            <a:lstStyle/>
            <a:p>
              <a:pPr>
                <a:spcAft>
                  <a:spcPts val="400"/>
                </a:spcAft>
              </a:pPr>
              <a:r>
                <a: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#</a:t>
              </a:r>
              <a:r>
                <a:rPr lang="ko-KR" altLang="en-US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도사</a:t>
              </a:r>
              <a:endPara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A29EC0AB-9975-67BF-2BE9-1FD8E201F6FB}"/>
                </a:ext>
              </a:extLst>
            </p:cNvPr>
            <p:cNvSpPr txBox="1"/>
            <p:nvPr/>
          </p:nvSpPr>
          <p:spPr>
            <a:xfrm>
              <a:off x="733654" y="913562"/>
              <a:ext cx="372465" cy="16842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effectLst/>
          </p:spPr>
          <p:txBody>
            <a:bodyPr wrap="none" lIns="36000" tIns="7200" rIns="36000" bIns="7200" rtlCol="0" anchor="t">
              <a:spAutoFit/>
            </a:bodyPr>
            <a:lstStyle/>
            <a:p>
              <a:pPr>
                <a:spcAft>
                  <a:spcPts val="400"/>
                </a:spcAft>
              </a:pPr>
              <a:r>
                <a: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#</a:t>
              </a:r>
              <a:r>
                <a:rPr lang="ko-KR" altLang="en-US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부채</a:t>
              </a:r>
              <a:endPara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9BCF2253-BD6C-DB93-A6FD-D4BAD8B4F77D}"/>
                </a:ext>
              </a:extLst>
            </p:cNvPr>
            <p:cNvSpPr txBox="1"/>
            <p:nvPr/>
          </p:nvSpPr>
          <p:spPr>
            <a:xfrm>
              <a:off x="1275220" y="913562"/>
              <a:ext cx="372465" cy="16842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effectLst/>
          </p:spPr>
          <p:txBody>
            <a:bodyPr wrap="none" lIns="36000" tIns="7200" rIns="36000" bIns="7200" rtlCol="0" anchor="t">
              <a:spAutoFit/>
            </a:bodyPr>
            <a:lstStyle/>
            <a:p>
              <a:pPr>
                <a:spcAft>
                  <a:spcPts val="400"/>
                </a:spcAft>
              </a:pPr>
              <a:r>
                <a: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#</a:t>
              </a:r>
              <a:r>
                <a:rPr lang="ko-KR" altLang="en-US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번개</a:t>
              </a:r>
              <a:endPara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9C061EE9-3EAE-F439-F19D-8B35B9D500CE}"/>
                </a:ext>
              </a:extLst>
            </p:cNvPr>
            <p:cNvSpPr txBox="1"/>
            <p:nvPr/>
          </p:nvSpPr>
          <p:spPr>
            <a:xfrm>
              <a:off x="192088" y="1158151"/>
              <a:ext cx="1127479" cy="16842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effectLst/>
          </p:spPr>
          <p:txBody>
            <a:bodyPr wrap="none" lIns="36000" tIns="7200" rIns="36000" bIns="7200" rtlCol="0" anchor="t">
              <a:spAutoFit/>
            </a:bodyPr>
            <a:lstStyle/>
            <a:p>
              <a:pPr>
                <a:spcAft>
                  <a:spcPts val="400"/>
                </a:spcAft>
              </a:pPr>
              <a:r>
                <a: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#</a:t>
              </a:r>
              <a:r>
                <a:rPr lang="ko-KR" altLang="en-US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단일 대상 높은 피해</a:t>
              </a:r>
              <a:endPara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39DCED2C-99F4-8A57-DD49-28FE629BF9F9}"/>
                </a:ext>
              </a:extLst>
            </p:cNvPr>
            <p:cNvSpPr txBox="1"/>
            <p:nvPr/>
          </p:nvSpPr>
          <p:spPr>
            <a:xfrm>
              <a:off x="1816786" y="913562"/>
              <a:ext cx="624136" cy="16842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effectLst/>
          </p:spPr>
          <p:txBody>
            <a:bodyPr wrap="none" lIns="36000" tIns="7200" rIns="36000" bIns="7200" rtlCol="0" anchor="t">
              <a:spAutoFit/>
            </a:bodyPr>
            <a:lstStyle/>
            <a:p>
              <a:pPr>
                <a:spcAft>
                  <a:spcPts val="400"/>
                </a:spcAft>
              </a:pPr>
              <a:r>
                <a: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#</a:t>
              </a:r>
              <a:r>
                <a:rPr lang="ko-KR" altLang="en-US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방어 무시</a:t>
              </a:r>
              <a:endPara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sp>
        <p:nvSpPr>
          <p:cNvPr id="181" name="화살표: 아래쪽 180">
            <a:extLst>
              <a:ext uri="{FF2B5EF4-FFF2-40B4-BE49-F238E27FC236}">
                <a16:creationId xmlns:a16="http://schemas.microsoft.com/office/drawing/2014/main" id="{EC1E7FC4-2D97-C3F7-1292-015845086754}"/>
              </a:ext>
            </a:extLst>
          </p:cNvPr>
          <p:cNvSpPr/>
          <p:nvPr/>
        </p:nvSpPr>
        <p:spPr>
          <a:xfrm rot="16200000">
            <a:off x="5052294" y="5558981"/>
            <a:ext cx="130082" cy="182845"/>
          </a:xfrm>
          <a:prstGeom prst="downArrow">
            <a:avLst/>
          </a:prstGeom>
          <a:solidFill>
            <a:srgbClr val="FAFCBC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1" name="직사각형 1080">
            <a:extLst>
              <a:ext uri="{FF2B5EF4-FFF2-40B4-BE49-F238E27FC236}">
                <a16:creationId xmlns:a16="http://schemas.microsoft.com/office/drawing/2014/main" id="{FA3BD4B6-C50B-8298-8EC9-94E54AD00074}"/>
              </a:ext>
            </a:extLst>
          </p:cNvPr>
          <p:cNvSpPr/>
          <p:nvPr/>
        </p:nvSpPr>
        <p:spPr>
          <a:xfrm>
            <a:off x="5286029" y="4894588"/>
            <a:ext cx="3549507" cy="151163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2" name="직사각형 1081">
            <a:extLst>
              <a:ext uri="{FF2B5EF4-FFF2-40B4-BE49-F238E27FC236}">
                <a16:creationId xmlns:a16="http://schemas.microsoft.com/office/drawing/2014/main" id="{AE69D138-4027-65E6-A9FC-4603306D038D}"/>
              </a:ext>
            </a:extLst>
          </p:cNvPr>
          <p:cNvSpPr/>
          <p:nvPr/>
        </p:nvSpPr>
        <p:spPr>
          <a:xfrm>
            <a:off x="5286030" y="4894588"/>
            <a:ext cx="3549506" cy="215053"/>
          </a:xfrm>
          <a:prstGeom prst="rect">
            <a:avLst/>
          </a:prstGeom>
          <a:solidFill>
            <a:srgbClr val="0070C0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3" name="TextBox 1082">
            <a:extLst>
              <a:ext uri="{FF2B5EF4-FFF2-40B4-BE49-F238E27FC236}">
                <a16:creationId xmlns:a16="http://schemas.microsoft.com/office/drawing/2014/main" id="{07DA9986-83D0-A972-E73A-540679A722E4}"/>
              </a:ext>
            </a:extLst>
          </p:cNvPr>
          <p:cNvSpPr txBox="1"/>
          <p:nvPr/>
        </p:nvSpPr>
        <p:spPr>
          <a:xfrm>
            <a:off x="5874827" y="4932865"/>
            <a:ext cx="807913" cy="138499"/>
          </a:xfrm>
          <a:prstGeom prst="rect">
            <a:avLst/>
          </a:prstGeom>
          <a:noFill/>
          <a:effectLst/>
        </p:spPr>
        <p:txBody>
          <a:bodyPr wrap="none" lIns="0" tIns="0" rIns="0" bIns="0" rtlCol="0" anchor="t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altLang="ko-KR" sz="9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(2) </a:t>
            </a:r>
            <a:r>
              <a:rPr lang="ko-KR" altLang="en-US" sz="9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아이디어 획득</a:t>
            </a:r>
            <a:endParaRPr lang="en-US" altLang="ko-KR" sz="900" dirty="0">
              <a:solidFill>
                <a:schemeClr val="bg1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033" name="직사각형 1032">
            <a:extLst>
              <a:ext uri="{FF2B5EF4-FFF2-40B4-BE49-F238E27FC236}">
                <a16:creationId xmlns:a16="http://schemas.microsoft.com/office/drawing/2014/main" id="{DE305DE8-4B5A-432B-0B99-AD1DF7B01141}"/>
              </a:ext>
            </a:extLst>
          </p:cNvPr>
          <p:cNvSpPr/>
          <p:nvPr/>
        </p:nvSpPr>
        <p:spPr>
          <a:xfrm>
            <a:off x="2768870" y="4894588"/>
            <a:ext cx="2179770" cy="151163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4" name="직사각형 1033">
            <a:extLst>
              <a:ext uri="{FF2B5EF4-FFF2-40B4-BE49-F238E27FC236}">
                <a16:creationId xmlns:a16="http://schemas.microsoft.com/office/drawing/2014/main" id="{F4A9DD5F-541D-950D-B559-8B41D351CB72}"/>
              </a:ext>
            </a:extLst>
          </p:cNvPr>
          <p:cNvSpPr/>
          <p:nvPr/>
        </p:nvSpPr>
        <p:spPr>
          <a:xfrm>
            <a:off x="2768870" y="4894588"/>
            <a:ext cx="2179770" cy="215053"/>
          </a:xfrm>
          <a:prstGeom prst="rect">
            <a:avLst/>
          </a:prstGeom>
          <a:solidFill>
            <a:srgbClr val="0070C0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6" name="TextBox 1035">
            <a:extLst>
              <a:ext uri="{FF2B5EF4-FFF2-40B4-BE49-F238E27FC236}">
                <a16:creationId xmlns:a16="http://schemas.microsoft.com/office/drawing/2014/main" id="{04CA0F3E-13A9-7662-E1B1-8C089A0DE589}"/>
              </a:ext>
            </a:extLst>
          </p:cNvPr>
          <p:cNvSpPr txBox="1"/>
          <p:nvPr/>
        </p:nvSpPr>
        <p:spPr>
          <a:xfrm>
            <a:off x="3236790" y="4932865"/>
            <a:ext cx="1243930" cy="138499"/>
          </a:xfrm>
          <a:prstGeom prst="rect">
            <a:avLst/>
          </a:prstGeom>
          <a:noFill/>
          <a:effectLst/>
        </p:spPr>
        <p:txBody>
          <a:bodyPr wrap="none" lIns="0" tIns="0" rIns="0" bIns="0" rtlCol="0" anchor="t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altLang="ko-KR" sz="9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(1) </a:t>
            </a:r>
            <a:r>
              <a:rPr lang="ko-KR" altLang="en-US" sz="9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피뢰침의 동작 원리 분석</a:t>
            </a:r>
            <a:endParaRPr lang="en-US" altLang="ko-KR" sz="900" dirty="0">
              <a:solidFill>
                <a:schemeClr val="bg1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84" name="화살표: 아래쪽 183">
            <a:extLst>
              <a:ext uri="{FF2B5EF4-FFF2-40B4-BE49-F238E27FC236}">
                <a16:creationId xmlns:a16="http://schemas.microsoft.com/office/drawing/2014/main" id="{0863CE9C-9DA8-A242-188C-B8909DDDC630}"/>
              </a:ext>
            </a:extLst>
          </p:cNvPr>
          <p:cNvSpPr/>
          <p:nvPr/>
        </p:nvSpPr>
        <p:spPr>
          <a:xfrm rot="16200000">
            <a:off x="9173230" y="5558981"/>
            <a:ext cx="130082" cy="182845"/>
          </a:xfrm>
          <a:prstGeom prst="downArrow">
            <a:avLst/>
          </a:prstGeom>
          <a:solidFill>
            <a:srgbClr val="FAFCBC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C3322480-61CA-2A14-F3EE-6239FD555A5E}"/>
              </a:ext>
            </a:extLst>
          </p:cNvPr>
          <p:cNvSpPr/>
          <p:nvPr/>
        </p:nvSpPr>
        <p:spPr>
          <a:xfrm>
            <a:off x="9705551" y="4894588"/>
            <a:ext cx="3637891" cy="151163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809BDFB5-240F-CCA9-EB6C-9738A28ED0F2}"/>
              </a:ext>
            </a:extLst>
          </p:cNvPr>
          <p:cNvSpPr/>
          <p:nvPr/>
        </p:nvSpPr>
        <p:spPr>
          <a:xfrm>
            <a:off x="9705552" y="4894588"/>
            <a:ext cx="3637890" cy="215053"/>
          </a:xfrm>
          <a:prstGeom prst="rect">
            <a:avLst/>
          </a:prstGeom>
          <a:solidFill>
            <a:srgbClr val="0070C0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7C5FD758-4AB3-E92C-CFA8-A3D2C9845357}"/>
              </a:ext>
            </a:extLst>
          </p:cNvPr>
          <p:cNvSpPr txBox="1"/>
          <p:nvPr/>
        </p:nvSpPr>
        <p:spPr>
          <a:xfrm>
            <a:off x="11069244" y="4932865"/>
            <a:ext cx="910506" cy="138499"/>
          </a:xfrm>
          <a:prstGeom prst="rect">
            <a:avLst/>
          </a:prstGeom>
          <a:noFill/>
          <a:effectLst/>
        </p:spPr>
        <p:txBody>
          <a:bodyPr wrap="none" lIns="0" tIns="0" rIns="0" bIns="0" rtlCol="0" anchor="t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altLang="ko-KR" sz="9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(3) </a:t>
            </a:r>
            <a:r>
              <a:rPr lang="ko-KR" altLang="en-US" sz="9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아이디어 구체화</a:t>
            </a:r>
            <a:endParaRPr lang="en-US" altLang="ko-KR" sz="900" dirty="0">
              <a:solidFill>
                <a:schemeClr val="bg1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D519A904-0477-413F-A8E2-A045FB08A7AA}"/>
              </a:ext>
            </a:extLst>
          </p:cNvPr>
          <p:cNvSpPr txBox="1"/>
          <p:nvPr/>
        </p:nvSpPr>
        <p:spPr>
          <a:xfrm>
            <a:off x="10016882" y="5109641"/>
            <a:ext cx="3015248" cy="442035"/>
          </a:xfrm>
          <a:prstGeom prst="rect">
            <a:avLst/>
          </a:prstGeom>
          <a:noFill/>
          <a:effectLst/>
        </p:spPr>
        <p:txBody>
          <a:bodyPr wrap="none" lIns="0" tIns="72000" rIns="0" bIns="0" rtlCol="0" anchor="t">
            <a:spAutoFit/>
          </a:bodyPr>
          <a:lstStyle>
            <a:defPPr>
              <a:defRPr lang="ko-KR"/>
            </a:defPPr>
            <a:lvl1pPr algn="ctr">
              <a:defRPr sz="800">
                <a:solidFill>
                  <a:srgbClr val="0070C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ko-KR" altLang="en-US" dirty="0">
                <a:solidFill>
                  <a:schemeClr val="tx1"/>
                </a:solidFill>
              </a:rPr>
              <a:t>대상의 몸에 박힌 부챗살로 인해 지면이 아닌 대상의 신체 내부로 번개를 분산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ko-KR" altLang="en-US" dirty="0">
                <a:solidFill>
                  <a:schemeClr val="tx1"/>
                </a:solidFill>
              </a:rPr>
              <a:t>→ 방어력이 상대적으로 낮은 내부를 직접적으로 공격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ko-KR" altLang="en-US" dirty="0">
                <a:solidFill>
                  <a:schemeClr val="tx1"/>
                </a:solidFill>
              </a:rPr>
              <a:t>→ 방어 무시 효과 추가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091" name="TextBox 1090">
            <a:extLst>
              <a:ext uri="{FF2B5EF4-FFF2-40B4-BE49-F238E27FC236}">
                <a16:creationId xmlns:a16="http://schemas.microsoft.com/office/drawing/2014/main" id="{204F3047-CA12-1D44-16F2-D5EA6E5C9865}"/>
              </a:ext>
            </a:extLst>
          </p:cNvPr>
          <p:cNvSpPr txBox="1"/>
          <p:nvPr/>
        </p:nvSpPr>
        <p:spPr>
          <a:xfrm>
            <a:off x="3792088" y="5109641"/>
            <a:ext cx="1077218" cy="195814"/>
          </a:xfrm>
          <a:prstGeom prst="rect">
            <a:avLst/>
          </a:prstGeom>
          <a:noFill/>
          <a:effectLst/>
        </p:spPr>
        <p:txBody>
          <a:bodyPr wrap="none" lIns="0" tIns="72000" rIns="0" bIns="0" rtlCol="0" anchor="t">
            <a:spAutoFit/>
          </a:bodyPr>
          <a:lstStyle/>
          <a:p>
            <a:pPr algn="ctr"/>
            <a:r>
              <a:rPr lang="ko-KR" altLang="en-US" sz="800" dirty="0">
                <a:solidFill>
                  <a:srgbClr val="0070C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번개 유도</a:t>
            </a:r>
            <a:r>
              <a:rPr lang="ko-KR" altLang="en-US" sz="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→ </a:t>
            </a:r>
            <a:r>
              <a:rPr lang="ko-KR" altLang="en-US" sz="800" dirty="0">
                <a:solidFill>
                  <a:srgbClr val="0070C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지면으로 분산</a:t>
            </a:r>
            <a:endParaRPr lang="en-US" altLang="ko-KR" sz="800" dirty="0">
              <a:solidFill>
                <a:srgbClr val="0070C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1097" name="그림 1096" descr="스크린샷, 텍스트, 직사각형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64B9630-0C8A-35A1-6172-40EDA46DE39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0066" y="5103140"/>
            <a:ext cx="853448" cy="1285714"/>
          </a:xfrm>
          <a:prstGeom prst="rect">
            <a:avLst/>
          </a:prstGeom>
        </p:spPr>
      </p:pic>
      <p:pic>
        <p:nvPicPr>
          <p:cNvPr id="1111" name="그림 1110" descr="그림, 일러스트레이션, 예술, 스케치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3473BEE2-84B1-B243-A163-25BC1869958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24"/>
          <a:stretch>
            <a:fillRect/>
          </a:stretch>
        </p:blipFill>
        <p:spPr>
          <a:xfrm>
            <a:off x="6767332" y="5172336"/>
            <a:ext cx="2003659" cy="1171187"/>
          </a:xfrm>
          <a:prstGeom prst="rect">
            <a:avLst/>
          </a:prstGeom>
        </p:spPr>
      </p:pic>
      <p:sp>
        <p:nvSpPr>
          <p:cNvPr id="1084" name="TextBox 1083">
            <a:extLst>
              <a:ext uri="{FF2B5EF4-FFF2-40B4-BE49-F238E27FC236}">
                <a16:creationId xmlns:a16="http://schemas.microsoft.com/office/drawing/2014/main" id="{7EFC6403-45A2-BC62-6335-9B15C59015C9}"/>
              </a:ext>
            </a:extLst>
          </p:cNvPr>
          <p:cNvSpPr txBox="1"/>
          <p:nvPr/>
        </p:nvSpPr>
        <p:spPr>
          <a:xfrm>
            <a:off x="5337076" y="5109641"/>
            <a:ext cx="2031005" cy="318924"/>
          </a:xfrm>
          <a:prstGeom prst="rect">
            <a:avLst/>
          </a:prstGeom>
          <a:noFill/>
          <a:effectLst/>
        </p:spPr>
        <p:txBody>
          <a:bodyPr wrap="none" lIns="0" tIns="72000" rIns="0" bIns="0" rtlCol="0" anchor="t">
            <a:spAutoFit/>
          </a:bodyPr>
          <a:lstStyle>
            <a:defPPr>
              <a:defRPr lang="ko-KR"/>
            </a:defPPr>
            <a:lvl1pPr algn="ctr">
              <a:defRPr sz="800">
                <a:solidFill>
                  <a:srgbClr val="0070C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algn="l"/>
            <a:r>
              <a:rPr lang="ko-KR" altLang="en-US" dirty="0">
                <a:solidFill>
                  <a:schemeClr val="tx1"/>
                </a:solidFill>
              </a:rPr>
              <a:t>피뢰침 역할을 하는 부챗살이 대상에게 꽂히니까</a:t>
            </a:r>
            <a:endParaRPr lang="en-US" altLang="ko-KR" dirty="0">
              <a:solidFill>
                <a:schemeClr val="tx1"/>
              </a:solidFill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</a:rPr>
              <a:t>지면이 아닌 대상의 몸 내부로 번개를 분산시키는 것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112" name="TextBox 1111">
            <a:extLst>
              <a:ext uri="{FF2B5EF4-FFF2-40B4-BE49-F238E27FC236}">
                <a16:creationId xmlns:a16="http://schemas.microsoft.com/office/drawing/2014/main" id="{A2D076B6-84E7-D714-6C2C-A553CCD6E331}"/>
              </a:ext>
            </a:extLst>
          </p:cNvPr>
          <p:cNvSpPr txBox="1"/>
          <p:nvPr/>
        </p:nvSpPr>
        <p:spPr>
          <a:xfrm>
            <a:off x="5337076" y="5545699"/>
            <a:ext cx="1740861" cy="318924"/>
          </a:xfrm>
          <a:prstGeom prst="rect">
            <a:avLst/>
          </a:prstGeom>
          <a:noFill/>
          <a:effectLst/>
        </p:spPr>
        <p:txBody>
          <a:bodyPr wrap="none" lIns="0" tIns="72000" rIns="0" bIns="0" rtlCol="0" anchor="t">
            <a:spAutoFit/>
          </a:bodyPr>
          <a:lstStyle>
            <a:defPPr>
              <a:defRPr lang="ko-KR"/>
            </a:defPPr>
            <a:lvl1pPr algn="ctr">
              <a:defRPr sz="800">
                <a:solidFill>
                  <a:srgbClr val="0070C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algn="l"/>
            <a:r>
              <a:rPr lang="ko-KR" altLang="en-US" dirty="0">
                <a:solidFill>
                  <a:schemeClr val="tx1"/>
                </a:solidFill>
              </a:rPr>
              <a:t>외부에 비해 방어력이 낮은 내부를 직접 타격</a:t>
            </a:r>
            <a:endParaRPr lang="en-US" altLang="ko-KR" dirty="0">
              <a:solidFill>
                <a:schemeClr val="tx1"/>
              </a:solidFill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</a:rPr>
              <a:t>→ 방어 무시 효과로 볼 수 있지 않을까</a:t>
            </a:r>
            <a:r>
              <a:rPr lang="en-US" altLang="ko-KR" dirty="0">
                <a:solidFill>
                  <a:schemeClr val="tx1"/>
                </a:solidFill>
              </a:rPr>
              <a:t>?</a:t>
            </a:r>
          </a:p>
        </p:txBody>
      </p:sp>
      <p:grpSp>
        <p:nvGrpSpPr>
          <p:cNvPr id="1123" name="그룹 1122">
            <a:extLst>
              <a:ext uri="{FF2B5EF4-FFF2-40B4-BE49-F238E27FC236}">
                <a16:creationId xmlns:a16="http://schemas.microsoft.com/office/drawing/2014/main" id="{A5EA9FE8-996C-DAC8-E3D1-5DD2E11CE00A}"/>
              </a:ext>
            </a:extLst>
          </p:cNvPr>
          <p:cNvGrpSpPr/>
          <p:nvPr/>
        </p:nvGrpSpPr>
        <p:grpSpPr>
          <a:xfrm>
            <a:off x="9867448" y="5655821"/>
            <a:ext cx="2491274" cy="1227728"/>
            <a:chOff x="9705550" y="5147918"/>
            <a:chExt cx="2491274" cy="1227728"/>
          </a:xfrm>
        </p:grpSpPr>
        <p:pic>
          <p:nvPicPr>
            <p:cNvPr id="1114" name="그림 1113" descr="동물 피규어, 포유류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199FC526-202A-DA3B-18A7-C51AE4FE461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52169" y="5147918"/>
              <a:ext cx="1344655" cy="1227728"/>
            </a:xfrm>
            <a:prstGeom prst="rect">
              <a:avLst/>
            </a:prstGeom>
          </p:spPr>
        </p:pic>
        <p:sp>
          <p:nvSpPr>
            <p:cNvPr id="1115" name="TextBox 1114">
              <a:extLst>
                <a:ext uri="{FF2B5EF4-FFF2-40B4-BE49-F238E27FC236}">
                  <a16:creationId xmlns:a16="http://schemas.microsoft.com/office/drawing/2014/main" id="{5C57B912-1465-208A-F4DC-E6F7EE20C803}"/>
                </a:ext>
              </a:extLst>
            </p:cNvPr>
            <p:cNvSpPr txBox="1"/>
            <p:nvPr/>
          </p:nvSpPr>
          <p:spPr>
            <a:xfrm>
              <a:off x="11424177" y="6160202"/>
              <a:ext cx="772647" cy="215444"/>
            </a:xfrm>
            <a:prstGeom prst="rect">
              <a:avLst/>
            </a:prstGeom>
            <a:solidFill>
              <a:schemeClr val="bg1"/>
            </a:solidFill>
            <a:effectLst/>
          </p:spPr>
          <p:txBody>
            <a:bodyPr wrap="none" lIns="0" tIns="0" rIns="0" bIns="0" rtlCol="0" anchor="t">
              <a:spAutoFit/>
            </a:bodyPr>
            <a:lstStyle/>
            <a:p>
              <a:r>
                <a:rPr lang="en-US" altLang="ko-KR" sz="7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&lt;</a:t>
              </a:r>
              <a:r>
                <a:rPr lang="ko-KR" altLang="en-US" sz="7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방어형 몬스터 예시</a:t>
              </a:r>
              <a:r>
                <a:rPr lang="en-US" altLang="ko-KR" sz="7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&gt;</a:t>
              </a:r>
            </a:p>
            <a:p>
              <a:r>
                <a:rPr lang="ko-KR" altLang="en-US" sz="7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말파이트</a:t>
              </a:r>
              <a:r>
                <a:rPr lang="ko-KR" altLang="en-US" sz="7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r>
                <a:rPr lang="en-US" altLang="ko-KR" sz="7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(</a:t>
              </a:r>
              <a:r>
                <a:rPr lang="en-US" altLang="ko-KR" sz="7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LoL</a:t>
              </a:r>
              <a:r>
                <a:rPr lang="en-US" altLang="ko-KR" sz="7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)</a:t>
              </a:r>
            </a:p>
          </p:txBody>
        </p:sp>
        <p:pic>
          <p:nvPicPr>
            <p:cNvPr id="1121" name="그림 1120" descr="의류, 의상 디자인, 여성, 인간의 얼굴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A0AFEB94-61F7-BB13-6FC3-1EB92D27F0A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997" t="3068" r="4911" b="51899"/>
            <a:stretch>
              <a:fillRect/>
            </a:stretch>
          </p:blipFill>
          <p:spPr>
            <a:xfrm>
              <a:off x="9705550" y="5341844"/>
              <a:ext cx="880216" cy="832170"/>
            </a:xfrm>
            <a:prstGeom prst="rect">
              <a:avLst/>
            </a:prstGeom>
          </p:spPr>
        </p:pic>
        <p:pic>
          <p:nvPicPr>
            <p:cNvPr id="1120" name="그림 1119" descr="스크린샷, 그래픽, 그래픽 디자인, 디자인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B83F506A-1F9E-C43A-06C2-B3A03E53CD55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colorTemperature colorTemp="11500"/>
                      </a14:imgEffect>
                      <a14:imgEffect>
                        <a14:saturation sat="400000"/>
                      </a14:imgEffect>
                      <a14:imgEffect>
                        <a14:brightnessContrast bright="-100000"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966" t="58352" r="75428" b="32872"/>
            <a:stretch>
              <a:fillRect/>
            </a:stretch>
          </p:blipFill>
          <p:spPr>
            <a:xfrm rot="16200000">
              <a:off x="10301795" y="5507442"/>
              <a:ext cx="230737" cy="129770"/>
            </a:xfrm>
            <a:prstGeom prst="rect">
              <a:avLst/>
            </a:prstGeom>
            <a:effectLst>
              <a:glow rad="25400">
                <a:srgbClr val="FAFCBC"/>
              </a:glow>
            </a:effectLst>
          </p:spPr>
        </p:pic>
        <p:pic>
          <p:nvPicPr>
            <p:cNvPr id="1122" name="그림 1121" descr="스크린샷, 그래픽, 그래픽 디자인, 디자인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AA5F1C83-A945-C60C-0404-34F4F095075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colorTemperature colorTemp="11500"/>
                      </a14:imgEffect>
                      <a14:imgEffect>
                        <a14:saturation sat="400000"/>
                      </a14:imgEffect>
                      <a14:imgEffect>
                        <a14:brightnessContrast bright="-100000"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966" t="58352" r="75428" b="32872"/>
            <a:stretch>
              <a:fillRect/>
            </a:stretch>
          </p:blipFill>
          <p:spPr>
            <a:xfrm rot="16200000">
              <a:off x="10425830" y="5586475"/>
              <a:ext cx="230737" cy="129770"/>
            </a:xfrm>
            <a:prstGeom prst="rect">
              <a:avLst/>
            </a:prstGeom>
            <a:effectLst>
              <a:glow rad="25400">
                <a:srgbClr val="FAFCBC"/>
              </a:glow>
            </a:effectLst>
          </p:spPr>
        </p:pic>
      </p:grpSp>
    </p:spTree>
    <p:extLst>
      <p:ext uri="{BB962C8B-B14F-4D97-AF65-F5344CB8AC3E}">
        <p14:creationId xmlns:p14="http://schemas.microsoft.com/office/powerpoint/2010/main" val="12486894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7AC63A-A092-642A-3F83-C611F40EDB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9B1D4DD-D01B-9C5D-B8B0-EC0D808C3E61}"/>
              </a:ext>
            </a:extLst>
          </p:cNvPr>
          <p:cNvSpPr txBox="1"/>
          <p:nvPr/>
        </p:nvSpPr>
        <p:spPr>
          <a:xfrm>
            <a:off x="192088" y="538432"/>
            <a:ext cx="1324080" cy="169277"/>
          </a:xfrm>
          <a:prstGeom prst="rect">
            <a:avLst/>
          </a:prstGeom>
          <a:noFill/>
          <a:effectLst/>
        </p:spPr>
        <p:txBody>
          <a:bodyPr wrap="none" lIns="0" tIns="0" rIns="0" bIns="0" rtlCol="0" anchor="t">
            <a:spAutoFit/>
          </a:bodyPr>
          <a:lstStyle/>
          <a:p>
            <a:r>
              <a: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(1) </a:t>
            </a:r>
            <a:r>
              <a:rPr lang="ko-KR" altLang="en-US" sz="1100" dirty="0">
                <a:solidFill>
                  <a:srgbClr val="0070C0"/>
                </a:solidFill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도사 가람 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/ 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도사 다온</a:t>
            </a:r>
            <a:endParaRPr lang="en-US" altLang="ko-KR" sz="1100" dirty="0">
              <a:solidFill>
                <a:schemeClr val="bg1">
                  <a:lumMod val="50000"/>
                </a:schemeClr>
              </a:solidFill>
              <a:latin typeface="페이퍼로지 6 SemiBold" pitchFamily="2" charset="-127"/>
              <a:ea typeface="페이퍼로지 6 SemiBold" pitchFamily="2" charset="-127"/>
              <a:cs typeface="Pretendard" panose="02000503000000020004" pitchFamily="2" charset="-127"/>
            </a:endParaRPr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CBCC3609-B964-37C9-0009-706326749FF5}"/>
              </a:ext>
            </a:extLst>
          </p:cNvPr>
          <p:cNvGrpSpPr/>
          <p:nvPr/>
        </p:nvGrpSpPr>
        <p:grpSpPr>
          <a:xfrm>
            <a:off x="0" y="0"/>
            <a:ext cx="12192000" cy="381195"/>
            <a:chOff x="0" y="0"/>
            <a:chExt cx="12192000" cy="381195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F834288B-F20B-B12C-F417-05B07E2558C6}"/>
                </a:ext>
              </a:extLst>
            </p:cNvPr>
            <p:cNvSpPr/>
            <p:nvPr/>
          </p:nvSpPr>
          <p:spPr>
            <a:xfrm>
              <a:off x="0" y="0"/>
              <a:ext cx="12192000" cy="38119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FF736A2C-EFA5-64F5-54E6-3001ADFEAB01}"/>
                </a:ext>
              </a:extLst>
            </p:cNvPr>
            <p:cNvGrpSpPr/>
            <p:nvPr/>
          </p:nvGrpSpPr>
          <p:grpSpPr>
            <a:xfrm>
              <a:off x="192088" y="51640"/>
              <a:ext cx="7200000" cy="277915"/>
              <a:chOff x="192088" y="51640"/>
              <a:chExt cx="7200000" cy="277915"/>
            </a:xfrm>
          </p:grpSpPr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898E3C68-002B-AABA-142C-0A295AB198FF}"/>
                  </a:ext>
                </a:extLst>
              </p:cNvPr>
              <p:cNvGrpSpPr/>
              <p:nvPr/>
            </p:nvGrpSpPr>
            <p:grpSpPr>
              <a:xfrm>
                <a:off x="192088" y="51640"/>
                <a:ext cx="1440000" cy="277915"/>
                <a:chOff x="192088" y="2355329"/>
                <a:chExt cx="1440000" cy="277915"/>
              </a:xfrm>
            </p:grpSpPr>
            <p:sp>
              <p:nvSpPr>
                <p:cNvPr id="39" name="직사각형 38">
                  <a:extLst>
                    <a:ext uri="{FF2B5EF4-FFF2-40B4-BE49-F238E27FC236}">
                      <a16:creationId xmlns:a16="http://schemas.microsoft.com/office/drawing/2014/main" id="{580B5DE4-5CD5-1255-0EA8-593EB21A206D}"/>
                    </a:ext>
                  </a:extLst>
                </p:cNvPr>
                <p:cNvSpPr/>
                <p:nvPr/>
              </p:nvSpPr>
              <p:spPr>
                <a:xfrm>
                  <a:off x="19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5BAE9C50-0942-7A22-936A-0E12870C846C}"/>
                    </a:ext>
                  </a:extLst>
                </p:cNvPr>
                <p:cNvSpPr txBox="1"/>
                <p:nvPr/>
              </p:nvSpPr>
              <p:spPr>
                <a:xfrm>
                  <a:off x="743772" y="2417342"/>
                  <a:ext cx="336631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chemeClr val="bg1">
                          <a:lumMod val="6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Medium" panose="02000603000000020004" pitchFamily="2" charset="-127"/>
                    </a:rPr>
                    <a:t>프로필</a:t>
                  </a:r>
                </a:p>
              </p:txBody>
            </p:sp>
          </p:grpSp>
          <p:grpSp>
            <p:nvGrpSpPr>
              <p:cNvPr id="25" name="그룹 24">
                <a:extLst>
                  <a:ext uri="{FF2B5EF4-FFF2-40B4-BE49-F238E27FC236}">
                    <a16:creationId xmlns:a16="http://schemas.microsoft.com/office/drawing/2014/main" id="{9AD90EF9-DF8F-7AA5-8B04-2CC6638ECEE4}"/>
                  </a:ext>
                </a:extLst>
              </p:cNvPr>
              <p:cNvGrpSpPr/>
              <p:nvPr/>
            </p:nvGrpSpPr>
            <p:grpSpPr>
              <a:xfrm>
                <a:off x="1632088" y="51640"/>
                <a:ext cx="1440000" cy="277915"/>
                <a:chOff x="1632088" y="2355329"/>
                <a:chExt cx="1440000" cy="277915"/>
              </a:xfrm>
            </p:grpSpPr>
            <p:sp>
              <p:nvSpPr>
                <p:cNvPr id="40" name="직사각형 39">
                  <a:extLst>
                    <a:ext uri="{FF2B5EF4-FFF2-40B4-BE49-F238E27FC236}">
                      <a16:creationId xmlns:a16="http://schemas.microsoft.com/office/drawing/2014/main" id="{294D1247-83C0-D14F-56AD-F927A45FA3D7}"/>
                    </a:ext>
                  </a:extLst>
                </p:cNvPr>
                <p:cNvSpPr/>
                <p:nvPr/>
              </p:nvSpPr>
              <p:spPr>
                <a:xfrm>
                  <a:off x="163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C47057A0-68F9-9230-B64F-022141892B1C}"/>
                    </a:ext>
                  </a:extLst>
                </p:cNvPr>
                <p:cNvSpPr txBox="1"/>
                <p:nvPr/>
              </p:nvSpPr>
              <p:spPr>
                <a:xfrm>
                  <a:off x="1935308" y="2386564"/>
                  <a:ext cx="833562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400" dirty="0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latin typeface="페이퍼로지 6 SemiBold" pitchFamily="2" charset="-127"/>
                      <a:ea typeface="페이퍼로지 6 SemiBold" pitchFamily="2" charset="-127"/>
                      <a:cs typeface="Pretendard Medium" panose="02000603000000020004" pitchFamily="2" charset="-127"/>
                    </a:rPr>
                    <a:t>신규 캐릭터</a:t>
                  </a:r>
                </a:p>
              </p:txBody>
            </p:sp>
          </p:grpSp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354F7F5A-5AD7-73EF-2A2D-9B0D718869A1}"/>
                  </a:ext>
                </a:extLst>
              </p:cNvPr>
              <p:cNvGrpSpPr/>
              <p:nvPr/>
            </p:nvGrpSpPr>
            <p:grpSpPr>
              <a:xfrm>
                <a:off x="3072088" y="51640"/>
                <a:ext cx="1440000" cy="277915"/>
                <a:chOff x="3072088" y="2355329"/>
                <a:chExt cx="1440000" cy="277915"/>
              </a:xfrm>
            </p:grpSpPr>
            <p:sp>
              <p:nvSpPr>
                <p:cNvPr id="41" name="직사각형 40">
                  <a:extLst>
                    <a:ext uri="{FF2B5EF4-FFF2-40B4-BE49-F238E27FC236}">
                      <a16:creationId xmlns:a16="http://schemas.microsoft.com/office/drawing/2014/main" id="{F28973DD-C686-B960-0433-CEB40D1084C9}"/>
                    </a:ext>
                  </a:extLst>
                </p:cNvPr>
                <p:cNvSpPr/>
                <p:nvPr/>
              </p:nvSpPr>
              <p:spPr>
                <a:xfrm>
                  <a:off x="307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11CEA57A-60C9-1F85-C848-FEB112F9C724}"/>
                    </a:ext>
                  </a:extLst>
                </p:cNvPr>
                <p:cNvSpPr txBox="1"/>
                <p:nvPr/>
              </p:nvSpPr>
              <p:spPr>
                <a:xfrm>
                  <a:off x="3623773" y="2417342"/>
                  <a:ext cx="336631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 err="1">
                      <a:solidFill>
                        <a:schemeClr val="bg1">
                          <a:lumMod val="6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Medium" panose="02000603000000020004" pitchFamily="2" charset="-127"/>
                    </a:rPr>
                    <a:t>역기획</a:t>
                  </a:r>
                  <a:endParaRPr lang="ko-KR" altLang="en-US" sz="1000" dirty="0">
                    <a:solidFill>
                      <a:schemeClr val="bg1">
                        <a:lumMod val="65000"/>
                      </a:schemeClr>
                    </a:solidFill>
                    <a:latin typeface="페이퍼로지 5 Medium" pitchFamily="2" charset="-127"/>
                    <a:ea typeface="페이퍼로지 5 Medium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  <p:grpSp>
            <p:nvGrpSpPr>
              <p:cNvPr id="28" name="그룹 27">
                <a:extLst>
                  <a:ext uri="{FF2B5EF4-FFF2-40B4-BE49-F238E27FC236}">
                    <a16:creationId xmlns:a16="http://schemas.microsoft.com/office/drawing/2014/main" id="{9790FBCC-96BF-5054-F9BA-0BDE1586279C}"/>
                  </a:ext>
                </a:extLst>
              </p:cNvPr>
              <p:cNvGrpSpPr/>
              <p:nvPr/>
            </p:nvGrpSpPr>
            <p:grpSpPr>
              <a:xfrm>
                <a:off x="4512088" y="51640"/>
                <a:ext cx="1440000" cy="277915"/>
                <a:chOff x="4512088" y="2355329"/>
                <a:chExt cx="1440000" cy="277915"/>
              </a:xfrm>
            </p:grpSpPr>
            <p:sp>
              <p:nvSpPr>
                <p:cNvPr id="42" name="직사각형 41">
                  <a:extLst>
                    <a:ext uri="{FF2B5EF4-FFF2-40B4-BE49-F238E27FC236}">
                      <a16:creationId xmlns:a16="http://schemas.microsoft.com/office/drawing/2014/main" id="{464F42BB-F99F-E393-A8BE-0CA55C28DFCB}"/>
                    </a:ext>
                  </a:extLst>
                </p:cNvPr>
                <p:cNvSpPr/>
                <p:nvPr/>
              </p:nvSpPr>
              <p:spPr>
                <a:xfrm>
                  <a:off x="451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69EE7D9D-C031-B3D9-D243-735C8CF264D0}"/>
                    </a:ext>
                  </a:extLst>
                </p:cNvPr>
                <p:cNvSpPr txBox="1"/>
                <p:nvPr/>
              </p:nvSpPr>
              <p:spPr>
                <a:xfrm>
                  <a:off x="4810498" y="2417342"/>
                  <a:ext cx="843180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chemeClr val="bg1">
                          <a:lumMod val="6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Medium" panose="02000603000000020004" pitchFamily="2" charset="-127"/>
                    </a:rPr>
                    <a:t>팀 프로젝트 경험</a:t>
                  </a:r>
                </a:p>
              </p:txBody>
            </p:sp>
          </p:grp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E1356936-7090-958D-3A9E-8DAF9E36FBDF}"/>
                  </a:ext>
                </a:extLst>
              </p:cNvPr>
              <p:cNvGrpSpPr/>
              <p:nvPr/>
            </p:nvGrpSpPr>
            <p:grpSpPr>
              <a:xfrm>
                <a:off x="5952088" y="51640"/>
                <a:ext cx="1440000" cy="277915"/>
                <a:chOff x="5952088" y="2355329"/>
                <a:chExt cx="1440000" cy="277915"/>
              </a:xfrm>
            </p:grpSpPr>
            <p:sp>
              <p:nvSpPr>
                <p:cNvPr id="43" name="직사각형 42">
                  <a:extLst>
                    <a:ext uri="{FF2B5EF4-FFF2-40B4-BE49-F238E27FC236}">
                      <a16:creationId xmlns:a16="http://schemas.microsoft.com/office/drawing/2014/main" id="{DCB978DC-0F58-CA65-8240-7C939C8ACEEA}"/>
                    </a:ext>
                  </a:extLst>
                </p:cNvPr>
                <p:cNvSpPr/>
                <p:nvPr/>
              </p:nvSpPr>
              <p:spPr>
                <a:xfrm>
                  <a:off x="595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3FD4CA37-3635-0FF3-D10D-DCC5E48946F4}"/>
                    </a:ext>
                  </a:extLst>
                </p:cNvPr>
                <p:cNvSpPr txBox="1"/>
                <p:nvPr/>
              </p:nvSpPr>
              <p:spPr>
                <a:xfrm>
                  <a:off x="6503773" y="2417342"/>
                  <a:ext cx="336631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chemeClr val="bg1">
                          <a:lumMod val="6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Medium" panose="02000603000000020004" pitchFamily="2" charset="-127"/>
                    </a:rPr>
                    <a:t>마무리</a:t>
                  </a:r>
                </a:p>
              </p:txBody>
            </p:sp>
          </p:grpSp>
          <p:cxnSp>
            <p:nvCxnSpPr>
              <p:cNvPr id="35" name="직선 연결선 34">
                <a:extLst>
                  <a:ext uri="{FF2B5EF4-FFF2-40B4-BE49-F238E27FC236}">
                    <a16:creationId xmlns:a16="http://schemas.microsoft.com/office/drawing/2014/main" id="{56A6EF63-F2F2-FA34-2888-731DE7CC4E7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3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직선 연결선 35">
                <a:extLst>
                  <a:ext uri="{FF2B5EF4-FFF2-40B4-BE49-F238E27FC236}">
                    <a16:creationId xmlns:a16="http://schemas.microsoft.com/office/drawing/2014/main" id="{E3050277-6501-5317-F0D9-C81A3B85B76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7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>
                <a:extLst>
                  <a:ext uri="{FF2B5EF4-FFF2-40B4-BE49-F238E27FC236}">
                    <a16:creationId xmlns:a16="http://schemas.microsoft.com/office/drawing/2014/main" id="{E8D217E4-2692-35F3-AFB6-89F862391BF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1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>
                <a:extLst>
                  <a:ext uri="{FF2B5EF4-FFF2-40B4-BE49-F238E27FC236}">
                    <a16:creationId xmlns:a16="http://schemas.microsoft.com/office/drawing/2014/main" id="{6D47F92F-F788-E54C-063E-2B5EF0F9FF8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5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45">
                <a:extLst>
                  <a:ext uri="{FF2B5EF4-FFF2-40B4-BE49-F238E27FC236}">
                    <a16:creationId xmlns:a16="http://schemas.microsoft.com/office/drawing/2014/main" id="{EE9FF940-157C-547D-8A3F-019DD637CCE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연결선 46">
                <a:extLst>
                  <a:ext uri="{FF2B5EF4-FFF2-40B4-BE49-F238E27FC236}">
                    <a16:creationId xmlns:a16="http://schemas.microsoft.com/office/drawing/2014/main" id="{C63E300E-6BFF-C5BA-9C7A-FE8F93376A5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9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C0F2EE38-3152-D582-75B9-F91FAFC9A2DE}"/>
              </a:ext>
            </a:extLst>
          </p:cNvPr>
          <p:cNvSpPr txBox="1"/>
          <p:nvPr/>
        </p:nvSpPr>
        <p:spPr>
          <a:xfrm>
            <a:off x="2789799" y="1104309"/>
            <a:ext cx="4312078" cy="457424"/>
          </a:xfrm>
          <a:prstGeom prst="rect">
            <a:avLst/>
          </a:prstGeom>
          <a:noFill/>
          <a:effectLst/>
        </p:spPr>
        <p:txBody>
          <a:bodyPr wrap="none" lIns="0" tIns="72000" rIns="0" bIns="0" rtlCol="0" anchor="t">
            <a:spAutoFit/>
          </a:bodyPr>
          <a:lstStyle/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“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여유롭고 절제된 동작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”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↔ 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“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강렬하고 파괴적인 전투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”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의 대비로 캐릭터의 매력 강화</a:t>
            </a:r>
            <a:endParaRPr lang="en-US" altLang="ko-KR" sz="10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단일 대상을 상대할 때 높은 효율을 발휘하는 캐릭터</a:t>
            </a:r>
            <a:endParaRPr lang="en-US" altLang="ko-KR" sz="10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2" name="그림 1" descr="의류, 의상 디자인, 여성, 인간의 얼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3473562-EA10-B3BE-BAF9-C9AB184248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2088" y="1782227"/>
            <a:ext cx="2248834" cy="392293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69CF545-57B0-C321-EADA-280B4CE1BF4C}"/>
              </a:ext>
            </a:extLst>
          </p:cNvPr>
          <p:cNvSpPr txBox="1"/>
          <p:nvPr/>
        </p:nvSpPr>
        <p:spPr>
          <a:xfrm>
            <a:off x="288179" y="4423762"/>
            <a:ext cx="2056653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glow rad="127000">
                    <a:schemeClr val="bg1"/>
                  </a:glo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하늘을 품은 뇌운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glow rad="127000">
                    <a:schemeClr val="bg1"/>
                  </a:glo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,</a:t>
            </a:r>
            <a:r>
              <a:rPr lang="en-US" altLang="ko-KR" sz="1400" dirty="0">
                <a:effectLst>
                  <a:glow rad="127000">
                    <a:schemeClr val="bg1"/>
                  </a:glo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 </a:t>
            </a:r>
            <a:r>
              <a:rPr lang="ko-KR" altLang="en-US" sz="2400" dirty="0">
                <a:effectLst>
                  <a:glow rad="127000">
                    <a:schemeClr val="bg1"/>
                  </a:glo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가람</a:t>
            </a:r>
            <a:endParaRPr lang="ko-KR" altLang="en-US" sz="2000" dirty="0">
              <a:effectLst>
                <a:glow rad="127000">
                  <a:schemeClr val="bg1"/>
                </a:glow>
              </a:effectLst>
              <a:latin typeface="빛의 계승자 Bold" panose="020B0600000101010101" pitchFamily="50" charset="-127"/>
              <a:ea typeface="빛의 계승자 Bold" panose="020B0600000101010101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1DCCA894-AE55-F173-0B3D-845FAD59644D}"/>
              </a:ext>
            </a:extLst>
          </p:cNvPr>
          <p:cNvGrpSpPr/>
          <p:nvPr/>
        </p:nvGrpSpPr>
        <p:grpSpPr>
          <a:xfrm>
            <a:off x="667503" y="5975304"/>
            <a:ext cx="1298004" cy="234048"/>
            <a:chOff x="270364" y="6143035"/>
            <a:chExt cx="1298004" cy="234048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C1899892-E7B2-945E-04C1-B89F9182B424}"/>
                </a:ext>
              </a:extLst>
            </p:cNvPr>
            <p:cNvGrpSpPr/>
            <p:nvPr/>
          </p:nvGrpSpPr>
          <p:grpSpPr>
            <a:xfrm>
              <a:off x="270364" y="6143035"/>
              <a:ext cx="1298004" cy="234048"/>
              <a:chOff x="270364" y="6143035"/>
              <a:chExt cx="1298004" cy="234048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E1D30B3-F206-8A47-99BE-F4F72D6336C0}"/>
                  </a:ext>
                </a:extLst>
              </p:cNvPr>
              <p:cNvSpPr txBox="1"/>
              <p:nvPr/>
            </p:nvSpPr>
            <p:spPr>
              <a:xfrm>
                <a:off x="515195" y="6223195"/>
                <a:ext cx="1053173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b">
                <a:spAutoFit/>
              </a:bodyPr>
              <a:lstStyle/>
              <a:p>
                <a:pPr algn="ctr"/>
                <a:r>
                  <a:rPr lang="ko-KR" altLang="en-US" sz="1000" u="sng" dirty="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가람</a:t>
                </a:r>
                <a:r>
                  <a:rPr lang="en-US" altLang="ko-KR" sz="1000" u="sng" dirty="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_</a:t>
                </a:r>
                <a:r>
                  <a:rPr lang="ko-KR" altLang="en-US" sz="1000" u="sng" dirty="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전투기획서</a:t>
                </a:r>
                <a:r>
                  <a:rPr lang="en-US" altLang="ko-KR" sz="1000" u="sng" dirty="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.pdf</a:t>
                </a:r>
                <a:endParaRPr lang="ko-KR" altLang="en-US" sz="1100" u="sng" dirty="0">
                  <a:solidFill>
                    <a:srgbClr val="0070C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pic>
            <p:nvPicPr>
              <p:cNvPr id="12" name="그래픽 11">
                <a:extLst>
                  <a:ext uri="{FF2B5EF4-FFF2-40B4-BE49-F238E27FC236}">
                    <a16:creationId xmlns:a16="http://schemas.microsoft.com/office/drawing/2014/main" id="{0200B8D4-2A27-0EEA-162C-ACC65BED58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70364" y="6143035"/>
                <a:ext cx="190582" cy="234048"/>
              </a:xfrm>
              <a:prstGeom prst="rect">
                <a:avLst/>
              </a:prstGeom>
            </p:spPr>
          </p:pic>
        </p:grpSp>
        <p:sp>
          <p:nvSpPr>
            <p:cNvPr id="10" name="직사각형 9">
              <a:hlinkClick r:id="rId6" tooltip="문서 열기"/>
              <a:extLst>
                <a:ext uri="{FF2B5EF4-FFF2-40B4-BE49-F238E27FC236}">
                  <a16:creationId xmlns:a16="http://schemas.microsoft.com/office/drawing/2014/main" id="{7DB98833-86D9-0DB5-A3D3-303E00E17116}"/>
                </a:ext>
              </a:extLst>
            </p:cNvPr>
            <p:cNvSpPr/>
            <p:nvPr/>
          </p:nvSpPr>
          <p:spPr>
            <a:xfrm>
              <a:off x="270364" y="6143036"/>
              <a:ext cx="1298004" cy="23404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916A1C85-BE24-8572-01E3-D7EAED2117D0}"/>
              </a:ext>
            </a:extLst>
          </p:cNvPr>
          <p:cNvSpPr txBox="1"/>
          <p:nvPr/>
        </p:nvSpPr>
        <p:spPr>
          <a:xfrm>
            <a:off x="2768870" y="1808678"/>
            <a:ext cx="730969" cy="153888"/>
          </a:xfrm>
          <a:prstGeom prst="rect">
            <a:avLst/>
          </a:prstGeom>
          <a:noFill/>
          <a:effectLst/>
        </p:spPr>
        <p:txBody>
          <a:bodyPr wrap="none" lIns="0" tIns="0" rIns="0" bIns="0" rtlCol="0" anchor="t">
            <a:spAutoFit/>
          </a:bodyPr>
          <a:lstStyle>
            <a:defPPr>
              <a:defRPr lang="ko-KR"/>
            </a:defPPr>
            <a:lvl1pPr>
              <a:defRPr sz="100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defRPr>
            </a:lvl1pPr>
          </a:lstStyle>
          <a:p>
            <a:r>
              <a:rPr lang="ko-KR" altLang="en-US" dirty="0"/>
              <a:t>기획 과정 예시</a:t>
            </a:r>
            <a:endParaRPr lang="en-US" altLang="ko-KR" dirty="0"/>
          </a:p>
        </p:txBody>
      </p: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8D835A8F-05EC-BF76-7177-8C535A3F04DD}"/>
              </a:ext>
            </a:extLst>
          </p:cNvPr>
          <p:cNvGrpSpPr/>
          <p:nvPr/>
        </p:nvGrpSpPr>
        <p:grpSpPr>
          <a:xfrm>
            <a:off x="2768869" y="2025191"/>
            <a:ext cx="9423131" cy="215053"/>
            <a:chOff x="2768869" y="2025191"/>
            <a:chExt cx="9423131" cy="215053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190AC284-3A68-AD50-C8BA-59F8E5E750D5}"/>
                </a:ext>
              </a:extLst>
            </p:cNvPr>
            <p:cNvSpPr/>
            <p:nvPr/>
          </p:nvSpPr>
          <p:spPr>
            <a:xfrm>
              <a:off x="2768869" y="2025191"/>
              <a:ext cx="9423131" cy="215053"/>
            </a:xfrm>
            <a:prstGeom prst="rect">
              <a:avLst/>
            </a:prstGeom>
            <a:solidFill>
              <a:srgbClr val="0070C0"/>
            </a:solidFill>
            <a:ln w="63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70045461-0042-969D-BFDB-494D97AE01EB}"/>
                </a:ext>
              </a:extLst>
            </p:cNvPr>
            <p:cNvSpPr txBox="1"/>
            <p:nvPr/>
          </p:nvSpPr>
          <p:spPr>
            <a:xfrm>
              <a:off x="2768869" y="2055773"/>
              <a:ext cx="4831451" cy="153888"/>
            </a:xfrm>
            <a:prstGeom prst="rect">
              <a:avLst/>
            </a:prstGeom>
            <a:noFill/>
            <a:effectLst/>
          </p:spPr>
          <p:txBody>
            <a:bodyPr wrap="none" lIns="72000" tIns="0" rIns="0" bIns="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altLang="ko-KR" sz="1000" dirty="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[</a:t>
              </a:r>
              <a:r>
                <a:rPr lang="ko-KR" altLang="en-US" sz="1000" dirty="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문제 사항 </a:t>
              </a:r>
              <a:r>
                <a:rPr lang="en-US" altLang="ko-KR" sz="1000" dirty="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1]</a:t>
              </a:r>
              <a:r>
                <a:rPr lang="en-US" altLang="ko-KR" sz="1000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r>
                <a:rPr lang="ko-KR" altLang="en-US" sz="1000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단일 대상에게 높은 효율 →</a:t>
              </a:r>
              <a:r>
                <a:rPr lang="en-US" altLang="ko-KR" sz="1000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r>
                <a:rPr lang="ko-KR" altLang="en-US" sz="1000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피해를 한 곳에 집중할 수 있는 전투 스타일이 필요하다</a:t>
              </a:r>
              <a:r>
                <a:rPr lang="en-US" altLang="ko-KR" sz="1000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.</a:t>
              </a:r>
            </a:p>
          </p:txBody>
        </p:sp>
      </p:grp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217B08AF-8048-4DAF-E048-A3C50A821DB7}"/>
              </a:ext>
            </a:extLst>
          </p:cNvPr>
          <p:cNvGrpSpPr/>
          <p:nvPr/>
        </p:nvGrpSpPr>
        <p:grpSpPr>
          <a:xfrm>
            <a:off x="2768869" y="4343889"/>
            <a:ext cx="9423131" cy="215053"/>
            <a:chOff x="2768869" y="4369289"/>
            <a:chExt cx="9423131" cy="215053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A338596-D60D-C76C-6781-A4239AC18A5D}"/>
                </a:ext>
              </a:extLst>
            </p:cNvPr>
            <p:cNvSpPr/>
            <p:nvPr/>
          </p:nvSpPr>
          <p:spPr>
            <a:xfrm>
              <a:off x="2768869" y="4369289"/>
              <a:ext cx="9423131" cy="215053"/>
            </a:xfrm>
            <a:prstGeom prst="rect">
              <a:avLst/>
            </a:prstGeom>
            <a:solidFill>
              <a:srgbClr val="E1F2FF"/>
            </a:solidFill>
            <a:ln w="63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7B3185F2-FAEF-36EB-172A-BFBAA23138F9}"/>
                </a:ext>
              </a:extLst>
            </p:cNvPr>
            <p:cNvSpPr txBox="1"/>
            <p:nvPr/>
          </p:nvSpPr>
          <p:spPr>
            <a:xfrm>
              <a:off x="2768869" y="4399871"/>
              <a:ext cx="5235408" cy="153888"/>
            </a:xfrm>
            <a:prstGeom prst="rect">
              <a:avLst/>
            </a:prstGeom>
            <a:noFill/>
            <a:effectLst/>
          </p:spPr>
          <p:txBody>
            <a:bodyPr wrap="none" lIns="72000" tIns="0" rIns="0" bIns="0" rtlCol="0" anchor="t">
              <a:spAutoFit/>
            </a:bodyPr>
            <a:lstStyle>
              <a:defPPr>
                <a:defRPr lang="ko-KR"/>
              </a:defPPr>
              <a:lvl1pPr>
                <a:spcAft>
                  <a:spcPts val="600"/>
                </a:spcAft>
                <a:defRPr sz="100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defRPr>
              </a:lvl1pPr>
            </a:lstStyle>
            <a:p>
              <a:r>
                <a:rPr lang="en-US" altLang="ko-KR" dirty="0"/>
                <a:t>[</a:t>
              </a:r>
              <a:r>
                <a:rPr lang="ko-KR" altLang="en-US" dirty="0"/>
                <a:t>문제 사항 </a:t>
              </a:r>
              <a:r>
                <a:rPr lang="en-US" altLang="ko-KR" dirty="0"/>
                <a:t>2] </a:t>
              </a:r>
              <a:r>
                <a:rPr lang="ko-KR" altLang="en-US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모든 경우에 단일 대상을 상대로 높은 효율을 발휘한다면 캐릭터의 특색이 줄어들지 않을까</a:t>
              </a:r>
              <a:r>
                <a:rPr lang="en-US" altLang="ko-KR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?</a:t>
              </a:r>
            </a:p>
          </p:txBody>
        </p:sp>
      </p:grpSp>
      <p:sp>
        <p:nvSpPr>
          <p:cNvPr id="140" name="사다리꼴 139">
            <a:extLst>
              <a:ext uri="{FF2B5EF4-FFF2-40B4-BE49-F238E27FC236}">
                <a16:creationId xmlns:a16="http://schemas.microsoft.com/office/drawing/2014/main" id="{BBA1C004-4284-CEA4-011D-1347B3C3CAA8}"/>
              </a:ext>
            </a:extLst>
          </p:cNvPr>
          <p:cNvSpPr/>
          <p:nvPr/>
        </p:nvSpPr>
        <p:spPr>
          <a:xfrm>
            <a:off x="15209937" y="2234850"/>
            <a:ext cx="33207" cy="651765"/>
          </a:xfrm>
          <a:prstGeom prst="trapezoid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E0B8E106-F90E-69A1-B023-82DE75FFF2E9}"/>
              </a:ext>
            </a:extLst>
          </p:cNvPr>
          <p:cNvGrpSpPr/>
          <p:nvPr/>
        </p:nvGrpSpPr>
        <p:grpSpPr>
          <a:xfrm>
            <a:off x="2768870" y="905593"/>
            <a:ext cx="9423130" cy="184368"/>
            <a:chOff x="2768870" y="905593"/>
            <a:chExt cx="9423130" cy="184368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95B6CC7-AE4F-D5A6-EA5C-6B19222A0D70}"/>
                </a:ext>
              </a:extLst>
            </p:cNvPr>
            <p:cNvSpPr txBox="1"/>
            <p:nvPr/>
          </p:nvSpPr>
          <p:spPr>
            <a:xfrm>
              <a:off x="2768870" y="905593"/>
              <a:ext cx="730969" cy="153888"/>
            </a:xfrm>
            <a:prstGeom prst="rect">
              <a:avLst/>
            </a:prstGeom>
            <a:noFill/>
            <a:effectLst/>
          </p:spPr>
          <p:txBody>
            <a:bodyPr wrap="none" lIns="0" tIns="0" rIns="0" bIns="0" rtlCol="0" anchor="t">
              <a:spAutoFit/>
            </a:bodyPr>
            <a:lstStyle/>
            <a:p>
              <a:r>
                <a:rPr lang="ko-KR" altLang="en-US" sz="1000" dirty="0">
                  <a:latin typeface="페이퍼로지 6 SemiBold" pitchFamily="2" charset="-127"/>
                  <a:ea typeface="페이퍼로지 6 SemiBold" pitchFamily="2" charset="-127"/>
                  <a:cs typeface="Pretendard" panose="02000503000000020004" pitchFamily="2" charset="-127"/>
                </a:rPr>
                <a:t>초기 기획 의도</a:t>
              </a:r>
            </a:p>
          </p:txBody>
        </p:sp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id="{F1036DE5-3870-56AB-D175-9B205F746FFA}"/>
                </a:ext>
              </a:extLst>
            </p:cNvPr>
            <p:cNvCxnSpPr>
              <a:cxnSpLocks/>
            </p:cNvCxnSpPr>
            <p:nvPr/>
          </p:nvCxnSpPr>
          <p:spPr>
            <a:xfrm>
              <a:off x="2768870" y="1089961"/>
              <a:ext cx="942313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C051F9AB-2825-A2A9-9B57-7E472FA74364}"/>
              </a:ext>
            </a:extLst>
          </p:cNvPr>
          <p:cNvCxnSpPr>
            <a:cxnSpLocks/>
          </p:cNvCxnSpPr>
          <p:nvPr/>
        </p:nvCxnSpPr>
        <p:spPr>
          <a:xfrm>
            <a:off x="2768870" y="1993046"/>
            <a:ext cx="942313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138A4C0-30CD-12B1-0603-5CB7281B6134}"/>
              </a:ext>
            </a:extLst>
          </p:cNvPr>
          <p:cNvSpPr txBox="1"/>
          <p:nvPr/>
        </p:nvSpPr>
        <p:spPr>
          <a:xfrm>
            <a:off x="3498502" y="4558942"/>
            <a:ext cx="6403997" cy="335646"/>
          </a:xfrm>
          <a:prstGeom prst="rect">
            <a:avLst/>
          </a:prstGeom>
          <a:noFill/>
          <a:effectLst/>
        </p:spPr>
        <p:txBody>
          <a:bodyPr wrap="none" lIns="0" tIns="72000" rIns="0" bIns="108000" rtlCol="0" anchor="t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sz="1000" dirty="0">
                <a:solidFill>
                  <a:srgbClr val="FF0000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▶ </a:t>
            </a:r>
            <a: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[</a:t>
            </a:r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해결 방법 </a:t>
            </a:r>
            <a: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1]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피뢰침이 번개를 유도하는 과정 활용 → 방어 무시 효과 추가 → 방어력이 높은 단일 대상을 상대로 높은 효율 발휘</a:t>
            </a:r>
            <a:endParaRPr lang="en-US" altLang="ko-KR" sz="10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552F1EC5-03AC-FA0F-BB5D-5EE783745A2C}"/>
              </a:ext>
            </a:extLst>
          </p:cNvPr>
          <p:cNvGrpSpPr/>
          <p:nvPr/>
        </p:nvGrpSpPr>
        <p:grpSpPr>
          <a:xfrm>
            <a:off x="2768869" y="2240244"/>
            <a:ext cx="9423131" cy="1866390"/>
            <a:chOff x="2768869" y="2297462"/>
            <a:chExt cx="9423131" cy="1866390"/>
          </a:xfrm>
        </p:grpSpPr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B80E0DBA-E2D0-4BA8-3403-7CB39B831128}"/>
                </a:ext>
              </a:extLst>
            </p:cNvPr>
            <p:cNvSpPr/>
            <p:nvPr/>
          </p:nvSpPr>
          <p:spPr>
            <a:xfrm>
              <a:off x="2768869" y="2297462"/>
              <a:ext cx="9423131" cy="186639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251C7095-CB4F-1928-A6AA-EE2993744B18}"/>
                </a:ext>
              </a:extLst>
            </p:cNvPr>
            <p:cNvGrpSpPr/>
            <p:nvPr/>
          </p:nvGrpSpPr>
          <p:grpSpPr>
            <a:xfrm>
              <a:off x="2832926" y="2370564"/>
              <a:ext cx="9189846" cy="1720187"/>
              <a:chOff x="2832926" y="2359134"/>
              <a:chExt cx="9189846" cy="1720187"/>
            </a:xfrm>
          </p:grpSpPr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78EABE37-3C30-CE22-C465-5B87B6D021E2}"/>
                  </a:ext>
                </a:extLst>
              </p:cNvPr>
              <p:cNvSpPr txBox="1"/>
              <p:nvPr/>
            </p:nvSpPr>
            <p:spPr>
              <a:xfrm>
                <a:off x="2832926" y="3925433"/>
                <a:ext cx="3463055" cy="153888"/>
              </a:xfrm>
              <a:prstGeom prst="rect">
                <a:avLst/>
              </a:prstGeom>
              <a:noFill/>
              <a:effectLst/>
            </p:spPr>
            <p:txBody>
              <a:bodyPr wrap="none" lIns="72000" tIns="0" rIns="0" bIns="0" rtlCol="0" anchor="t">
                <a:spAutoFit/>
              </a:bodyPr>
              <a:lstStyle>
                <a:defPPr>
                  <a:defRPr lang="ko-KR"/>
                </a:defPPr>
                <a:lvl1pPr>
                  <a:spcAft>
                    <a:spcPts val="600"/>
                  </a:spcAft>
                  <a:defRPr sz="100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defRPr>
                </a:lvl1pPr>
              </a:lstStyle>
              <a:p>
                <a:r>
                  <a:rPr lang="ko-KR" altLang="en-US" sz="900" dirty="0">
                    <a:solidFill>
                      <a:srgbClr val="FF0000"/>
                    </a:solidFill>
                  </a:rPr>
                  <a:t>▶ </a:t>
                </a:r>
                <a:r>
                  <a:rPr lang="en-US" altLang="ko-KR" dirty="0"/>
                  <a:t>[</a:t>
                </a:r>
                <a:r>
                  <a:rPr lang="ko-KR" altLang="en-US" dirty="0"/>
                  <a:t>결론</a:t>
                </a:r>
                <a:r>
                  <a:rPr lang="en-US" altLang="ko-KR" dirty="0"/>
                  <a:t>] </a:t>
                </a:r>
                <a:r>
                  <a:rPr lang="ko-KR" altLang="en-US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번개를 유도하여 한 곳에 피해를 집중하는 전투 스타일 설계</a:t>
                </a:r>
                <a:endParaRPr lang="en-US" altLang="ko-KR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391E1AC6-F4D8-4C5F-46F9-384F38C6576E}"/>
                  </a:ext>
                </a:extLst>
              </p:cNvPr>
              <p:cNvGrpSpPr/>
              <p:nvPr/>
            </p:nvGrpSpPr>
            <p:grpSpPr>
              <a:xfrm>
                <a:off x="2832926" y="2359134"/>
                <a:ext cx="9189846" cy="1511630"/>
                <a:chOff x="2810066" y="2359134"/>
                <a:chExt cx="9189846" cy="1511630"/>
              </a:xfrm>
            </p:grpSpPr>
            <p:sp>
              <p:nvSpPr>
                <p:cNvPr id="135" name="화살표: 아래쪽 134">
                  <a:extLst>
                    <a:ext uri="{FF2B5EF4-FFF2-40B4-BE49-F238E27FC236}">
                      <a16:creationId xmlns:a16="http://schemas.microsoft.com/office/drawing/2014/main" id="{5D29E2AD-9C8D-F3EC-0556-0E8548645BD9}"/>
                    </a:ext>
                  </a:extLst>
                </p:cNvPr>
                <p:cNvSpPr/>
                <p:nvPr/>
              </p:nvSpPr>
              <p:spPr>
                <a:xfrm rot="16200000">
                  <a:off x="5846586" y="3023527"/>
                  <a:ext cx="130082" cy="182845"/>
                </a:xfrm>
                <a:prstGeom prst="downArrow">
                  <a:avLst/>
                </a:prstGeom>
                <a:solidFill>
                  <a:srgbClr val="FAFCBC"/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56" name="그룹 55">
                  <a:extLst>
                    <a:ext uri="{FF2B5EF4-FFF2-40B4-BE49-F238E27FC236}">
                      <a16:creationId xmlns:a16="http://schemas.microsoft.com/office/drawing/2014/main" id="{471B653E-6ADD-5F34-25B1-1DE8A6520360}"/>
                    </a:ext>
                  </a:extLst>
                </p:cNvPr>
                <p:cNvGrpSpPr/>
                <p:nvPr/>
              </p:nvGrpSpPr>
              <p:grpSpPr>
                <a:xfrm>
                  <a:off x="6080321" y="2359134"/>
                  <a:ext cx="1985506" cy="1511630"/>
                  <a:chOff x="6053378" y="2538431"/>
                  <a:chExt cx="1985506" cy="1511630"/>
                </a:xfrm>
              </p:grpSpPr>
              <p:sp>
                <p:nvSpPr>
                  <p:cNvPr id="159" name="직사각형 158">
                    <a:extLst>
                      <a:ext uri="{FF2B5EF4-FFF2-40B4-BE49-F238E27FC236}">
                        <a16:creationId xmlns:a16="http://schemas.microsoft.com/office/drawing/2014/main" id="{12A80885-056F-30EA-D00C-B0F2EEB7FAB1}"/>
                      </a:ext>
                    </a:extLst>
                  </p:cNvPr>
                  <p:cNvSpPr/>
                  <p:nvPr/>
                </p:nvSpPr>
                <p:spPr>
                  <a:xfrm>
                    <a:off x="6053378" y="2538431"/>
                    <a:ext cx="1985506" cy="1511630"/>
                  </a:xfrm>
                  <a:prstGeom prst="rect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60" name="직사각형 159">
                    <a:extLst>
                      <a:ext uri="{FF2B5EF4-FFF2-40B4-BE49-F238E27FC236}">
                        <a16:creationId xmlns:a16="http://schemas.microsoft.com/office/drawing/2014/main" id="{E1D4A49D-2BE2-9C2F-95BB-AEAFC38489C0}"/>
                      </a:ext>
                    </a:extLst>
                  </p:cNvPr>
                  <p:cNvSpPr/>
                  <p:nvPr/>
                </p:nvSpPr>
                <p:spPr>
                  <a:xfrm>
                    <a:off x="6053378" y="2538431"/>
                    <a:ext cx="1985506" cy="215053"/>
                  </a:xfrm>
                  <a:prstGeom prst="rect">
                    <a:avLst/>
                  </a:prstGeom>
                  <a:solidFill>
                    <a:srgbClr val="E1F2FF"/>
                  </a:solidFill>
                  <a:ln w="635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61" name="TextBox 160">
                    <a:extLst>
                      <a:ext uri="{FF2B5EF4-FFF2-40B4-BE49-F238E27FC236}">
                        <a16:creationId xmlns:a16="http://schemas.microsoft.com/office/drawing/2014/main" id="{23AE35E6-ED44-C6D0-6863-05DF2A522B65}"/>
                      </a:ext>
                    </a:extLst>
                  </p:cNvPr>
                  <p:cNvSpPr txBox="1"/>
                  <p:nvPr/>
                </p:nvSpPr>
                <p:spPr>
                  <a:xfrm>
                    <a:off x="6642175" y="2576708"/>
                    <a:ext cx="807913" cy="138499"/>
                  </a:xfrm>
                  <a:prstGeom prst="rect">
                    <a:avLst/>
                  </a:prstGeom>
                  <a:noFill/>
                  <a:effectLst/>
                </p:spPr>
                <p:txBody>
                  <a:bodyPr wrap="none" lIns="0" tIns="0" rIns="0" bIns="0" rtlCol="0" anchor="t">
                    <a:spAutoFit/>
                  </a:bodyPr>
                  <a:lstStyle/>
                  <a:p>
                    <a:pPr algn="ctr">
                      <a:spcAft>
                        <a:spcPts val="600"/>
                      </a:spcAft>
                    </a:pPr>
                    <a:r>
                      <a:rPr lang="en-US" altLang="ko-KR" sz="900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(2) </a:t>
                    </a:r>
                    <a:r>
                      <a:rPr lang="ko-KR" altLang="en-US" sz="900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아이디어 획득</a:t>
                    </a:r>
                    <a:endParaRPr lang="en-US" altLang="ko-KR" sz="9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  <p:sp>
                <p:nvSpPr>
                  <p:cNvPr id="162" name="TextBox 161">
                    <a:extLst>
                      <a:ext uri="{FF2B5EF4-FFF2-40B4-BE49-F238E27FC236}">
                        <a16:creationId xmlns:a16="http://schemas.microsoft.com/office/drawing/2014/main" id="{C7491B19-0A49-5632-0E01-E75310F8ECB8}"/>
                      </a:ext>
                    </a:extLst>
                  </p:cNvPr>
                  <p:cNvSpPr txBox="1"/>
                  <p:nvPr/>
                </p:nvSpPr>
                <p:spPr>
                  <a:xfrm>
                    <a:off x="6150854" y="2753484"/>
                    <a:ext cx="1790554" cy="195814"/>
                  </a:xfrm>
                  <a:prstGeom prst="rect">
                    <a:avLst/>
                  </a:prstGeom>
                  <a:noFill/>
                  <a:effectLst/>
                </p:spPr>
                <p:txBody>
                  <a:bodyPr wrap="none" lIns="0" tIns="72000" rIns="0" bIns="0" rtlCol="0" anchor="t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800">
                        <a:solidFill>
                          <a:srgbClr val="0070C0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defRPr>
                    </a:lvl1pPr>
                  </a:lstStyle>
                  <a:p>
                    <a:r>
                      <a:rPr lang="ko-KR" altLang="en-US" dirty="0"/>
                      <a:t>부챗살이 피뢰침의 역할</a:t>
                    </a:r>
                    <a:r>
                      <a:rPr lang="ko-KR" altLang="en-US" dirty="0">
                        <a:solidFill>
                          <a:schemeClr val="tx1"/>
                        </a:solidFill>
                      </a:rPr>
                      <a:t>을 할 수 있지 않을까</a:t>
                    </a:r>
                    <a:r>
                      <a:rPr lang="en-US" altLang="ko-KR" dirty="0">
                        <a:solidFill>
                          <a:schemeClr val="tx1"/>
                        </a:solidFill>
                      </a:rPr>
                      <a:t>?</a:t>
                    </a:r>
                  </a:p>
                </p:txBody>
              </p:sp>
              <p:sp>
                <p:nvSpPr>
                  <p:cNvPr id="1070" name="TextBox 1069">
                    <a:extLst>
                      <a:ext uri="{FF2B5EF4-FFF2-40B4-BE49-F238E27FC236}">
                        <a16:creationId xmlns:a16="http://schemas.microsoft.com/office/drawing/2014/main" id="{096CEABE-B467-8A7B-62CE-AEB395FFB189}"/>
                      </a:ext>
                    </a:extLst>
                  </p:cNvPr>
                  <p:cNvSpPr txBox="1"/>
                  <p:nvPr/>
                </p:nvSpPr>
                <p:spPr>
                  <a:xfrm>
                    <a:off x="7196492" y="3781805"/>
                    <a:ext cx="695703" cy="215444"/>
                  </a:xfrm>
                  <a:prstGeom prst="rect">
                    <a:avLst/>
                  </a:prstGeom>
                  <a:noFill/>
                  <a:effectLst/>
                </p:spPr>
                <p:txBody>
                  <a:bodyPr wrap="none" lIns="0" tIns="0" rIns="0" bIns="0" rtlCol="0" anchor="t">
                    <a:spAutoFit/>
                  </a:bodyPr>
                  <a:lstStyle/>
                  <a:p>
                    <a:r>
                      <a: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&lt;</a:t>
                    </a:r>
                    <a:r>
                      <a:rPr lang="ko-KR" altLang="en-US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피뢰침 역할 예시</a:t>
                    </a:r>
                    <a:r>
                      <a: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&gt;</a:t>
                    </a:r>
                  </a:p>
                  <a:p>
                    <a:r>
                      <a: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CN </a:t>
                    </a:r>
                    <a:r>
                      <a:rPr lang="ko-KR" altLang="en-US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타워 </a:t>
                    </a:r>
                    <a:r>
                      <a: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(</a:t>
                    </a:r>
                    <a:r>
                      <a:rPr lang="ko-KR" altLang="en-US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캐나다</a:t>
                    </a:r>
                    <a:r>
                      <a: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)</a:t>
                    </a:r>
                    <a:r>
                      <a:rPr lang="ko-KR" altLang="en-US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 </a:t>
                    </a:r>
                    <a:endParaRPr lang="en-US" altLang="ko-KR" sz="7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endParaRPr>
                  </a:p>
                </p:txBody>
              </p:sp>
              <p:pic>
                <p:nvPicPr>
                  <p:cNvPr id="1071" name="Picture 2">
                    <a:extLst>
                      <a:ext uri="{FF2B5EF4-FFF2-40B4-BE49-F238E27FC236}">
                        <a16:creationId xmlns:a16="http://schemas.microsoft.com/office/drawing/2014/main" id="{EB0AF568-3BD3-8841-29FE-713E01EACA2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9166" t="19780" r="28111" b="33761"/>
                  <a:stretch>
                    <a:fillRect/>
                  </a:stretch>
                </p:blipFill>
                <p:spPr bwMode="auto">
                  <a:xfrm>
                    <a:off x="6200068" y="3086782"/>
                    <a:ext cx="933465" cy="90967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57" name="그룹 56">
                  <a:extLst>
                    <a:ext uri="{FF2B5EF4-FFF2-40B4-BE49-F238E27FC236}">
                      <a16:creationId xmlns:a16="http://schemas.microsoft.com/office/drawing/2014/main" id="{2A644CE4-A1B8-30BE-6D10-5CBB3645FA3F}"/>
                    </a:ext>
                  </a:extLst>
                </p:cNvPr>
                <p:cNvGrpSpPr/>
                <p:nvPr/>
              </p:nvGrpSpPr>
              <p:grpSpPr>
                <a:xfrm>
                  <a:off x="2810066" y="2359134"/>
                  <a:ext cx="2932866" cy="1511630"/>
                  <a:chOff x="2797374" y="2538431"/>
                  <a:chExt cx="2932866" cy="1511630"/>
                </a:xfrm>
              </p:grpSpPr>
              <p:sp>
                <p:nvSpPr>
                  <p:cNvPr id="153" name="직사각형 152">
                    <a:extLst>
                      <a:ext uri="{FF2B5EF4-FFF2-40B4-BE49-F238E27FC236}">
                        <a16:creationId xmlns:a16="http://schemas.microsoft.com/office/drawing/2014/main" id="{56EA15AE-21BB-4A66-4C1B-46E4E3FECE7B}"/>
                      </a:ext>
                    </a:extLst>
                  </p:cNvPr>
                  <p:cNvSpPr/>
                  <p:nvPr/>
                </p:nvSpPr>
                <p:spPr>
                  <a:xfrm>
                    <a:off x="2797374" y="2538431"/>
                    <a:ext cx="2932866" cy="1511630"/>
                  </a:xfrm>
                  <a:prstGeom prst="rect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57" name="직사각형 156">
                    <a:extLst>
                      <a:ext uri="{FF2B5EF4-FFF2-40B4-BE49-F238E27FC236}">
                        <a16:creationId xmlns:a16="http://schemas.microsoft.com/office/drawing/2014/main" id="{7B72C7BE-166A-0A79-D5C1-97ACBCCB3B09}"/>
                      </a:ext>
                    </a:extLst>
                  </p:cNvPr>
                  <p:cNvSpPr/>
                  <p:nvPr/>
                </p:nvSpPr>
                <p:spPr>
                  <a:xfrm>
                    <a:off x="2797374" y="2538431"/>
                    <a:ext cx="2932866" cy="215053"/>
                  </a:xfrm>
                  <a:prstGeom prst="rect">
                    <a:avLst/>
                  </a:prstGeom>
                  <a:solidFill>
                    <a:srgbClr val="E1F2FF"/>
                  </a:solidFill>
                  <a:ln w="635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grpSp>
                <p:nvGrpSpPr>
                  <p:cNvPr id="156" name="그룹 155">
                    <a:extLst>
                      <a:ext uri="{FF2B5EF4-FFF2-40B4-BE49-F238E27FC236}">
                        <a16:creationId xmlns:a16="http://schemas.microsoft.com/office/drawing/2014/main" id="{D84335EF-3FF7-BE83-5F41-0C96F5C9F88B}"/>
                      </a:ext>
                    </a:extLst>
                  </p:cNvPr>
                  <p:cNvGrpSpPr/>
                  <p:nvPr/>
                </p:nvGrpSpPr>
                <p:grpSpPr>
                  <a:xfrm>
                    <a:off x="2885453" y="3139257"/>
                    <a:ext cx="2756708" cy="772755"/>
                    <a:chOff x="2954280" y="2865032"/>
                    <a:chExt cx="2756708" cy="772755"/>
                  </a:xfrm>
                </p:grpSpPr>
                <p:sp>
                  <p:nvSpPr>
                    <p:cNvPr id="23" name="화살표: 아래쪽 22">
                      <a:extLst>
                        <a:ext uri="{FF2B5EF4-FFF2-40B4-BE49-F238E27FC236}">
                          <a16:creationId xmlns:a16="http://schemas.microsoft.com/office/drawing/2014/main" id="{AF21BF27-BCFE-2FBE-393F-92CB53453B77}"/>
                        </a:ext>
                      </a:extLst>
                    </p:cNvPr>
                    <p:cNvSpPr/>
                    <p:nvPr/>
                  </p:nvSpPr>
                  <p:spPr>
                    <a:xfrm rot="16200000">
                      <a:off x="4258615" y="3159987"/>
                      <a:ext cx="130082" cy="182845"/>
                    </a:xfrm>
                    <a:prstGeom prst="downArrow">
                      <a:avLst/>
                    </a:prstGeom>
                    <a:solidFill>
                      <a:schemeClr val="bg1">
                        <a:lumMod val="75000"/>
                      </a:schemeClr>
                    </a:solidFill>
                    <a:ln w="6350">
                      <a:solidFill>
                        <a:schemeClr val="bg1">
                          <a:lumMod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grpSp>
                  <p:nvGrpSpPr>
                    <p:cNvPr id="154" name="그룹 153">
                      <a:extLst>
                        <a:ext uri="{FF2B5EF4-FFF2-40B4-BE49-F238E27FC236}">
                          <a16:creationId xmlns:a16="http://schemas.microsoft.com/office/drawing/2014/main" id="{8A50B95D-94FC-481A-F95F-B6A0C4DECBB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954280" y="2865032"/>
                      <a:ext cx="1323803" cy="772755"/>
                      <a:chOff x="2954280" y="2865032"/>
                      <a:chExt cx="1323803" cy="772755"/>
                    </a:xfrm>
                  </p:grpSpPr>
                  <p:grpSp>
                    <p:nvGrpSpPr>
                      <p:cNvPr id="105" name="그룹 104">
                        <a:extLst>
                          <a:ext uri="{FF2B5EF4-FFF2-40B4-BE49-F238E27FC236}">
                            <a16:creationId xmlns:a16="http://schemas.microsoft.com/office/drawing/2014/main" id="{8778B3A8-829E-6431-65F4-F853DC4442F8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2954280" y="2890631"/>
                        <a:ext cx="1147468" cy="747156"/>
                        <a:chOff x="2954279" y="3429000"/>
                        <a:chExt cx="1855416" cy="1208125"/>
                      </a:xfrm>
                    </p:grpSpPr>
                    <p:grpSp>
                      <p:nvGrpSpPr>
                        <p:cNvPr id="44" name="그룹 43">
                          <a:extLst>
                            <a:ext uri="{FF2B5EF4-FFF2-40B4-BE49-F238E27FC236}">
                              <a16:creationId xmlns:a16="http://schemas.microsoft.com/office/drawing/2014/main" id="{D2346A5C-EBAC-BCC5-0CF7-300ADD918638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2954279" y="3469640"/>
                          <a:ext cx="1855416" cy="1167485"/>
                          <a:chOff x="5083180" y="4983380"/>
                          <a:chExt cx="1855416" cy="1167485"/>
                        </a:xfrm>
                      </p:grpSpPr>
                      <p:sp>
                        <p:nvSpPr>
                          <p:cNvPr id="21" name="사다리꼴 20">
                            <a:extLst>
                              <a:ext uri="{FF2B5EF4-FFF2-40B4-BE49-F238E27FC236}">
                                <a16:creationId xmlns:a16="http://schemas.microsoft.com/office/drawing/2014/main" id="{148B1334-EC71-E0B1-CF02-0D0C75D0468B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18000000">
                            <a:off x="5583274" y="5227477"/>
                            <a:ext cx="53694" cy="1053882"/>
                          </a:xfrm>
                          <a:prstGeom prst="trapezoid">
                            <a:avLst/>
                          </a:prstGeom>
                          <a:solidFill>
                            <a:schemeClr val="bg1">
                              <a:lumMod val="75000"/>
                            </a:schemeClr>
                          </a:solidFill>
                          <a:ln w="12700"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20" name="사다리꼴 19">
                            <a:extLst>
                              <a:ext uri="{FF2B5EF4-FFF2-40B4-BE49-F238E27FC236}">
                                <a16:creationId xmlns:a16="http://schemas.microsoft.com/office/drawing/2014/main" id="{0155C3D3-8C8F-AA09-AF3C-3781E3C335AF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19200000">
                            <a:off x="5685605" y="5096983"/>
                            <a:ext cx="53694" cy="1053882"/>
                          </a:xfrm>
                          <a:prstGeom prst="trapezoid">
                            <a:avLst/>
                          </a:prstGeom>
                          <a:solidFill>
                            <a:schemeClr val="bg1">
                              <a:lumMod val="75000"/>
                            </a:schemeClr>
                          </a:solidFill>
                          <a:ln w="12700"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5" name="사다리꼴 14">
                            <a:extLst>
                              <a:ext uri="{FF2B5EF4-FFF2-40B4-BE49-F238E27FC236}">
                                <a16:creationId xmlns:a16="http://schemas.microsoft.com/office/drawing/2014/main" id="{1D93D574-A8F0-26AA-9EF9-ED6707307460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20400000">
                            <a:off x="5824112" y="5015347"/>
                            <a:ext cx="53694" cy="1053882"/>
                          </a:xfrm>
                          <a:prstGeom prst="trapezoid">
                            <a:avLst/>
                          </a:prstGeom>
                          <a:solidFill>
                            <a:schemeClr val="bg1">
                              <a:lumMod val="75000"/>
                            </a:schemeClr>
                          </a:solidFill>
                          <a:ln w="12700"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6" name="사다리꼴 15">
                            <a:extLst>
                              <a:ext uri="{FF2B5EF4-FFF2-40B4-BE49-F238E27FC236}">
                                <a16:creationId xmlns:a16="http://schemas.microsoft.com/office/drawing/2014/main" id="{8B1784BD-5167-43A8-BC91-C4B5AB3F139E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5981920" y="4983380"/>
                            <a:ext cx="53694" cy="1053882"/>
                          </a:xfrm>
                          <a:prstGeom prst="trapezoid">
                            <a:avLst/>
                          </a:prstGeom>
                          <a:solidFill>
                            <a:schemeClr val="bg1">
                              <a:lumMod val="75000"/>
                            </a:schemeClr>
                          </a:solidFill>
                          <a:ln w="12700"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7" name="사다리꼴 16">
                            <a:extLst>
                              <a:ext uri="{FF2B5EF4-FFF2-40B4-BE49-F238E27FC236}">
                                <a16:creationId xmlns:a16="http://schemas.microsoft.com/office/drawing/2014/main" id="{86980859-F14A-1BEF-F3FE-E904DA45E37A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1200000">
                            <a:off x="6145640" y="5015347"/>
                            <a:ext cx="53694" cy="1053882"/>
                          </a:xfrm>
                          <a:prstGeom prst="trapezoid">
                            <a:avLst/>
                          </a:prstGeom>
                          <a:solidFill>
                            <a:schemeClr val="bg1">
                              <a:lumMod val="75000"/>
                            </a:schemeClr>
                          </a:solidFill>
                          <a:ln w="12700"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8" name="사다리꼴 17">
                            <a:extLst>
                              <a:ext uri="{FF2B5EF4-FFF2-40B4-BE49-F238E27FC236}">
                                <a16:creationId xmlns:a16="http://schemas.microsoft.com/office/drawing/2014/main" id="{7CF232B2-DDF6-4362-1651-F10376857614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2400000">
                            <a:off x="6286393" y="5096983"/>
                            <a:ext cx="53694" cy="1053882"/>
                          </a:xfrm>
                          <a:prstGeom prst="trapezoid">
                            <a:avLst/>
                          </a:prstGeom>
                          <a:solidFill>
                            <a:schemeClr val="bg1">
                              <a:lumMod val="75000"/>
                            </a:schemeClr>
                          </a:solidFill>
                          <a:ln w="12700"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9" name="사다리꼴 18">
                            <a:extLst>
                              <a:ext uri="{FF2B5EF4-FFF2-40B4-BE49-F238E27FC236}">
                                <a16:creationId xmlns:a16="http://schemas.microsoft.com/office/drawing/2014/main" id="{F32C271A-01A5-2912-E7C9-DF04AA893F28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3600000">
                            <a:off x="6384808" y="5227477"/>
                            <a:ext cx="53694" cy="1053882"/>
                          </a:xfrm>
                          <a:prstGeom prst="trapezoid">
                            <a:avLst/>
                          </a:prstGeom>
                          <a:solidFill>
                            <a:schemeClr val="bg1">
                              <a:lumMod val="75000"/>
                            </a:schemeClr>
                          </a:solidFill>
                          <a:ln w="12700"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</p:grpSp>
                    <p:sp>
                      <p:nvSpPr>
                        <p:cNvPr id="13" name="자유형: 도형 12">
                          <a:extLst>
                            <a:ext uri="{FF2B5EF4-FFF2-40B4-BE49-F238E27FC236}">
                              <a16:creationId xmlns:a16="http://schemas.microsoft.com/office/drawing/2014/main" id="{F6388C2E-CD8F-DB75-37F4-02870C7EA50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002904" y="3429000"/>
                          <a:ext cx="1761898" cy="771226"/>
                        </a:xfrm>
                        <a:custGeom>
                          <a:avLst/>
                          <a:gdLst>
                            <a:gd name="connsiteX0" fmla="*/ 883079 w 1761898"/>
                            <a:gd name="connsiteY0" fmla="*/ 7 h 771226"/>
                            <a:gd name="connsiteX1" fmla="*/ 1761898 w 1761898"/>
                            <a:gd name="connsiteY1" fmla="*/ 577806 h 771226"/>
                            <a:gd name="connsiteX2" fmla="*/ 1403429 w 1761898"/>
                            <a:gd name="connsiteY2" fmla="*/ 771226 h 771226"/>
                            <a:gd name="connsiteX3" fmla="*/ 1398871 w 1761898"/>
                            <a:gd name="connsiteY3" fmla="*/ 767754 h 771226"/>
                            <a:gd name="connsiteX4" fmla="*/ 883079 w 1761898"/>
                            <a:gd name="connsiteY4" fmla="*/ 610753 h 771226"/>
                            <a:gd name="connsiteX5" fmla="*/ 365930 w 1761898"/>
                            <a:gd name="connsiteY5" fmla="*/ 763916 h 771226"/>
                            <a:gd name="connsiteX6" fmla="*/ 359485 w 1761898"/>
                            <a:gd name="connsiteY6" fmla="*/ 768753 h 771226"/>
                            <a:gd name="connsiteX7" fmla="*/ 0 w 1761898"/>
                            <a:gd name="connsiteY7" fmla="*/ 571584 h 771226"/>
                            <a:gd name="connsiteX8" fmla="*/ 883079 w 1761898"/>
                            <a:gd name="connsiteY8" fmla="*/ 7 h 771226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1761898" h="771226">
                              <a:moveTo>
                                <a:pt x="883079" y="7"/>
                              </a:moveTo>
                              <a:cubicBezTo>
                                <a:pt x="1254613" y="1456"/>
                                <a:pt x="1594050" y="224626"/>
                                <a:pt x="1761898" y="577806"/>
                              </a:cubicBezTo>
                              <a:lnTo>
                                <a:pt x="1403429" y="771226"/>
                              </a:lnTo>
                              <a:lnTo>
                                <a:pt x="1398871" y="767754"/>
                              </a:lnTo>
                              <a:cubicBezTo>
                                <a:pt x="1246589" y="667633"/>
                                <a:pt x="1068846" y="611478"/>
                                <a:pt x="883079" y="610753"/>
                              </a:cubicBezTo>
                              <a:cubicBezTo>
                                <a:pt x="697189" y="610028"/>
                                <a:pt x="518958" y="664868"/>
                                <a:pt x="365930" y="763916"/>
                              </a:cubicBezTo>
                              <a:lnTo>
                                <a:pt x="359485" y="768753"/>
                              </a:lnTo>
                              <a:lnTo>
                                <a:pt x="0" y="571584"/>
                              </a:lnTo>
                              <a:cubicBezTo>
                                <a:pt x="170155" y="219364"/>
                                <a:pt x="511298" y="-1443"/>
                                <a:pt x="883079" y="7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bg1">
                            <a:lumMod val="95000"/>
                            <a:alpha val="59000"/>
                          </a:schemeClr>
                        </a:solidFill>
                        <a:ln w="12700"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square" rtlCol="0" anchor="ctr">
                          <a:noAutofit/>
                        </a:bodyPr>
                        <a:lstStyle/>
                        <a:p>
                          <a:pPr algn="ctr"/>
                          <a:endParaRPr lang="ko-KR" altLang="en-US">
                            <a:solidFill>
                              <a:schemeClr val="tx1"/>
                            </a:solidFill>
                          </a:endParaRPr>
                        </a:p>
                      </p:txBody>
                    </p:sp>
                  </p:grpSp>
                  <p:cxnSp>
                    <p:nvCxnSpPr>
                      <p:cNvPr id="61" name="직선 연결선 60">
                        <a:extLst>
                          <a:ext uri="{FF2B5EF4-FFF2-40B4-BE49-F238E27FC236}">
                            <a16:creationId xmlns:a16="http://schemas.microsoft.com/office/drawing/2014/main" id="{36A71D80-2E37-CAA6-0CF5-E51A3E6481DF}"/>
                          </a:ext>
                        </a:extLst>
                      </p:cNvPr>
                      <p:cNvCxnSpPr>
                        <a:cxnSpLocks/>
                        <a:stCxn id="62" idx="7"/>
                        <a:endCxn id="64" idx="1"/>
                      </p:cNvCxnSpPr>
                      <p:nvPr/>
                    </p:nvCxnSpPr>
                    <p:spPr>
                      <a:xfrm flipV="1">
                        <a:off x="3818125" y="2926588"/>
                        <a:ext cx="159111" cy="110852"/>
                      </a:xfrm>
                      <a:prstGeom prst="line">
                        <a:avLst/>
                      </a:prstGeom>
                      <a:ln w="12700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62" name="타원 61">
                        <a:extLst>
                          <a:ext uri="{FF2B5EF4-FFF2-40B4-BE49-F238E27FC236}">
                            <a16:creationId xmlns:a16="http://schemas.microsoft.com/office/drawing/2014/main" id="{065FCEEC-2DDB-8724-CBF9-83B5B24DB39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757769" y="3027085"/>
                        <a:ext cx="70711" cy="70711"/>
                      </a:xfrm>
                      <a:prstGeom prst="ellipse">
                        <a:avLst/>
                      </a:prstGeom>
                      <a:solidFill>
                        <a:srgbClr val="F3FAFF"/>
                      </a:solidFill>
                      <a:ln w="12700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ln>
                      <a:effectLst/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64" name="TextBox 63">
                        <a:extLst>
                          <a:ext uri="{FF2B5EF4-FFF2-40B4-BE49-F238E27FC236}">
                            <a16:creationId xmlns:a16="http://schemas.microsoft.com/office/drawing/2014/main" id="{59D1DB5C-BEE6-FB9E-45F3-BD0D24487B51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977236" y="2865032"/>
                        <a:ext cx="300847" cy="123111"/>
                      </a:xfrm>
                      <a:prstGeom prst="rect">
                        <a:avLst/>
                      </a:prstGeom>
                      <a:noFill/>
                      <a:effectLst/>
                    </p:spPr>
                    <p:txBody>
                      <a:bodyPr wrap="none" lIns="36000" tIns="0" rIns="0" bIns="0" rtlCol="0" anchor="t">
                        <a:spAutoFit/>
                      </a:bodyPr>
                      <a:lstStyle/>
                      <a:p>
                        <a:pPr algn="ctr"/>
                        <a:r>
                          <a:rPr lang="ko-KR" altLang="en-US" sz="800" dirty="0">
                            <a:latin typeface="Pretendard" panose="02000503000000020004" pitchFamily="2" charset="-127"/>
                            <a:ea typeface="Pretendard" panose="02000503000000020004" pitchFamily="2" charset="-127"/>
                            <a:cs typeface="Pretendard" panose="02000503000000020004" pitchFamily="2" charset="-127"/>
                          </a:rPr>
                          <a:t>부채면</a:t>
                        </a:r>
                        <a:endParaRPr lang="en-US" altLang="ko-KR" sz="80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endParaRPr>
                      </a:p>
                    </p:txBody>
                  </p:sp>
                  <p:sp>
                    <p:nvSpPr>
                      <p:cNvPr id="65" name="TextBox 64">
                        <a:extLst>
                          <a:ext uri="{FF2B5EF4-FFF2-40B4-BE49-F238E27FC236}">
                            <a16:creationId xmlns:a16="http://schemas.microsoft.com/office/drawing/2014/main" id="{8D5C2C83-2E44-2EC4-9AAB-1F5DCDFD64CF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837268" y="3462036"/>
                        <a:ext cx="300847" cy="123111"/>
                      </a:xfrm>
                      <a:prstGeom prst="rect">
                        <a:avLst/>
                      </a:prstGeom>
                      <a:noFill/>
                      <a:effectLst/>
                    </p:spPr>
                    <p:txBody>
                      <a:bodyPr wrap="none" lIns="36000" tIns="0" rIns="0" bIns="0" rtlCol="0" anchor="t">
                        <a:spAutoFit/>
                      </a:bodyPr>
                      <a:lstStyle/>
                      <a:p>
                        <a:pPr algn="ctr"/>
                        <a:r>
                          <a:rPr lang="ko-KR" altLang="en-US" sz="800" dirty="0">
                            <a:latin typeface="Pretendard" panose="02000503000000020004" pitchFamily="2" charset="-127"/>
                            <a:ea typeface="Pretendard" panose="02000503000000020004" pitchFamily="2" charset="-127"/>
                            <a:cs typeface="Pretendard" panose="02000503000000020004" pitchFamily="2" charset="-127"/>
                          </a:rPr>
                          <a:t>부챗살</a:t>
                        </a:r>
                        <a:endParaRPr lang="en-US" altLang="ko-KR" sz="80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endParaRPr>
                      </a:p>
                    </p:txBody>
                  </p:sp>
                  <p:cxnSp>
                    <p:nvCxnSpPr>
                      <p:cNvPr id="69" name="직선 연결선 68">
                        <a:extLst>
                          <a:ext uri="{FF2B5EF4-FFF2-40B4-BE49-F238E27FC236}">
                            <a16:creationId xmlns:a16="http://schemas.microsoft.com/office/drawing/2014/main" id="{42DBEDC0-D1F7-722B-DDFF-B2FAC3C46DDA}"/>
                          </a:ext>
                        </a:extLst>
                      </p:cNvPr>
                      <p:cNvCxnSpPr>
                        <a:cxnSpLocks/>
                        <a:stCxn id="70" idx="6"/>
                        <a:endCxn id="65" idx="1"/>
                      </p:cNvCxnSpPr>
                      <p:nvPr/>
                    </p:nvCxnSpPr>
                    <p:spPr>
                      <a:xfrm>
                        <a:off x="3631189" y="3505028"/>
                        <a:ext cx="206079" cy="18564"/>
                      </a:xfrm>
                      <a:prstGeom prst="line">
                        <a:avLst/>
                      </a:prstGeom>
                      <a:ln w="12700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70" name="타원 69">
                        <a:extLst>
                          <a:ext uri="{FF2B5EF4-FFF2-40B4-BE49-F238E27FC236}">
                            <a16:creationId xmlns:a16="http://schemas.microsoft.com/office/drawing/2014/main" id="{67DEE20E-45B4-55DB-A843-4EB618F1E50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60478" y="3469672"/>
                        <a:ext cx="70711" cy="70711"/>
                      </a:xfrm>
                      <a:prstGeom prst="ellipse">
                        <a:avLst/>
                      </a:prstGeom>
                      <a:solidFill>
                        <a:srgbClr val="F3FAFF"/>
                      </a:solidFill>
                      <a:ln w="12700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ln>
                      <a:effectLst/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</p:grpSp>
                <p:grpSp>
                  <p:nvGrpSpPr>
                    <p:cNvPr id="155" name="그룹 154">
                      <a:extLst>
                        <a:ext uri="{FF2B5EF4-FFF2-40B4-BE49-F238E27FC236}">
                          <a16:creationId xmlns:a16="http://schemas.microsoft.com/office/drawing/2014/main" id="{0B724C81-3FC1-B5A4-86E6-95500F22F73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565314" y="2900161"/>
                      <a:ext cx="1145674" cy="702497"/>
                      <a:chOff x="4804621" y="2865033"/>
                      <a:chExt cx="1145674" cy="702497"/>
                    </a:xfrm>
                  </p:grpSpPr>
                  <p:sp>
                    <p:nvSpPr>
                      <p:cNvPr id="125" name="사다리꼴 124">
                        <a:extLst>
                          <a:ext uri="{FF2B5EF4-FFF2-40B4-BE49-F238E27FC236}">
                            <a16:creationId xmlns:a16="http://schemas.microsoft.com/office/drawing/2014/main" id="{6547F35E-150E-9166-0252-2180574DC8B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917088" y="2915765"/>
                        <a:ext cx="33207" cy="651765"/>
                      </a:xfrm>
                      <a:prstGeom prst="trapezoid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grpSp>
                    <p:nvGrpSpPr>
                      <p:cNvPr id="146" name="그룹 145">
                        <a:extLst>
                          <a:ext uri="{FF2B5EF4-FFF2-40B4-BE49-F238E27FC236}">
                            <a16:creationId xmlns:a16="http://schemas.microsoft.com/office/drawing/2014/main" id="{CFFF4B8D-2BCF-38B4-482F-1136276D9D8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4804621" y="2865033"/>
                        <a:ext cx="774170" cy="521360"/>
                        <a:chOff x="4804620" y="2865032"/>
                        <a:chExt cx="1147468" cy="772755"/>
                      </a:xfrm>
                    </p:grpSpPr>
                    <p:grpSp>
                      <p:nvGrpSpPr>
                        <p:cNvPr id="111" name="그룹 110">
                          <a:extLst>
                            <a:ext uri="{FF2B5EF4-FFF2-40B4-BE49-F238E27FC236}">
                              <a16:creationId xmlns:a16="http://schemas.microsoft.com/office/drawing/2014/main" id="{5CA58BDC-EDE4-C887-E0A8-C6DF18F836AF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4804620" y="2915765"/>
                          <a:ext cx="1147468" cy="722022"/>
                          <a:chOff x="5083180" y="4983380"/>
                          <a:chExt cx="1855416" cy="1167485"/>
                        </a:xfrm>
                      </p:grpSpPr>
                      <p:sp>
                        <p:nvSpPr>
                          <p:cNvPr id="113" name="사다리꼴 112">
                            <a:extLst>
                              <a:ext uri="{FF2B5EF4-FFF2-40B4-BE49-F238E27FC236}">
                                <a16:creationId xmlns:a16="http://schemas.microsoft.com/office/drawing/2014/main" id="{2BA73E4A-0300-E8A8-259C-385E0FFE9C7D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18000000">
                            <a:off x="5583274" y="5227477"/>
                            <a:ext cx="53694" cy="1053882"/>
                          </a:xfrm>
                          <a:prstGeom prst="trapezoid">
                            <a:avLst/>
                          </a:prstGeom>
                          <a:solidFill>
                            <a:schemeClr val="bg1">
                              <a:lumMod val="75000"/>
                            </a:schemeClr>
                          </a:solidFill>
                          <a:ln w="12700"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14" name="사다리꼴 113">
                            <a:extLst>
                              <a:ext uri="{FF2B5EF4-FFF2-40B4-BE49-F238E27FC236}">
                                <a16:creationId xmlns:a16="http://schemas.microsoft.com/office/drawing/2014/main" id="{9655F7F3-01F4-3E04-09AE-617EA456F930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19200000">
                            <a:off x="5685605" y="5096983"/>
                            <a:ext cx="53694" cy="1053882"/>
                          </a:xfrm>
                          <a:prstGeom prst="trapezoid">
                            <a:avLst/>
                          </a:prstGeom>
                          <a:solidFill>
                            <a:schemeClr val="bg1">
                              <a:lumMod val="75000"/>
                            </a:schemeClr>
                          </a:solidFill>
                          <a:ln w="12700"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15" name="사다리꼴 114">
                            <a:extLst>
                              <a:ext uri="{FF2B5EF4-FFF2-40B4-BE49-F238E27FC236}">
                                <a16:creationId xmlns:a16="http://schemas.microsoft.com/office/drawing/2014/main" id="{6B53F798-1C70-0966-3A56-8B08747E453B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20400000">
                            <a:off x="5824112" y="5015347"/>
                            <a:ext cx="53694" cy="1053882"/>
                          </a:xfrm>
                          <a:prstGeom prst="trapezoid">
                            <a:avLst/>
                          </a:prstGeom>
                          <a:solidFill>
                            <a:schemeClr val="bg1">
                              <a:lumMod val="75000"/>
                            </a:schemeClr>
                          </a:solidFill>
                          <a:ln w="12700"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16" name="사다리꼴 115">
                            <a:extLst>
                              <a:ext uri="{FF2B5EF4-FFF2-40B4-BE49-F238E27FC236}">
                                <a16:creationId xmlns:a16="http://schemas.microsoft.com/office/drawing/2014/main" id="{47DD46EC-2B61-EEEB-EFE7-BE84BE2F3887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5981920" y="4983380"/>
                            <a:ext cx="53694" cy="1053882"/>
                          </a:xfrm>
                          <a:prstGeom prst="trapezoid">
                            <a:avLst/>
                          </a:prstGeom>
                          <a:solidFill>
                            <a:schemeClr val="bg1">
                              <a:lumMod val="75000"/>
                            </a:schemeClr>
                          </a:solidFill>
                          <a:ln w="12700"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17" name="사다리꼴 116">
                            <a:extLst>
                              <a:ext uri="{FF2B5EF4-FFF2-40B4-BE49-F238E27FC236}">
                                <a16:creationId xmlns:a16="http://schemas.microsoft.com/office/drawing/2014/main" id="{AF3DAFB5-D5BD-1FA9-A91E-907D1425DEEE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1200000">
                            <a:off x="6145640" y="5015347"/>
                            <a:ext cx="53694" cy="1053882"/>
                          </a:xfrm>
                          <a:prstGeom prst="trapezoid">
                            <a:avLst/>
                          </a:prstGeom>
                          <a:solidFill>
                            <a:schemeClr val="bg1">
                              <a:lumMod val="75000"/>
                            </a:schemeClr>
                          </a:solidFill>
                          <a:ln w="12700"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18" name="사다리꼴 117">
                            <a:extLst>
                              <a:ext uri="{FF2B5EF4-FFF2-40B4-BE49-F238E27FC236}">
                                <a16:creationId xmlns:a16="http://schemas.microsoft.com/office/drawing/2014/main" id="{6A176690-27DE-AF2C-8130-E02B5169DCC2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2400000">
                            <a:off x="6286393" y="5096983"/>
                            <a:ext cx="53694" cy="1053882"/>
                          </a:xfrm>
                          <a:prstGeom prst="trapezoid">
                            <a:avLst/>
                          </a:prstGeom>
                          <a:solidFill>
                            <a:schemeClr val="bg1">
                              <a:lumMod val="75000"/>
                            </a:schemeClr>
                          </a:solidFill>
                          <a:ln w="12700"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19" name="사다리꼴 118">
                            <a:extLst>
                              <a:ext uri="{FF2B5EF4-FFF2-40B4-BE49-F238E27FC236}">
                                <a16:creationId xmlns:a16="http://schemas.microsoft.com/office/drawing/2014/main" id="{287C76E9-CF22-0B4D-4D97-B664592B4794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3600000">
                            <a:off x="6384808" y="5227477"/>
                            <a:ext cx="53694" cy="1053882"/>
                          </a:xfrm>
                          <a:prstGeom prst="trapezoid">
                            <a:avLst/>
                          </a:prstGeom>
                          <a:solidFill>
                            <a:schemeClr val="bg1">
                              <a:lumMod val="75000"/>
                            </a:schemeClr>
                          </a:solidFill>
                          <a:ln w="12700"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</p:grpSp>
                    <p:sp>
                      <p:nvSpPr>
                        <p:cNvPr id="129" name="타원 128">
                          <a:extLst>
                            <a:ext uri="{FF2B5EF4-FFF2-40B4-BE49-F238E27FC236}">
                              <a16:creationId xmlns:a16="http://schemas.microsoft.com/office/drawing/2014/main" id="{3FDD7D96-73D8-A3C6-7A60-9E864BEAF29A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314334" y="2865032"/>
                          <a:ext cx="128040" cy="702498"/>
                        </a:xfrm>
                        <a:prstGeom prst="ellipse">
                          <a:avLst/>
                        </a:prstGeom>
                        <a:noFill/>
                        <a:ln w="12700">
                          <a:solidFill>
                            <a:srgbClr val="FF0000"/>
                          </a:solidFill>
                        </a:ln>
                        <a:effectLst>
                          <a:glow rad="12700">
                            <a:schemeClr val="bg1"/>
                          </a:glow>
                        </a:effectLst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</p:grpSp>
                  <p:cxnSp>
                    <p:nvCxnSpPr>
                      <p:cNvPr id="131" name="직선 화살표 연결선 130">
                        <a:extLst>
                          <a:ext uri="{FF2B5EF4-FFF2-40B4-BE49-F238E27FC236}">
                            <a16:creationId xmlns:a16="http://schemas.microsoft.com/office/drawing/2014/main" id="{732E4C3B-6341-2998-FD75-5308B97C35D8}"/>
                          </a:ext>
                        </a:extLst>
                      </p:cNvPr>
                      <p:cNvCxnSpPr>
                        <a:cxnSpLocks/>
                        <a:stCxn id="129" idx="6"/>
                      </p:cNvCxnSpPr>
                      <p:nvPr/>
                    </p:nvCxnSpPr>
                    <p:spPr>
                      <a:xfrm>
                        <a:off x="5234899" y="3102013"/>
                        <a:ext cx="615950" cy="94362"/>
                      </a:xfrm>
                      <a:prstGeom prst="straightConnector1">
                        <a:avLst/>
                      </a:prstGeom>
                      <a:ln w="12700">
                        <a:solidFill>
                          <a:srgbClr val="FF0000"/>
                        </a:solidFill>
                        <a:tailEnd type="triangl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148" name="TextBox 147">
                        <a:extLst>
                          <a:ext uri="{FF2B5EF4-FFF2-40B4-BE49-F238E27FC236}">
                            <a16:creationId xmlns:a16="http://schemas.microsoft.com/office/drawing/2014/main" id="{59D0CEBA-763A-ED6A-2402-0983153CD779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5352806" y="3269496"/>
                        <a:ext cx="466474" cy="246221"/>
                      </a:xfrm>
                      <a:prstGeom prst="rect">
                        <a:avLst/>
                      </a:prstGeom>
                      <a:noFill/>
                      <a:effectLst/>
                    </p:spPr>
                    <p:txBody>
                      <a:bodyPr wrap="none" lIns="0" tIns="0" rIns="0" bIns="0" rtlCol="0" anchor="t">
                        <a:spAutoFit/>
                      </a:bodyPr>
                      <a:lstStyle/>
                      <a:p>
                        <a:pPr algn="ctr"/>
                        <a:r>
                          <a:rPr lang="ko-KR" altLang="en-US" sz="800" dirty="0">
                            <a:solidFill>
                              <a:srgbClr val="FF0000"/>
                            </a:solidFill>
                            <a:latin typeface="Pretendard" panose="02000503000000020004" pitchFamily="2" charset="-127"/>
                            <a:ea typeface="Pretendard" panose="02000503000000020004" pitchFamily="2" charset="-127"/>
                            <a:cs typeface="Pretendard" panose="02000503000000020004" pitchFamily="2" charset="-127"/>
                          </a:rPr>
                          <a:t>얇고 뾰족한</a:t>
                        </a:r>
                        <a:endParaRPr lang="en-US" altLang="ko-KR" sz="800" dirty="0">
                          <a:solidFill>
                            <a:srgbClr val="FF0000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endParaRPr>
                      </a:p>
                      <a:p>
                        <a:pPr algn="ctr"/>
                        <a:r>
                          <a:rPr lang="ko-KR" altLang="en-US" sz="800" dirty="0">
                            <a:solidFill>
                              <a:srgbClr val="FF0000"/>
                            </a:solidFill>
                            <a:latin typeface="Pretendard" panose="02000503000000020004" pitchFamily="2" charset="-127"/>
                            <a:ea typeface="Pretendard" panose="02000503000000020004" pitchFamily="2" charset="-127"/>
                            <a:cs typeface="Pretendard" panose="02000503000000020004" pitchFamily="2" charset="-127"/>
                          </a:rPr>
                          <a:t>부챗살</a:t>
                        </a:r>
                        <a:endParaRPr lang="en-US" altLang="ko-KR" sz="800" dirty="0">
                          <a:solidFill>
                            <a:srgbClr val="FF0000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endParaRPr>
                      </a:p>
                    </p:txBody>
                  </p:sp>
                </p:grpSp>
              </p:grpSp>
              <p:sp>
                <p:nvSpPr>
                  <p:cNvPr id="150" name="TextBox 149">
                    <a:extLst>
                      <a:ext uri="{FF2B5EF4-FFF2-40B4-BE49-F238E27FC236}">
                        <a16:creationId xmlns:a16="http://schemas.microsoft.com/office/drawing/2014/main" id="{693CE6D0-9E53-9855-BAF1-EAFC151A1712}"/>
                      </a:ext>
                    </a:extLst>
                  </p:cNvPr>
                  <p:cNvSpPr txBox="1"/>
                  <p:nvPr/>
                </p:nvSpPr>
                <p:spPr>
                  <a:xfrm>
                    <a:off x="3550471" y="2576708"/>
                    <a:ext cx="1426673" cy="138499"/>
                  </a:xfrm>
                  <a:prstGeom prst="rect">
                    <a:avLst/>
                  </a:prstGeom>
                  <a:noFill/>
                  <a:effectLst/>
                </p:spPr>
                <p:txBody>
                  <a:bodyPr wrap="none" lIns="0" tIns="0" rIns="0" bIns="0" rtlCol="0" anchor="t">
                    <a:spAutoFit/>
                  </a:bodyPr>
                  <a:lstStyle/>
                  <a:p>
                    <a:pPr algn="ctr">
                      <a:spcAft>
                        <a:spcPts val="600"/>
                      </a:spcAft>
                    </a:pPr>
                    <a:r>
                      <a:rPr lang="en-US" altLang="ko-KR" sz="900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(1) </a:t>
                    </a:r>
                    <a:r>
                      <a:rPr lang="ko-KR" altLang="en-US" sz="900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사용 무기 </a:t>
                    </a:r>
                    <a:r>
                      <a:rPr lang="en-US" altLang="ko-KR" sz="900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‘</a:t>
                    </a:r>
                    <a:r>
                      <a:rPr lang="ko-KR" altLang="en-US" sz="900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부채</a:t>
                    </a:r>
                    <a:r>
                      <a:rPr lang="en-US" altLang="ko-KR" sz="900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’</a:t>
                    </a:r>
                    <a:r>
                      <a:rPr lang="ko-KR" altLang="en-US" sz="900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의 구조 분석</a:t>
                    </a:r>
                    <a:endParaRPr lang="en-US" altLang="ko-KR" sz="9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  <p:sp>
                <p:nvSpPr>
                  <p:cNvPr id="1073" name="TextBox 1072">
                    <a:extLst>
                      <a:ext uri="{FF2B5EF4-FFF2-40B4-BE49-F238E27FC236}">
                        <a16:creationId xmlns:a16="http://schemas.microsoft.com/office/drawing/2014/main" id="{D10319C9-898D-08D5-8865-9670E2E1F539}"/>
                      </a:ext>
                    </a:extLst>
                  </p:cNvPr>
                  <p:cNvSpPr txBox="1"/>
                  <p:nvPr/>
                </p:nvSpPr>
                <p:spPr>
                  <a:xfrm>
                    <a:off x="3795730" y="2753484"/>
                    <a:ext cx="936154" cy="195814"/>
                  </a:xfrm>
                  <a:prstGeom prst="rect">
                    <a:avLst/>
                  </a:prstGeom>
                  <a:noFill/>
                  <a:effectLst/>
                </p:spPr>
                <p:txBody>
                  <a:bodyPr wrap="none" lIns="0" tIns="72000" rIns="0" bIns="0" rtlCol="0" anchor="t">
                    <a:spAutoFit/>
                  </a:bodyPr>
                  <a:lstStyle/>
                  <a:p>
                    <a:pPr algn="ctr"/>
                    <a:r>
                      <a:rPr lang="ko-KR" altLang="en-US" sz="80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부채 </a:t>
                    </a:r>
                    <a:r>
                      <a:rPr lang="en-US" altLang="ko-KR" sz="80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=</a:t>
                    </a:r>
                    <a:r>
                      <a:rPr lang="en-US" altLang="ko-KR" sz="800" dirty="0">
                        <a:solidFill>
                          <a:schemeClr val="bg1">
                            <a:lumMod val="5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 </a:t>
                    </a:r>
                    <a:r>
                      <a:rPr lang="ko-KR" altLang="en-US" sz="800" dirty="0">
                        <a:solidFill>
                          <a:srgbClr val="0070C0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부챗살</a:t>
                    </a:r>
                    <a:r>
                      <a:rPr lang="ko-KR" altLang="en-US" sz="800" dirty="0">
                        <a:solidFill>
                          <a:schemeClr val="bg1">
                            <a:lumMod val="5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 </a:t>
                    </a:r>
                    <a:r>
                      <a:rPr lang="en-US" altLang="ko-KR" sz="80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+</a:t>
                    </a:r>
                    <a:r>
                      <a:rPr lang="en-US" altLang="ko-KR" sz="800" dirty="0">
                        <a:solidFill>
                          <a:schemeClr val="bg1">
                            <a:lumMod val="5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 </a:t>
                    </a:r>
                    <a:r>
                      <a:rPr lang="ko-KR" altLang="en-US" sz="800" dirty="0">
                        <a:solidFill>
                          <a:srgbClr val="0070C0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부채면</a:t>
                    </a:r>
                    <a:endParaRPr lang="en-US" altLang="ko-KR" sz="800" dirty="0">
                      <a:solidFill>
                        <a:srgbClr val="0070C0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endParaRPr>
                  </a:p>
                </p:txBody>
              </p:sp>
            </p:grpSp>
            <p:sp>
              <p:nvSpPr>
                <p:cNvPr id="1075" name="화살표: 아래쪽 1074">
                  <a:extLst>
                    <a:ext uri="{FF2B5EF4-FFF2-40B4-BE49-F238E27FC236}">
                      <a16:creationId xmlns:a16="http://schemas.microsoft.com/office/drawing/2014/main" id="{13645F5C-E23D-679F-A1A4-8D4F450589FE}"/>
                    </a:ext>
                  </a:extLst>
                </p:cNvPr>
                <p:cNvSpPr/>
                <p:nvPr/>
              </p:nvSpPr>
              <p:spPr>
                <a:xfrm rot="16200000">
                  <a:off x="8169481" y="3023527"/>
                  <a:ext cx="130082" cy="182845"/>
                </a:xfrm>
                <a:prstGeom prst="downArrow">
                  <a:avLst/>
                </a:prstGeom>
                <a:solidFill>
                  <a:srgbClr val="FAFCBC"/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88" name="그룹 87">
                  <a:extLst>
                    <a:ext uri="{FF2B5EF4-FFF2-40B4-BE49-F238E27FC236}">
                      <a16:creationId xmlns:a16="http://schemas.microsoft.com/office/drawing/2014/main" id="{7910E9F4-F378-2524-5917-5E19F178157E}"/>
                    </a:ext>
                  </a:extLst>
                </p:cNvPr>
                <p:cNvGrpSpPr/>
                <p:nvPr/>
              </p:nvGrpSpPr>
              <p:grpSpPr>
                <a:xfrm>
                  <a:off x="8403217" y="2359134"/>
                  <a:ext cx="3596695" cy="1511630"/>
                  <a:chOff x="8403217" y="2359134"/>
                  <a:chExt cx="3596695" cy="1511630"/>
                </a:xfrm>
              </p:grpSpPr>
              <p:sp>
                <p:nvSpPr>
                  <p:cNvPr id="163" name="직사각형 162">
                    <a:extLst>
                      <a:ext uri="{FF2B5EF4-FFF2-40B4-BE49-F238E27FC236}">
                        <a16:creationId xmlns:a16="http://schemas.microsoft.com/office/drawing/2014/main" id="{E4433C3E-B1E1-E7FC-5D2B-87972034B894}"/>
                      </a:ext>
                    </a:extLst>
                  </p:cNvPr>
                  <p:cNvSpPr/>
                  <p:nvPr/>
                </p:nvSpPr>
                <p:spPr>
                  <a:xfrm>
                    <a:off x="8403217" y="2359134"/>
                    <a:ext cx="3596695" cy="1511630"/>
                  </a:xfrm>
                  <a:prstGeom prst="rect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64" name="직사각형 163">
                    <a:extLst>
                      <a:ext uri="{FF2B5EF4-FFF2-40B4-BE49-F238E27FC236}">
                        <a16:creationId xmlns:a16="http://schemas.microsoft.com/office/drawing/2014/main" id="{9B64D767-3C2A-34B3-C9F1-F3D276B4C6C6}"/>
                      </a:ext>
                    </a:extLst>
                  </p:cNvPr>
                  <p:cNvSpPr/>
                  <p:nvPr/>
                </p:nvSpPr>
                <p:spPr>
                  <a:xfrm>
                    <a:off x="8403217" y="2359134"/>
                    <a:ext cx="3596694" cy="215053"/>
                  </a:xfrm>
                  <a:prstGeom prst="rect">
                    <a:avLst/>
                  </a:prstGeom>
                  <a:solidFill>
                    <a:srgbClr val="E1F2FF"/>
                  </a:solidFill>
                  <a:ln w="635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65" name="TextBox 164">
                    <a:extLst>
                      <a:ext uri="{FF2B5EF4-FFF2-40B4-BE49-F238E27FC236}">
                        <a16:creationId xmlns:a16="http://schemas.microsoft.com/office/drawing/2014/main" id="{658550EC-DD6D-EF28-85C0-2C05E4778F2F}"/>
                      </a:ext>
                    </a:extLst>
                  </p:cNvPr>
                  <p:cNvSpPr txBox="1"/>
                  <p:nvPr/>
                </p:nvSpPr>
                <p:spPr>
                  <a:xfrm>
                    <a:off x="9746311" y="2397411"/>
                    <a:ext cx="910506" cy="138499"/>
                  </a:xfrm>
                  <a:prstGeom prst="rect">
                    <a:avLst/>
                  </a:prstGeom>
                  <a:noFill/>
                  <a:effectLst/>
                </p:spPr>
                <p:txBody>
                  <a:bodyPr wrap="none" lIns="0" tIns="0" rIns="0" bIns="0" rtlCol="0" anchor="t">
                    <a:spAutoFit/>
                  </a:bodyPr>
                  <a:lstStyle/>
                  <a:p>
                    <a:pPr algn="ctr">
                      <a:spcAft>
                        <a:spcPts val="600"/>
                      </a:spcAft>
                    </a:pPr>
                    <a:r>
                      <a:rPr lang="en-US" altLang="ko-KR" sz="900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(3) </a:t>
                    </a:r>
                    <a:r>
                      <a:rPr lang="ko-KR" altLang="en-US" sz="900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아이디어 구체화</a:t>
                    </a:r>
                    <a:endParaRPr lang="en-US" altLang="ko-KR" sz="9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  <p:sp>
                <p:nvSpPr>
                  <p:cNvPr id="166" name="TextBox 165">
                    <a:extLst>
                      <a:ext uri="{FF2B5EF4-FFF2-40B4-BE49-F238E27FC236}">
                        <a16:creationId xmlns:a16="http://schemas.microsoft.com/office/drawing/2014/main" id="{75A17477-F6AF-F216-AEB8-85E0C249BB22}"/>
                      </a:ext>
                    </a:extLst>
                  </p:cNvPr>
                  <p:cNvSpPr txBox="1"/>
                  <p:nvPr/>
                </p:nvSpPr>
                <p:spPr>
                  <a:xfrm>
                    <a:off x="8794929" y="2574187"/>
                    <a:ext cx="2813271" cy="195814"/>
                  </a:xfrm>
                  <a:prstGeom prst="rect">
                    <a:avLst/>
                  </a:prstGeom>
                  <a:noFill/>
                  <a:effectLst/>
                </p:spPr>
                <p:txBody>
                  <a:bodyPr wrap="none" lIns="0" tIns="72000" rIns="0" bIns="0" rtlCol="0" anchor="t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800">
                        <a:solidFill>
                          <a:srgbClr val="0070C0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defRPr>
                    </a:lvl1pPr>
                  </a:lstStyle>
                  <a:p>
                    <a:pPr>
                      <a:spcAft>
                        <a:spcPts val="300"/>
                      </a:spcAft>
                    </a:pPr>
                    <a:r>
                      <a:rPr lang="ko-KR" altLang="en-US" dirty="0">
                        <a:solidFill>
                          <a:schemeClr val="tx1"/>
                        </a:solidFill>
                      </a:rPr>
                      <a:t>부챗살이 박힌 대상이 있다면 </a:t>
                    </a:r>
                    <a:r>
                      <a:rPr lang="ko-KR" altLang="en-US" dirty="0"/>
                      <a:t>번개가 유도</a:t>
                    </a:r>
                    <a:r>
                      <a:rPr lang="ko-KR" altLang="en-US" dirty="0">
                        <a:solidFill>
                          <a:schemeClr val="tx1"/>
                        </a:solidFill>
                      </a:rPr>
                      <a:t>되어 </a:t>
                    </a:r>
                    <a:r>
                      <a:rPr lang="ko-KR" altLang="en-US" dirty="0"/>
                      <a:t>피해를 한 곳에 집중</a:t>
                    </a:r>
                    <a:r>
                      <a:rPr lang="ko-KR" altLang="en-US" dirty="0">
                        <a:solidFill>
                          <a:schemeClr val="tx1"/>
                        </a:solidFill>
                      </a:rPr>
                      <a:t>한다</a:t>
                    </a:r>
                    <a:r>
                      <a:rPr lang="en-US" altLang="ko-KR" dirty="0">
                        <a:solidFill>
                          <a:schemeClr val="tx1"/>
                        </a:solidFill>
                      </a:rPr>
                      <a:t>.</a:t>
                    </a:r>
                  </a:p>
                </p:txBody>
              </p:sp>
              <p:grpSp>
                <p:nvGrpSpPr>
                  <p:cNvPr id="49" name="그룹 48">
                    <a:extLst>
                      <a:ext uri="{FF2B5EF4-FFF2-40B4-BE49-F238E27FC236}">
                        <a16:creationId xmlns:a16="http://schemas.microsoft.com/office/drawing/2014/main" id="{F0F071C7-9D38-7B6D-9927-26C37A1B86D2}"/>
                      </a:ext>
                    </a:extLst>
                  </p:cNvPr>
                  <p:cNvGrpSpPr/>
                  <p:nvPr/>
                </p:nvGrpSpPr>
                <p:grpSpPr>
                  <a:xfrm>
                    <a:off x="8837931" y="3054332"/>
                    <a:ext cx="2727266" cy="763620"/>
                    <a:chOff x="8845480" y="3233629"/>
                    <a:chExt cx="2727266" cy="763620"/>
                  </a:xfrm>
                </p:grpSpPr>
                <p:grpSp>
                  <p:nvGrpSpPr>
                    <p:cNvPr id="53" name="그룹 52">
                      <a:extLst>
                        <a:ext uri="{FF2B5EF4-FFF2-40B4-BE49-F238E27FC236}">
                          <a16:creationId xmlns:a16="http://schemas.microsoft.com/office/drawing/2014/main" id="{A4D00F97-5FB7-9429-6527-8C7D538CBF6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845480" y="3233629"/>
                      <a:ext cx="1198104" cy="763620"/>
                      <a:chOff x="8741452" y="3233629"/>
                      <a:chExt cx="1198104" cy="763620"/>
                    </a:xfrm>
                  </p:grpSpPr>
                  <p:pic>
                    <p:nvPicPr>
                      <p:cNvPr id="1039" name="Picture 6">
                        <a:extLst>
                          <a:ext uri="{FF2B5EF4-FFF2-40B4-BE49-F238E27FC236}">
                            <a16:creationId xmlns:a16="http://schemas.microsoft.com/office/drawing/2014/main" id="{5F25A18B-15CA-7ED0-CB75-5BAD6AC1BE9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8">
                        <a:alphaModFix amt="95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6522" t="3989" r="31256" b="3115"/>
                      <a:stretch>
                        <a:fillRect/>
                      </a:stretch>
                    </p:blipFill>
                    <p:spPr bwMode="auto">
                      <a:xfrm flipH="1">
                        <a:off x="8741452" y="3233629"/>
                        <a:ext cx="1198104" cy="510065"/>
                      </a:xfrm>
                      <a:prstGeom prst="rect">
                        <a:avLst/>
                      </a:prstGeom>
                      <a:noFill/>
                      <a:effectLst>
                        <a:glow rad="25400">
                          <a:schemeClr val="accent4">
                            <a:lumMod val="20000"/>
                            <a:lumOff val="80000"/>
                            <a:alpha val="60000"/>
                          </a:schemeClr>
                        </a:glow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sp>
                    <p:nvSpPr>
                      <p:cNvPr id="1077" name="TextBox 1076">
                        <a:extLst>
                          <a:ext uri="{FF2B5EF4-FFF2-40B4-BE49-F238E27FC236}">
                            <a16:creationId xmlns:a16="http://schemas.microsoft.com/office/drawing/2014/main" id="{B236A3F4-82E6-418B-10D0-C2CA30CE56A9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934143" y="3781805"/>
                        <a:ext cx="812723" cy="215444"/>
                      </a:xfrm>
                      <a:prstGeom prst="rect">
                        <a:avLst/>
                      </a:prstGeom>
                      <a:noFill/>
                      <a:effectLst/>
                    </p:spPr>
                    <p:txBody>
                      <a:bodyPr wrap="none" lIns="0" tIns="0" rIns="0" bIns="0" rtlCol="0" anchor="t">
                        <a:spAutoFit/>
                      </a:bodyPr>
                      <a:lstStyle/>
                      <a:p>
                        <a:pPr algn="ctr"/>
                        <a:r>
                          <a:rPr lang="en-US" altLang="ko-KR" sz="70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Pretendard" panose="02000503000000020004" pitchFamily="2" charset="-127"/>
                            <a:ea typeface="Pretendard" panose="02000503000000020004" pitchFamily="2" charset="-127"/>
                            <a:cs typeface="Pretendard" panose="02000503000000020004" pitchFamily="2" charset="-127"/>
                          </a:rPr>
                          <a:t>&lt;</a:t>
                        </a:r>
                        <a:r>
                          <a:rPr lang="ko-KR" altLang="en-US" sz="70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Pretendard" panose="02000503000000020004" pitchFamily="2" charset="-127"/>
                            <a:ea typeface="Pretendard" panose="02000503000000020004" pitchFamily="2" charset="-127"/>
                            <a:cs typeface="Pretendard" panose="02000503000000020004" pitchFamily="2" charset="-127"/>
                          </a:rPr>
                          <a:t>기본 번개 방출 예시</a:t>
                        </a:r>
                        <a:r>
                          <a:rPr lang="en-US" altLang="ko-KR" sz="70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Pretendard" panose="02000503000000020004" pitchFamily="2" charset="-127"/>
                            <a:ea typeface="Pretendard" panose="02000503000000020004" pitchFamily="2" charset="-127"/>
                            <a:cs typeface="Pretendard" panose="02000503000000020004" pitchFamily="2" charset="-127"/>
                          </a:rPr>
                          <a:t>&gt;</a:t>
                        </a:r>
                      </a:p>
                      <a:p>
                        <a:pPr algn="ctr"/>
                        <a:r>
                          <a:rPr lang="ko-KR" altLang="en-US" sz="70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Pretendard" panose="02000503000000020004" pitchFamily="2" charset="-127"/>
                            <a:ea typeface="Pretendard" panose="02000503000000020004" pitchFamily="2" charset="-127"/>
                            <a:cs typeface="Pretendard" panose="02000503000000020004" pitchFamily="2" charset="-127"/>
                          </a:rPr>
                          <a:t>여러 갈래 </a:t>
                        </a:r>
                        <a:r>
                          <a:rPr lang="en-US" altLang="ko-KR" sz="70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Pretendard" panose="02000503000000020004" pitchFamily="2" charset="-127"/>
                            <a:ea typeface="Pretendard" panose="02000503000000020004" pitchFamily="2" charset="-127"/>
                            <a:cs typeface="Pretendard" panose="02000503000000020004" pitchFamily="2" charset="-127"/>
                          </a:rPr>
                          <a:t>/ </a:t>
                        </a:r>
                        <a:r>
                          <a:rPr lang="ko-KR" altLang="en-US" sz="70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Pretendard" panose="02000503000000020004" pitchFamily="2" charset="-127"/>
                            <a:ea typeface="Pretendard" panose="02000503000000020004" pitchFamily="2" charset="-127"/>
                            <a:cs typeface="Pretendard" panose="02000503000000020004" pitchFamily="2" charset="-127"/>
                          </a:rPr>
                          <a:t>분산된 피해</a:t>
                        </a:r>
                        <a:endParaRPr lang="en-US" altLang="ko-KR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endParaRPr>
                      </a:p>
                    </p:txBody>
                  </p:sp>
                </p:grpSp>
                <p:grpSp>
                  <p:nvGrpSpPr>
                    <p:cNvPr id="52" name="그룹 51">
                      <a:extLst>
                        <a:ext uri="{FF2B5EF4-FFF2-40B4-BE49-F238E27FC236}">
                          <a16:creationId xmlns:a16="http://schemas.microsoft.com/office/drawing/2014/main" id="{17E6AA17-02D7-1EA7-5ACA-F69E82D933C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366721" y="3350637"/>
                      <a:ext cx="1206025" cy="646612"/>
                      <a:chOff x="10366721" y="3350637"/>
                      <a:chExt cx="1206025" cy="646612"/>
                    </a:xfrm>
                  </p:grpSpPr>
                  <p:grpSp>
                    <p:nvGrpSpPr>
                      <p:cNvPr id="1050" name="그룹 1049">
                        <a:extLst>
                          <a:ext uri="{FF2B5EF4-FFF2-40B4-BE49-F238E27FC236}">
                            <a16:creationId xmlns:a16="http://schemas.microsoft.com/office/drawing/2014/main" id="{E81871C2-6FF2-0FB8-5006-15612757B942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0366721" y="3350637"/>
                        <a:ext cx="1206025" cy="333838"/>
                        <a:chOff x="4730532" y="6675068"/>
                        <a:chExt cx="1615469" cy="340035"/>
                      </a:xfrm>
                    </p:grpSpPr>
                    <p:pic>
                      <p:nvPicPr>
                        <p:cNvPr id="1056" name="그림 1055" descr="빛이(가) 표시된 사진&#10;&#10;AI 생성 콘텐츠는 정확하지 않을 수 있습니다.">
                          <a:extLst>
                            <a:ext uri="{FF2B5EF4-FFF2-40B4-BE49-F238E27FC236}">
                              <a16:creationId xmlns:a16="http://schemas.microsoft.com/office/drawing/2014/main" id="{97A6EF82-14E2-8850-76BB-74910BBE0E9C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0247" t="38729" r="64139" b="2158"/>
                        <a:stretch>
                          <a:fillRect/>
                        </a:stretch>
                      </p:blipFill>
                      <p:spPr>
                        <a:xfrm rot="16200000">
                          <a:off x="5368249" y="6037351"/>
                          <a:ext cx="340033" cy="1615468"/>
                        </a:xfrm>
                        <a:prstGeom prst="rect">
                          <a:avLst/>
                        </a:prstGeom>
                        <a:effectLst>
                          <a:glow rad="25400">
                            <a:schemeClr val="accent4">
                              <a:lumMod val="20000"/>
                              <a:lumOff val="80000"/>
                            </a:schemeClr>
                          </a:glow>
                          <a:softEdge rad="0"/>
                        </a:effectLst>
                      </p:spPr>
                    </p:pic>
                    <p:pic>
                      <p:nvPicPr>
                        <p:cNvPr id="1057" name="그림 1056" descr="공구, 칼, 근접 무기, 칼날이(가) 표시된 사진&#10;&#10;AI 생성 콘텐츠는 정확하지 않을 수 있습니다.">
                          <a:extLst>
                            <a:ext uri="{FF2B5EF4-FFF2-40B4-BE49-F238E27FC236}">
                              <a16:creationId xmlns:a16="http://schemas.microsoft.com/office/drawing/2014/main" id="{42F12B04-E0E0-893E-57D4-C5712A298000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 rot="10800000">
                          <a:off x="5829819" y="6725577"/>
                          <a:ext cx="492662" cy="83211"/>
                        </a:xfrm>
                        <a:prstGeom prst="rect">
                          <a:avLst/>
                        </a:prstGeom>
                        <a:effectLst>
                          <a:glow rad="12700">
                            <a:srgbClr val="FFFF00">
                              <a:alpha val="26000"/>
                            </a:srgbClr>
                          </a:glow>
                        </a:effectLst>
                      </p:spPr>
                    </p:pic>
                    <p:pic>
                      <p:nvPicPr>
                        <p:cNvPr id="1058" name="그림 1057" descr="빛이(가) 표시된 사진&#10;&#10;AI 생성 콘텐츠는 정확하지 않을 수 있습니다.">
                          <a:extLst>
                            <a:ext uri="{FF2B5EF4-FFF2-40B4-BE49-F238E27FC236}">
                              <a16:creationId xmlns:a16="http://schemas.microsoft.com/office/drawing/2014/main" id="{B5C17E5A-6E50-43F4-BD5D-90A04A683621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9">
                          <a:alphaModFix amt="50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0247" t="80698" r="64139" b="2157"/>
                        <a:stretch>
                          <a:fillRect/>
                        </a:stretch>
                      </p:blipFill>
                      <p:spPr>
                        <a:xfrm rot="16200000">
                          <a:off x="5941713" y="6610815"/>
                          <a:ext cx="340033" cy="468543"/>
                        </a:xfrm>
                        <a:prstGeom prst="rect">
                          <a:avLst/>
                        </a:prstGeom>
                        <a:effectLst/>
                      </p:spPr>
                    </p:pic>
                  </p:grpSp>
                  <p:sp>
                    <p:nvSpPr>
                      <p:cNvPr id="1078" name="TextBox 1077">
                        <a:extLst>
                          <a:ext uri="{FF2B5EF4-FFF2-40B4-BE49-F238E27FC236}">
                            <a16:creationId xmlns:a16="http://schemas.microsoft.com/office/drawing/2014/main" id="{1CCF3811-4B51-5B0D-F0D4-420944EABB7D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0601844" y="3781805"/>
                        <a:ext cx="735779" cy="215444"/>
                      </a:xfrm>
                      <a:prstGeom prst="rect">
                        <a:avLst/>
                      </a:prstGeom>
                      <a:noFill/>
                      <a:effectLst/>
                    </p:spPr>
                    <p:txBody>
                      <a:bodyPr wrap="none" lIns="0" tIns="0" rIns="0" bIns="0" rtlCol="0" anchor="t">
                        <a:spAutoFit/>
                      </a:bodyPr>
                      <a:lstStyle/>
                      <a:p>
                        <a:pPr algn="ctr"/>
                        <a:r>
                          <a:rPr lang="en-US" altLang="ko-KR" sz="70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Pretendard" panose="02000503000000020004" pitchFamily="2" charset="-127"/>
                            <a:ea typeface="Pretendard" panose="02000503000000020004" pitchFamily="2" charset="-127"/>
                            <a:cs typeface="Pretendard" panose="02000503000000020004" pitchFamily="2" charset="-127"/>
                          </a:rPr>
                          <a:t>&lt;</a:t>
                        </a:r>
                        <a:r>
                          <a:rPr lang="ko-KR" altLang="en-US" sz="70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Pretendard" panose="02000503000000020004" pitchFamily="2" charset="-127"/>
                            <a:ea typeface="Pretendard" panose="02000503000000020004" pitchFamily="2" charset="-127"/>
                            <a:cs typeface="Pretendard" panose="02000503000000020004" pitchFamily="2" charset="-127"/>
                          </a:rPr>
                          <a:t>번개 유도 예시</a:t>
                        </a:r>
                        <a:r>
                          <a:rPr lang="en-US" altLang="ko-KR" sz="70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Pretendard" panose="02000503000000020004" pitchFamily="2" charset="-127"/>
                            <a:ea typeface="Pretendard" panose="02000503000000020004" pitchFamily="2" charset="-127"/>
                            <a:cs typeface="Pretendard" panose="02000503000000020004" pitchFamily="2" charset="-127"/>
                          </a:rPr>
                          <a:t>&gt;</a:t>
                        </a:r>
                      </a:p>
                      <a:p>
                        <a:pPr algn="ctr"/>
                        <a:r>
                          <a:rPr lang="ko-KR" altLang="en-US" sz="70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Pretendard" panose="02000503000000020004" pitchFamily="2" charset="-127"/>
                            <a:ea typeface="Pretendard" panose="02000503000000020004" pitchFamily="2" charset="-127"/>
                            <a:cs typeface="Pretendard" panose="02000503000000020004" pitchFamily="2" charset="-127"/>
                          </a:rPr>
                          <a:t>한 갈래 </a:t>
                        </a:r>
                        <a:r>
                          <a:rPr lang="en-US" altLang="ko-KR" sz="70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Pretendard" panose="02000503000000020004" pitchFamily="2" charset="-127"/>
                            <a:ea typeface="Pretendard" panose="02000503000000020004" pitchFamily="2" charset="-127"/>
                            <a:cs typeface="Pretendard" panose="02000503000000020004" pitchFamily="2" charset="-127"/>
                          </a:rPr>
                          <a:t>/ </a:t>
                        </a:r>
                        <a:r>
                          <a:rPr lang="ko-KR" altLang="en-US" sz="70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Pretendard" panose="02000503000000020004" pitchFamily="2" charset="-127"/>
                            <a:ea typeface="Pretendard" panose="02000503000000020004" pitchFamily="2" charset="-127"/>
                            <a:cs typeface="Pretendard" panose="02000503000000020004" pitchFamily="2" charset="-127"/>
                          </a:rPr>
                          <a:t>집중된 피해</a:t>
                        </a:r>
                        <a:endParaRPr lang="en-US" altLang="ko-KR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endParaRPr>
                      </a:p>
                    </p:txBody>
                  </p:sp>
                </p:grpSp>
              </p:grpSp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E10194BA-6839-E117-B1D0-B735B1186214}"/>
                      </a:ext>
                    </a:extLst>
                  </p:cNvPr>
                  <p:cNvSpPr txBox="1"/>
                  <p:nvPr/>
                </p:nvSpPr>
                <p:spPr>
                  <a:xfrm>
                    <a:off x="9132361" y="2791211"/>
                    <a:ext cx="2138406" cy="107722"/>
                  </a:xfrm>
                  <a:prstGeom prst="rect">
                    <a:avLst/>
                  </a:prstGeom>
                  <a:noFill/>
                  <a:effectLst/>
                </p:spPr>
                <p:txBody>
                  <a:bodyPr wrap="none" lIns="0" tIns="0" rIns="0" bIns="0" rtlCol="0" anchor="t">
                    <a:spAutoFit/>
                  </a:bodyPr>
                  <a:lstStyle/>
                  <a:p>
                    <a:pPr algn="ctr"/>
                    <a:r>
                      <a:rPr lang="ko-KR" altLang="en-US" sz="7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부챗살 발사 →  </a:t>
                    </a:r>
                    <a:r>
                      <a:rPr lang="ko-KR" altLang="en-US" sz="7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AFCBC"/>
                        </a:highlight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‘</a:t>
                    </a:r>
                    <a:r>
                      <a:rPr lang="ko-KR" altLang="en-US" sz="700" dirty="0" err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AFCBC"/>
                        </a:highlight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천뢰침</a:t>
                    </a:r>
                    <a:r>
                      <a:rPr lang="ko-KR" altLang="en-US" sz="7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AFCBC"/>
                        </a:highlight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 </a:t>
                    </a:r>
                    <a:r>
                      <a:rPr lang="en-US" altLang="ko-KR" sz="7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AFCBC"/>
                        </a:highlight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- </a:t>
                    </a:r>
                    <a:r>
                      <a:rPr lang="ko-KR" altLang="en-US" sz="7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AFCBC"/>
                        </a:highlight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식’</a:t>
                    </a:r>
                    <a:r>
                      <a:rPr lang="ko-KR" altLang="en-US" sz="7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 효과 부여 →</a:t>
                    </a:r>
                    <a:r>
                      <a:rPr lang="en-US" altLang="ko-KR" sz="7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 </a:t>
                    </a:r>
                    <a:r>
                      <a:rPr lang="ko-KR" altLang="en-US" sz="7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대상에게 </a:t>
                    </a:r>
                    <a:r>
                      <a:rPr lang="ko-KR" altLang="en-US" sz="7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AFCBC"/>
                        </a:highlight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번개 유도</a:t>
                    </a:r>
                  </a:p>
                </p:txBody>
              </p:sp>
            </p:grpSp>
          </p:grpSp>
        </p:grp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8E0A85B8-71CE-9D4F-9051-56C59134BB26}"/>
              </a:ext>
            </a:extLst>
          </p:cNvPr>
          <p:cNvGrpSpPr/>
          <p:nvPr/>
        </p:nvGrpSpPr>
        <p:grpSpPr>
          <a:xfrm>
            <a:off x="192088" y="905593"/>
            <a:ext cx="2248834" cy="413018"/>
            <a:chOff x="192088" y="913562"/>
            <a:chExt cx="2248834" cy="413018"/>
          </a:xfrm>
        </p:grpSpPr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0C68C0F9-958E-EE42-A902-09F318EC2BA0}"/>
                </a:ext>
              </a:extLst>
            </p:cNvPr>
            <p:cNvSpPr txBox="1"/>
            <p:nvPr/>
          </p:nvSpPr>
          <p:spPr>
            <a:xfrm>
              <a:off x="192088" y="913562"/>
              <a:ext cx="372465" cy="16842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effectLst/>
          </p:spPr>
          <p:txBody>
            <a:bodyPr wrap="none" lIns="36000" tIns="7200" rIns="36000" bIns="7200" rtlCol="0" anchor="t">
              <a:spAutoFit/>
            </a:bodyPr>
            <a:lstStyle/>
            <a:p>
              <a:pPr>
                <a:spcAft>
                  <a:spcPts val="400"/>
                </a:spcAft>
              </a:pPr>
              <a:r>
                <a: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#</a:t>
              </a:r>
              <a:r>
                <a:rPr lang="ko-KR" altLang="en-US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도사</a:t>
              </a:r>
              <a:endPara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C56689DB-BDD1-D3A6-562F-F469D7C3F650}"/>
                </a:ext>
              </a:extLst>
            </p:cNvPr>
            <p:cNvSpPr txBox="1"/>
            <p:nvPr/>
          </p:nvSpPr>
          <p:spPr>
            <a:xfrm>
              <a:off x="733654" y="913562"/>
              <a:ext cx="372465" cy="16842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effectLst/>
          </p:spPr>
          <p:txBody>
            <a:bodyPr wrap="none" lIns="36000" tIns="7200" rIns="36000" bIns="7200" rtlCol="0" anchor="t">
              <a:spAutoFit/>
            </a:bodyPr>
            <a:lstStyle/>
            <a:p>
              <a:pPr>
                <a:spcAft>
                  <a:spcPts val="400"/>
                </a:spcAft>
              </a:pPr>
              <a:r>
                <a: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#</a:t>
              </a:r>
              <a:r>
                <a:rPr lang="ko-KR" altLang="en-US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부채</a:t>
              </a:r>
              <a:endPara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110D9694-CC78-B6D3-567C-AC1F3F8F829B}"/>
                </a:ext>
              </a:extLst>
            </p:cNvPr>
            <p:cNvSpPr txBox="1"/>
            <p:nvPr/>
          </p:nvSpPr>
          <p:spPr>
            <a:xfrm>
              <a:off x="1275220" y="913562"/>
              <a:ext cx="372465" cy="16842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effectLst/>
          </p:spPr>
          <p:txBody>
            <a:bodyPr wrap="none" lIns="36000" tIns="7200" rIns="36000" bIns="7200" rtlCol="0" anchor="t">
              <a:spAutoFit/>
            </a:bodyPr>
            <a:lstStyle/>
            <a:p>
              <a:pPr>
                <a:spcAft>
                  <a:spcPts val="400"/>
                </a:spcAft>
              </a:pPr>
              <a:r>
                <a: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#</a:t>
              </a:r>
              <a:r>
                <a:rPr lang="ko-KR" altLang="en-US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번개</a:t>
              </a:r>
              <a:endPara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BA7BA056-6FC2-815F-2F0F-AC83B62D2249}"/>
                </a:ext>
              </a:extLst>
            </p:cNvPr>
            <p:cNvSpPr txBox="1"/>
            <p:nvPr/>
          </p:nvSpPr>
          <p:spPr>
            <a:xfrm>
              <a:off x="192088" y="1158151"/>
              <a:ext cx="1127479" cy="16842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effectLst/>
          </p:spPr>
          <p:txBody>
            <a:bodyPr wrap="none" lIns="36000" tIns="7200" rIns="36000" bIns="7200" rtlCol="0" anchor="t">
              <a:spAutoFit/>
            </a:bodyPr>
            <a:lstStyle/>
            <a:p>
              <a:pPr>
                <a:spcAft>
                  <a:spcPts val="400"/>
                </a:spcAft>
              </a:pPr>
              <a:r>
                <a: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#</a:t>
              </a:r>
              <a:r>
                <a:rPr lang="ko-KR" altLang="en-US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단일 대상 높은 피해</a:t>
              </a:r>
              <a:endPara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D2D792CD-C26A-D571-33A4-BE70FB2C5E05}"/>
                </a:ext>
              </a:extLst>
            </p:cNvPr>
            <p:cNvSpPr txBox="1"/>
            <p:nvPr/>
          </p:nvSpPr>
          <p:spPr>
            <a:xfrm>
              <a:off x="1816786" y="913562"/>
              <a:ext cx="624136" cy="16842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effectLst/>
          </p:spPr>
          <p:txBody>
            <a:bodyPr wrap="none" lIns="36000" tIns="7200" rIns="36000" bIns="7200" rtlCol="0" anchor="t">
              <a:spAutoFit/>
            </a:bodyPr>
            <a:lstStyle/>
            <a:p>
              <a:pPr>
                <a:spcAft>
                  <a:spcPts val="400"/>
                </a:spcAft>
              </a:pPr>
              <a:r>
                <a: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#</a:t>
              </a:r>
              <a:r>
                <a:rPr lang="ko-KR" altLang="en-US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방어 무시</a:t>
              </a:r>
              <a:endPara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sp>
        <p:nvSpPr>
          <p:cNvPr id="181" name="화살표: 아래쪽 180">
            <a:extLst>
              <a:ext uri="{FF2B5EF4-FFF2-40B4-BE49-F238E27FC236}">
                <a16:creationId xmlns:a16="http://schemas.microsoft.com/office/drawing/2014/main" id="{5F37C1E4-25C2-9EB3-4EDC-24B1261AB476}"/>
              </a:ext>
            </a:extLst>
          </p:cNvPr>
          <p:cNvSpPr/>
          <p:nvPr/>
        </p:nvSpPr>
        <p:spPr>
          <a:xfrm rot="16200000">
            <a:off x="5052294" y="5558981"/>
            <a:ext cx="130082" cy="182845"/>
          </a:xfrm>
          <a:prstGeom prst="downArrow">
            <a:avLst/>
          </a:prstGeom>
          <a:solidFill>
            <a:srgbClr val="FAFCBC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1" name="직사각형 1080">
            <a:extLst>
              <a:ext uri="{FF2B5EF4-FFF2-40B4-BE49-F238E27FC236}">
                <a16:creationId xmlns:a16="http://schemas.microsoft.com/office/drawing/2014/main" id="{A2E49126-74F0-A7A8-EE3E-6A096B271770}"/>
              </a:ext>
            </a:extLst>
          </p:cNvPr>
          <p:cNvSpPr/>
          <p:nvPr/>
        </p:nvSpPr>
        <p:spPr>
          <a:xfrm>
            <a:off x="5286029" y="4894588"/>
            <a:ext cx="3549507" cy="151163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2" name="직사각형 1081">
            <a:extLst>
              <a:ext uri="{FF2B5EF4-FFF2-40B4-BE49-F238E27FC236}">
                <a16:creationId xmlns:a16="http://schemas.microsoft.com/office/drawing/2014/main" id="{5334B2BD-F65F-6B61-3FF3-7D90AB2C1A48}"/>
              </a:ext>
            </a:extLst>
          </p:cNvPr>
          <p:cNvSpPr/>
          <p:nvPr/>
        </p:nvSpPr>
        <p:spPr>
          <a:xfrm>
            <a:off x="5286030" y="4894588"/>
            <a:ext cx="3549506" cy="215053"/>
          </a:xfrm>
          <a:prstGeom prst="rect">
            <a:avLst/>
          </a:prstGeom>
          <a:solidFill>
            <a:srgbClr val="0070C0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3" name="TextBox 1082">
            <a:extLst>
              <a:ext uri="{FF2B5EF4-FFF2-40B4-BE49-F238E27FC236}">
                <a16:creationId xmlns:a16="http://schemas.microsoft.com/office/drawing/2014/main" id="{73F02EEA-1BBC-EDC1-F6EE-2CED07D50EFF}"/>
              </a:ext>
            </a:extLst>
          </p:cNvPr>
          <p:cNvSpPr txBox="1"/>
          <p:nvPr/>
        </p:nvSpPr>
        <p:spPr>
          <a:xfrm>
            <a:off x="5874827" y="4932865"/>
            <a:ext cx="807913" cy="138499"/>
          </a:xfrm>
          <a:prstGeom prst="rect">
            <a:avLst/>
          </a:prstGeom>
          <a:noFill/>
          <a:effectLst/>
        </p:spPr>
        <p:txBody>
          <a:bodyPr wrap="none" lIns="0" tIns="0" rIns="0" bIns="0" rtlCol="0" anchor="t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altLang="ko-KR" sz="9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(2) </a:t>
            </a:r>
            <a:r>
              <a:rPr lang="ko-KR" altLang="en-US" sz="9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아이디어 획득</a:t>
            </a:r>
            <a:endParaRPr lang="en-US" altLang="ko-KR" sz="900" dirty="0">
              <a:solidFill>
                <a:schemeClr val="bg1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033" name="직사각형 1032">
            <a:extLst>
              <a:ext uri="{FF2B5EF4-FFF2-40B4-BE49-F238E27FC236}">
                <a16:creationId xmlns:a16="http://schemas.microsoft.com/office/drawing/2014/main" id="{5408A624-0468-4CFF-330E-28A56196DEBB}"/>
              </a:ext>
            </a:extLst>
          </p:cNvPr>
          <p:cNvSpPr/>
          <p:nvPr/>
        </p:nvSpPr>
        <p:spPr>
          <a:xfrm>
            <a:off x="2768870" y="4894588"/>
            <a:ext cx="2179770" cy="151163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4" name="직사각형 1033">
            <a:extLst>
              <a:ext uri="{FF2B5EF4-FFF2-40B4-BE49-F238E27FC236}">
                <a16:creationId xmlns:a16="http://schemas.microsoft.com/office/drawing/2014/main" id="{0F3C7A91-B6DC-2051-F288-CB090E47E665}"/>
              </a:ext>
            </a:extLst>
          </p:cNvPr>
          <p:cNvSpPr/>
          <p:nvPr/>
        </p:nvSpPr>
        <p:spPr>
          <a:xfrm>
            <a:off x="2768870" y="4894588"/>
            <a:ext cx="2179770" cy="215053"/>
          </a:xfrm>
          <a:prstGeom prst="rect">
            <a:avLst/>
          </a:prstGeom>
          <a:solidFill>
            <a:srgbClr val="0070C0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6" name="TextBox 1035">
            <a:extLst>
              <a:ext uri="{FF2B5EF4-FFF2-40B4-BE49-F238E27FC236}">
                <a16:creationId xmlns:a16="http://schemas.microsoft.com/office/drawing/2014/main" id="{A0BE7271-474A-824D-4887-B0F52C693187}"/>
              </a:ext>
            </a:extLst>
          </p:cNvPr>
          <p:cNvSpPr txBox="1"/>
          <p:nvPr/>
        </p:nvSpPr>
        <p:spPr>
          <a:xfrm>
            <a:off x="3236790" y="4932865"/>
            <a:ext cx="1243930" cy="138499"/>
          </a:xfrm>
          <a:prstGeom prst="rect">
            <a:avLst/>
          </a:prstGeom>
          <a:noFill/>
          <a:effectLst/>
        </p:spPr>
        <p:txBody>
          <a:bodyPr wrap="none" lIns="0" tIns="0" rIns="0" bIns="0" rtlCol="0" anchor="t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altLang="ko-KR" sz="9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(1) </a:t>
            </a:r>
            <a:r>
              <a:rPr lang="ko-KR" altLang="en-US" sz="9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피뢰침의 동작 원리 분석</a:t>
            </a:r>
            <a:endParaRPr lang="en-US" altLang="ko-KR" sz="900" dirty="0">
              <a:solidFill>
                <a:schemeClr val="bg1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84" name="화살표: 아래쪽 183">
            <a:extLst>
              <a:ext uri="{FF2B5EF4-FFF2-40B4-BE49-F238E27FC236}">
                <a16:creationId xmlns:a16="http://schemas.microsoft.com/office/drawing/2014/main" id="{47F066FE-8414-FC9A-7DD1-6022BA502BA9}"/>
              </a:ext>
            </a:extLst>
          </p:cNvPr>
          <p:cNvSpPr/>
          <p:nvPr/>
        </p:nvSpPr>
        <p:spPr>
          <a:xfrm rot="16200000">
            <a:off x="9173230" y="5558981"/>
            <a:ext cx="130082" cy="182845"/>
          </a:xfrm>
          <a:prstGeom prst="downArrow">
            <a:avLst/>
          </a:prstGeom>
          <a:solidFill>
            <a:srgbClr val="FAFCBC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CCC63AA0-038E-EAD9-213F-153464E2B362}"/>
              </a:ext>
            </a:extLst>
          </p:cNvPr>
          <p:cNvSpPr/>
          <p:nvPr/>
        </p:nvSpPr>
        <p:spPr>
          <a:xfrm>
            <a:off x="9705551" y="4894588"/>
            <a:ext cx="3637891" cy="151163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D0861093-2A35-10F6-A42A-53252BC7A67A}"/>
              </a:ext>
            </a:extLst>
          </p:cNvPr>
          <p:cNvSpPr/>
          <p:nvPr/>
        </p:nvSpPr>
        <p:spPr>
          <a:xfrm>
            <a:off x="9705552" y="4894588"/>
            <a:ext cx="3637890" cy="215053"/>
          </a:xfrm>
          <a:prstGeom prst="rect">
            <a:avLst/>
          </a:prstGeom>
          <a:solidFill>
            <a:srgbClr val="0070C0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2BC0C5BE-1673-F9E3-9C56-D8EDAC63F106}"/>
              </a:ext>
            </a:extLst>
          </p:cNvPr>
          <p:cNvSpPr txBox="1"/>
          <p:nvPr/>
        </p:nvSpPr>
        <p:spPr>
          <a:xfrm>
            <a:off x="11069244" y="4932865"/>
            <a:ext cx="910506" cy="138499"/>
          </a:xfrm>
          <a:prstGeom prst="rect">
            <a:avLst/>
          </a:prstGeom>
          <a:noFill/>
          <a:effectLst/>
        </p:spPr>
        <p:txBody>
          <a:bodyPr wrap="none" lIns="0" tIns="0" rIns="0" bIns="0" rtlCol="0" anchor="t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altLang="ko-KR" sz="9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(3) </a:t>
            </a:r>
            <a:r>
              <a:rPr lang="ko-KR" altLang="en-US" sz="9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아이디어 구체화</a:t>
            </a:r>
            <a:endParaRPr lang="en-US" altLang="ko-KR" sz="900" dirty="0">
              <a:solidFill>
                <a:schemeClr val="bg1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BB6281D2-B66E-C91C-2787-CB5A67CC85B1}"/>
              </a:ext>
            </a:extLst>
          </p:cNvPr>
          <p:cNvSpPr txBox="1"/>
          <p:nvPr/>
        </p:nvSpPr>
        <p:spPr>
          <a:xfrm>
            <a:off x="10016882" y="5109641"/>
            <a:ext cx="3015248" cy="442035"/>
          </a:xfrm>
          <a:prstGeom prst="rect">
            <a:avLst/>
          </a:prstGeom>
          <a:noFill/>
          <a:effectLst/>
        </p:spPr>
        <p:txBody>
          <a:bodyPr wrap="none" lIns="0" tIns="72000" rIns="0" bIns="0" rtlCol="0" anchor="t">
            <a:spAutoFit/>
          </a:bodyPr>
          <a:lstStyle>
            <a:defPPr>
              <a:defRPr lang="ko-KR"/>
            </a:defPPr>
            <a:lvl1pPr algn="ctr">
              <a:defRPr sz="800">
                <a:solidFill>
                  <a:srgbClr val="0070C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ko-KR" altLang="en-US" dirty="0">
                <a:solidFill>
                  <a:schemeClr val="tx1"/>
                </a:solidFill>
              </a:rPr>
              <a:t>대상의 몸에 박힌 부챗살로 인해 지면이 아닌 대상의 신체 내부로 번개를 분산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ko-KR" altLang="en-US" dirty="0">
                <a:solidFill>
                  <a:schemeClr val="tx1"/>
                </a:solidFill>
              </a:rPr>
              <a:t>→ 방어력이 상대적으로 낮은 내부를 직접적으로 공격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ko-KR" altLang="en-US" dirty="0">
                <a:solidFill>
                  <a:schemeClr val="tx1"/>
                </a:solidFill>
              </a:rPr>
              <a:t>→ 방어 무시 효과 추가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091" name="TextBox 1090">
            <a:extLst>
              <a:ext uri="{FF2B5EF4-FFF2-40B4-BE49-F238E27FC236}">
                <a16:creationId xmlns:a16="http://schemas.microsoft.com/office/drawing/2014/main" id="{18FA5686-C187-D06C-24FA-730FD6D73697}"/>
              </a:ext>
            </a:extLst>
          </p:cNvPr>
          <p:cNvSpPr txBox="1"/>
          <p:nvPr/>
        </p:nvSpPr>
        <p:spPr>
          <a:xfrm>
            <a:off x="3792088" y="5109641"/>
            <a:ext cx="1077218" cy="195814"/>
          </a:xfrm>
          <a:prstGeom prst="rect">
            <a:avLst/>
          </a:prstGeom>
          <a:noFill/>
          <a:effectLst/>
        </p:spPr>
        <p:txBody>
          <a:bodyPr wrap="none" lIns="0" tIns="72000" rIns="0" bIns="0" rtlCol="0" anchor="t">
            <a:spAutoFit/>
          </a:bodyPr>
          <a:lstStyle/>
          <a:p>
            <a:pPr algn="ctr"/>
            <a:r>
              <a:rPr lang="ko-KR" altLang="en-US" sz="800" dirty="0">
                <a:solidFill>
                  <a:srgbClr val="0070C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번개 유도</a:t>
            </a:r>
            <a:r>
              <a:rPr lang="ko-KR" altLang="en-US" sz="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→ </a:t>
            </a:r>
            <a:r>
              <a:rPr lang="ko-KR" altLang="en-US" sz="800" dirty="0">
                <a:solidFill>
                  <a:srgbClr val="0070C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지면으로 분산</a:t>
            </a:r>
            <a:endParaRPr lang="en-US" altLang="ko-KR" sz="800" dirty="0">
              <a:solidFill>
                <a:srgbClr val="0070C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1097" name="그림 1096" descr="스크린샷, 텍스트, 직사각형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3EE3970-7D03-FB72-6A52-D7093D64862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0066" y="5103140"/>
            <a:ext cx="853448" cy="1285714"/>
          </a:xfrm>
          <a:prstGeom prst="rect">
            <a:avLst/>
          </a:prstGeom>
        </p:spPr>
      </p:pic>
      <p:pic>
        <p:nvPicPr>
          <p:cNvPr id="1111" name="그림 1110" descr="그림, 일러스트레이션, 예술, 스케치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B10042B-3387-7C6B-5CDC-5F6DB317D20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24"/>
          <a:stretch>
            <a:fillRect/>
          </a:stretch>
        </p:blipFill>
        <p:spPr>
          <a:xfrm>
            <a:off x="6767332" y="5172336"/>
            <a:ext cx="2003659" cy="1171187"/>
          </a:xfrm>
          <a:prstGeom prst="rect">
            <a:avLst/>
          </a:prstGeom>
        </p:spPr>
      </p:pic>
      <p:sp>
        <p:nvSpPr>
          <p:cNvPr id="1084" name="TextBox 1083">
            <a:extLst>
              <a:ext uri="{FF2B5EF4-FFF2-40B4-BE49-F238E27FC236}">
                <a16:creationId xmlns:a16="http://schemas.microsoft.com/office/drawing/2014/main" id="{7B3BCDE3-B43B-CDEB-5811-F6C344736EBE}"/>
              </a:ext>
            </a:extLst>
          </p:cNvPr>
          <p:cNvSpPr txBox="1"/>
          <p:nvPr/>
        </p:nvSpPr>
        <p:spPr>
          <a:xfrm>
            <a:off x="5337076" y="5109641"/>
            <a:ext cx="2031005" cy="318924"/>
          </a:xfrm>
          <a:prstGeom prst="rect">
            <a:avLst/>
          </a:prstGeom>
          <a:noFill/>
          <a:effectLst/>
        </p:spPr>
        <p:txBody>
          <a:bodyPr wrap="none" lIns="0" tIns="72000" rIns="0" bIns="0" rtlCol="0" anchor="t">
            <a:spAutoFit/>
          </a:bodyPr>
          <a:lstStyle>
            <a:defPPr>
              <a:defRPr lang="ko-KR"/>
            </a:defPPr>
            <a:lvl1pPr algn="ctr">
              <a:defRPr sz="800">
                <a:solidFill>
                  <a:srgbClr val="0070C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algn="l"/>
            <a:r>
              <a:rPr lang="ko-KR" altLang="en-US" dirty="0">
                <a:solidFill>
                  <a:schemeClr val="tx1"/>
                </a:solidFill>
              </a:rPr>
              <a:t>피뢰침 역할을 하는 부챗살이 대상에게 꽂히니까</a:t>
            </a:r>
            <a:endParaRPr lang="en-US" altLang="ko-KR" dirty="0">
              <a:solidFill>
                <a:schemeClr val="tx1"/>
              </a:solidFill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</a:rPr>
              <a:t>지면이 아닌 대상의 몸 내부로 번개를 분산시키는 것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112" name="TextBox 1111">
            <a:extLst>
              <a:ext uri="{FF2B5EF4-FFF2-40B4-BE49-F238E27FC236}">
                <a16:creationId xmlns:a16="http://schemas.microsoft.com/office/drawing/2014/main" id="{28F19FBC-27FA-1AAB-AB83-D72712F3861E}"/>
              </a:ext>
            </a:extLst>
          </p:cNvPr>
          <p:cNvSpPr txBox="1"/>
          <p:nvPr/>
        </p:nvSpPr>
        <p:spPr>
          <a:xfrm>
            <a:off x="5337076" y="5545699"/>
            <a:ext cx="1740861" cy="318924"/>
          </a:xfrm>
          <a:prstGeom prst="rect">
            <a:avLst/>
          </a:prstGeom>
          <a:noFill/>
          <a:effectLst/>
        </p:spPr>
        <p:txBody>
          <a:bodyPr wrap="none" lIns="0" tIns="72000" rIns="0" bIns="0" rtlCol="0" anchor="t">
            <a:spAutoFit/>
          </a:bodyPr>
          <a:lstStyle>
            <a:defPPr>
              <a:defRPr lang="ko-KR"/>
            </a:defPPr>
            <a:lvl1pPr algn="ctr">
              <a:defRPr sz="800">
                <a:solidFill>
                  <a:srgbClr val="0070C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algn="l"/>
            <a:r>
              <a:rPr lang="ko-KR" altLang="en-US" dirty="0">
                <a:solidFill>
                  <a:schemeClr val="tx1"/>
                </a:solidFill>
              </a:rPr>
              <a:t>외부에 비해 방어력이 낮은 내부를 직접 타격</a:t>
            </a:r>
            <a:endParaRPr lang="en-US" altLang="ko-KR" dirty="0">
              <a:solidFill>
                <a:schemeClr val="tx1"/>
              </a:solidFill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</a:rPr>
              <a:t>→ 방어 무시 효과로 볼 수 있지 않을까</a:t>
            </a:r>
            <a:r>
              <a:rPr lang="en-US" altLang="ko-KR" dirty="0">
                <a:solidFill>
                  <a:schemeClr val="tx1"/>
                </a:solidFill>
              </a:rPr>
              <a:t>?</a:t>
            </a:r>
          </a:p>
        </p:txBody>
      </p:sp>
      <p:grpSp>
        <p:nvGrpSpPr>
          <p:cNvPr id="1123" name="그룹 1122">
            <a:extLst>
              <a:ext uri="{FF2B5EF4-FFF2-40B4-BE49-F238E27FC236}">
                <a16:creationId xmlns:a16="http://schemas.microsoft.com/office/drawing/2014/main" id="{EEECBB37-584A-E7D5-DDEE-C126F0B14808}"/>
              </a:ext>
            </a:extLst>
          </p:cNvPr>
          <p:cNvGrpSpPr/>
          <p:nvPr/>
        </p:nvGrpSpPr>
        <p:grpSpPr>
          <a:xfrm>
            <a:off x="9867448" y="5655821"/>
            <a:ext cx="2491274" cy="1227728"/>
            <a:chOff x="9705550" y="5147918"/>
            <a:chExt cx="2491274" cy="1227728"/>
          </a:xfrm>
        </p:grpSpPr>
        <p:pic>
          <p:nvPicPr>
            <p:cNvPr id="1114" name="그림 1113" descr="동물 피규어, 포유류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63B2B114-5A9F-D719-CF78-298B6D7F8CC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52169" y="5147918"/>
              <a:ext cx="1344655" cy="1227728"/>
            </a:xfrm>
            <a:prstGeom prst="rect">
              <a:avLst/>
            </a:prstGeom>
          </p:spPr>
        </p:pic>
        <p:sp>
          <p:nvSpPr>
            <p:cNvPr id="1115" name="TextBox 1114">
              <a:extLst>
                <a:ext uri="{FF2B5EF4-FFF2-40B4-BE49-F238E27FC236}">
                  <a16:creationId xmlns:a16="http://schemas.microsoft.com/office/drawing/2014/main" id="{9AB507AA-2303-876C-2100-CD8E4BC06612}"/>
                </a:ext>
              </a:extLst>
            </p:cNvPr>
            <p:cNvSpPr txBox="1"/>
            <p:nvPr/>
          </p:nvSpPr>
          <p:spPr>
            <a:xfrm>
              <a:off x="11424177" y="6160202"/>
              <a:ext cx="772647" cy="215444"/>
            </a:xfrm>
            <a:prstGeom prst="rect">
              <a:avLst/>
            </a:prstGeom>
            <a:solidFill>
              <a:schemeClr val="bg1"/>
            </a:solidFill>
            <a:effectLst/>
          </p:spPr>
          <p:txBody>
            <a:bodyPr wrap="none" lIns="0" tIns="0" rIns="0" bIns="0" rtlCol="0" anchor="t">
              <a:spAutoFit/>
            </a:bodyPr>
            <a:lstStyle/>
            <a:p>
              <a:r>
                <a:rPr lang="en-US" altLang="ko-KR" sz="7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&lt;</a:t>
              </a:r>
              <a:r>
                <a:rPr lang="ko-KR" altLang="en-US" sz="7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방어형 몬스터 예시</a:t>
              </a:r>
              <a:r>
                <a:rPr lang="en-US" altLang="ko-KR" sz="7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&gt;</a:t>
              </a:r>
            </a:p>
            <a:p>
              <a:r>
                <a:rPr lang="ko-KR" altLang="en-US" sz="7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말파이트</a:t>
              </a:r>
              <a:r>
                <a:rPr lang="ko-KR" altLang="en-US" sz="7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r>
                <a:rPr lang="en-US" altLang="ko-KR" sz="7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(</a:t>
              </a:r>
              <a:r>
                <a:rPr lang="en-US" altLang="ko-KR" sz="7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LoL</a:t>
              </a:r>
              <a:r>
                <a:rPr lang="en-US" altLang="ko-KR" sz="7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)</a:t>
              </a:r>
            </a:p>
          </p:txBody>
        </p:sp>
        <p:pic>
          <p:nvPicPr>
            <p:cNvPr id="1121" name="그림 1120" descr="의류, 의상 디자인, 여성, 인간의 얼굴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A9E78B53-9403-6461-51B1-0DD34CF8B89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997" t="3068" r="4911" b="51899"/>
            <a:stretch>
              <a:fillRect/>
            </a:stretch>
          </p:blipFill>
          <p:spPr>
            <a:xfrm>
              <a:off x="9705550" y="5341844"/>
              <a:ext cx="880216" cy="832170"/>
            </a:xfrm>
            <a:prstGeom prst="rect">
              <a:avLst/>
            </a:prstGeom>
          </p:spPr>
        </p:pic>
        <p:pic>
          <p:nvPicPr>
            <p:cNvPr id="1120" name="그림 1119" descr="스크린샷, 그래픽, 그래픽 디자인, 디자인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EC7CCDFA-BE3A-411A-06AD-878F73FE385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colorTemperature colorTemp="11500"/>
                      </a14:imgEffect>
                      <a14:imgEffect>
                        <a14:saturation sat="400000"/>
                      </a14:imgEffect>
                      <a14:imgEffect>
                        <a14:brightnessContrast bright="-100000"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966" t="58352" r="75428" b="32872"/>
            <a:stretch>
              <a:fillRect/>
            </a:stretch>
          </p:blipFill>
          <p:spPr>
            <a:xfrm rot="16200000">
              <a:off x="10301795" y="5507442"/>
              <a:ext cx="230737" cy="129770"/>
            </a:xfrm>
            <a:prstGeom prst="rect">
              <a:avLst/>
            </a:prstGeom>
            <a:effectLst>
              <a:glow rad="25400">
                <a:srgbClr val="FAFCBC"/>
              </a:glow>
            </a:effectLst>
          </p:spPr>
        </p:pic>
        <p:pic>
          <p:nvPicPr>
            <p:cNvPr id="1122" name="그림 1121" descr="스크린샷, 그래픽, 그래픽 디자인, 디자인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01AEC5E1-EEEF-BB7F-AAC6-27BE26D804CF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colorTemperature colorTemp="11500"/>
                      </a14:imgEffect>
                      <a14:imgEffect>
                        <a14:saturation sat="400000"/>
                      </a14:imgEffect>
                      <a14:imgEffect>
                        <a14:brightnessContrast bright="-100000"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966" t="58352" r="75428" b="32872"/>
            <a:stretch>
              <a:fillRect/>
            </a:stretch>
          </p:blipFill>
          <p:spPr>
            <a:xfrm rot="16200000">
              <a:off x="10425830" y="5586475"/>
              <a:ext cx="230737" cy="129770"/>
            </a:xfrm>
            <a:prstGeom prst="rect">
              <a:avLst/>
            </a:prstGeom>
            <a:effectLst>
              <a:glow rad="25400">
                <a:srgbClr val="FAFCBC"/>
              </a:glow>
            </a:effectLst>
          </p:spPr>
        </p:pic>
      </p:grpSp>
    </p:spTree>
    <p:extLst>
      <p:ext uri="{BB962C8B-B14F-4D97-AF65-F5344CB8AC3E}">
        <p14:creationId xmlns:p14="http://schemas.microsoft.com/office/powerpoint/2010/main" val="2758926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03F6FD-391A-24EE-9E73-DCE4EF649A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435D9D8-CF31-C535-B0F0-4A35284FA9C9}"/>
              </a:ext>
            </a:extLst>
          </p:cNvPr>
          <p:cNvSpPr txBox="1"/>
          <p:nvPr/>
        </p:nvSpPr>
        <p:spPr>
          <a:xfrm>
            <a:off x="192088" y="538432"/>
            <a:ext cx="1324080" cy="169277"/>
          </a:xfrm>
          <a:prstGeom prst="rect">
            <a:avLst/>
          </a:prstGeom>
          <a:noFill/>
          <a:effectLst/>
        </p:spPr>
        <p:txBody>
          <a:bodyPr wrap="none" lIns="0" tIns="0" rIns="0" bIns="0" rtlCol="0" anchor="t">
            <a:spAutoFit/>
          </a:bodyPr>
          <a:lstStyle/>
          <a:p>
            <a:r>
              <a: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(1) </a:t>
            </a:r>
            <a:r>
              <a:rPr lang="ko-KR" altLang="en-US" sz="1100" dirty="0">
                <a:solidFill>
                  <a:srgbClr val="0070C0"/>
                </a:solidFill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도사 가람 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/ 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도사 다온</a:t>
            </a:r>
            <a:endParaRPr lang="en-US" altLang="ko-KR" sz="1100" dirty="0">
              <a:solidFill>
                <a:schemeClr val="bg1">
                  <a:lumMod val="50000"/>
                </a:schemeClr>
              </a:solidFill>
              <a:latin typeface="페이퍼로지 6 SemiBold" pitchFamily="2" charset="-127"/>
              <a:ea typeface="페이퍼로지 6 SemiBold" pitchFamily="2" charset="-127"/>
              <a:cs typeface="Pretendard" panose="02000503000000020004" pitchFamily="2" charset="-127"/>
            </a:endParaRPr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21BEE29F-C151-D1E5-A0D5-AA8E5ECB9D64}"/>
              </a:ext>
            </a:extLst>
          </p:cNvPr>
          <p:cNvGrpSpPr/>
          <p:nvPr/>
        </p:nvGrpSpPr>
        <p:grpSpPr>
          <a:xfrm>
            <a:off x="0" y="0"/>
            <a:ext cx="12192000" cy="381195"/>
            <a:chOff x="0" y="0"/>
            <a:chExt cx="12192000" cy="381195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4C03A143-1C17-53F6-F91F-5099B48275AC}"/>
                </a:ext>
              </a:extLst>
            </p:cNvPr>
            <p:cNvSpPr/>
            <p:nvPr/>
          </p:nvSpPr>
          <p:spPr>
            <a:xfrm>
              <a:off x="0" y="0"/>
              <a:ext cx="12192000" cy="38119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D11ABBFF-9C97-F344-2BD0-195E1FBC6A0B}"/>
                </a:ext>
              </a:extLst>
            </p:cNvPr>
            <p:cNvGrpSpPr/>
            <p:nvPr/>
          </p:nvGrpSpPr>
          <p:grpSpPr>
            <a:xfrm>
              <a:off x="192088" y="51640"/>
              <a:ext cx="7200000" cy="277915"/>
              <a:chOff x="192088" y="51640"/>
              <a:chExt cx="7200000" cy="277915"/>
            </a:xfrm>
          </p:grpSpPr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F70625BA-07E5-5E65-AF0D-16C3D6167708}"/>
                  </a:ext>
                </a:extLst>
              </p:cNvPr>
              <p:cNvGrpSpPr/>
              <p:nvPr/>
            </p:nvGrpSpPr>
            <p:grpSpPr>
              <a:xfrm>
                <a:off x="192088" y="51640"/>
                <a:ext cx="1440000" cy="277915"/>
                <a:chOff x="192088" y="2355329"/>
                <a:chExt cx="1440000" cy="277915"/>
              </a:xfrm>
            </p:grpSpPr>
            <p:sp>
              <p:nvSpPr>
                <p:cNvPr id="39" name="직사각형 38">
                  <a:extLst>
                    <a:ext uri="{FF2B5EF4-FFF2-40B4-BE49-F238E27FC236}">
                      <a16:creationId xmlns:a16="http://schemas.microsoft.com/office/drawing/2014/main" id="{08B7A9BB-3476-E5AC-12C7-DCED264FF21A}"/>
                    </a:ext>
                  </a:extLst>
                </p:cNvPr>
                <p:cNvSpPr/>
                <p:nvPr/>
              </p:nvSpPr>
              <p:spPr>
                <a:xfrm>
                  <a:off x="19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2DDC7C09-885A-FFE3-B76F-A47D02EB73E2}"/>
                    </a:ext>
                  </a:extLst>
                </p:cNvPr>
                <p:cNvSpPr txBox="1"/>
                <p:nvPr/>
              </p:nvSpPr>
              <p:spPr>
                <a:xfrm>
                  <a:off x="743772" y="2417342"/>
                  <a:ext cx="336631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chemeClr val="bg1">
                          <a:lumMod val="6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Medium" panose="02000603000000020004" pitchFamily="2" charset="-127"/>
                    </a:rPr>
                    <a:t>프로필</a:t>
                  </a:r>
                </a:p>
              </p:txBody>
            </p:sp>
          </p:grpSp>
          <p:grpSp>
            <p:nvGrpSpPr>
              <p:cNvPr id="25" name="그룹 24">
                <a:extLst>
                  <a:ext uri="{FF2B5EF4-FFF2-40B4-BE49-F238E27FC236}">
                    <a16:creationId xmlns:a16="http://schemas.microsoft.com/office/drawing/2014/main" id="{B46E3A57-7C3C-948F-E944-CDBFC5481F50}"/>
                  </a:ext>
                </a:extLst>
              </p:cNvPr>
              <p:cNvGrpSpPr/>
              <p:nvPr/>
            </p:nvGrpSpPr>
            <p:grpSpPr>
              <a:xfrm>
                <a:off x="1632088" y="51640"/>
                <a:ext cx="1440000" cy="277915"/>
                <a:chOff x="1632088" y="2355329"/>
                <a:chExt cx="1440000" cy="277915"/>
              </a:xfrm>
            </p:grpSpPr>
            <p:sp>
              <p:nvSpPr>
                <p:cNvPr id="40" name="직사각형 39">
                  <a:extLst>
                    <a:ext uri="{FF2B5EF4-FFF2-40B4-BE49-F238E27FC236}">
                      <a16:creationId xmlns:a16="http://schemas.microsoft.com/office/drawing/2014/main" id="{86BF1DC5-AD19-22EC-7A30-D6B96F4D3B59}"/>
                    </a:ext>
                  </a:extLst>
                </p:cNvPr>
                <p:cNvSpPr/>
                <p:nvPr/>
              </p:nvSpPr>
              <p:spPr>
                <a:xfrm>
                  <a:off x="163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B3F31E7F-73E9-D4AB-AB85-B08982306F89}"/>
                    </a:ext>
                  </a:extLst>
                </p:cNvPr>
                <p:cNvSpPr txBox="1"/>
                <p:nvPr/>
              </p:nvSpPr>
              <p:spPr>
                <a:xfrm>
                  <a:off x="1935308" y="2386564"/>
                  <a:ext cx="833562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400" dirty="0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latin typeface="페이퍼로지 6 SemiBold" pitchFamily="2" charset="-127"/>
                      <a:ea typeface="페이퍼로지 6 SemiBold" pitchFamily="2" charset="-127"/>
                      <a:cs typeface="Pretendard Medium" panose="02000603000000020004" pitchFamily="2" charset="-127"/>
                    </a:rPr>
                    <a:t>신규 캐릭터</a:t>
                  </a:r>
                </a:p>
              </p:txBody>
            </p:sp>
          </p:grpSp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C12DAD1B-5BEF-4A9D-E40F-D96C37D35F3F}"/>
                  </a:ext>
                </a:extLst>
              </p:cNvPr>
              <p:cNvGrpSpPr/>
              <p:nvPr/>
            </p:nvGrpSpPr>
            <p:grpSpPr>
              <a:xfrm>
                <a:off x="3072088" y="51640"/>
                <a:ext cx="1440000" cy="277915"/>
                <a:chOff x="3072088" y="2355329"/>
                <a:chExt cx="1440000" cy="277915"/>
              </a:xfrm>
            </p:grpSpPr>
            <p:sp>
              <p:nvSpPr>
                <p:cNvPr id="41" name="직사각형 40">
                  <a:extLst>
                    <a:ext uri="{FF2B5EF4-FFF2-40B4-BE49-F238E27FC236}">
                      <a16:creationId xmlns:a16="http://schemas.microsoft.com/office/drawing/2014/main" id="{80ADAE6E-20F7-7AC0-3E34-292DDC8C73FB}"/>
                    </a:ext>
                  </a:extLst>
                </p:cNvPr>
                <p:cNvSpPr/>
                <p:nvPr/>
              </p:nvSpPr>
              <p:spPr>
                <a:xfrm>
                  <a:off x="307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5BF42EAB-9CD0-2505-3194-613E07A265B3}"/>
                    </a:ext>
                  </a:extLst>
                </p:cNvPr>
                <p:cNvSpPr txBox="1"/>
                <p:nvPr/>
              </p:nvSpPr>
              <p:spPr>
                <a:xfrm>
                  <a:off x="3623773" y="2417342"/>
                  <a:ext cx="336631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 err="1">
                      <a:solidFill>
                        <a:schemeClr val="bg1">
                          <a:lumMod val="6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Medium" panose="02000603000000020004" pitchFamily="2" charset="-127"/>
                    </a:rPr>
                    <a:t>역기획</a:t>
                  </a:r>
                  <a:endParaRPr lang="ko-KR" altLang="en-US" sz="1000" dirty="0">
                    <a:solidFill>
                      <a:schemeClr val="bg1">
                        <a:lumMod val="65000"/>
                      </a:schemeClr>
                    </a:solidFill>
                    <a:latin typeface="페이퍼로지 5 Medium" pitchFamily="2" charset="-127"/>
                    <a:ea typeface="페이퍼로지 5 Medium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  <p:grpSp>
            <p:nvGrpSpPr>
              <p:cNvPr id="28" name="그룹 27">
                <a:extLst>
                  <a:ext uri="{FF2B5EF4-FFF2-40B4-BE49-F238E27FC236}">
                    <a16:creationId xmlns:a16="http://schemas.microsoft.com/office/drawing/2014/main" id="{9F20E4E3-3319-CD53-62EF-42495D63A10C}"/>
                  </a:ext>
                </a:extLst>
              </p:cNvPr>
              <p:cNvGrpSpPr/>
              <p:nvPr/>
            </p:nvGrpSpPr>
            <p:grpSpPr>
              <a:xfrm>
                <a:off x="4512088" y="51640"/>
                <a:ext cx="1440000" cy="277915"/>
                <a:chOff x="4512088" y="2355329"/>
                <a:chExt cx="1440000" cy="277915"/>
              </a:xfrm>
            </p:grpSpPr>
            <p:sp>
              <p:nvSpPr>
                <p:cNvPr id="42" name="직사각형 41">
                  <a:extLst>
                    <a:ext uri="{FF2B5EF4-FFF2-40B4-BE49-F238E27FC236}">
                      <a16:creationId xmlns:a16="http://schemas.microsoft.com/office/drawing/2014/main" id="{8B4CA9CE-F871-9B5A-1B3B-F56A7DF96004}"/>
                    </a:ext>
                  </a:extLst>
                </p:cNvPr>
                <p:cNvSpPr/>
                <p:nvPr/>
              </p:nvSpPr>
              <p:spPr>
                <a:xfrm>
                  <a:off x="451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3E1B1B60-7CFA-458C-1CEB-E1959F73CB02}"/>
                    </a:ext>
                  </a:extLst>
                </p:cNvPr>
                <p:cNvSpPr txBox="1"/>
                <p:nvPr/>
              </p:nvSpPr>
              <p:spPr>
                <a:xfrm>
                  <a:off x="4810498" y="2417342"/>
                  <a:ext cx="843180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chemeClr val="bg1">
                          <a:lumMod val="6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Medium" panose="02000603000000020004" pitchFamily="2" charset="-127"/>
                    </a:rPr>
                    <a:t>팀 프로젝트 경험</a:t>
                  </a:r>
                </a:p>
              </p:txBody>
            </p:sp>
          </p:grp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F5E72BA7-A4C9-E4BF-8465-15C65377E0D4}"/>
                  </a:ext>
                </a:extLst>
              </p:cNvPr>
              <p:cNvGrpSpPr/>
              <p:nvPr/>
            </p:nvGrpSpPr>
            <p:grpSpPr>
              <a:xfrm>
                <a:off x="5952088" y="51640"/>
                <a:ext cx="1440000" cy="277915"/>
                <a:chOff x="5952088" y="2355329"/>
                <a:chExt cx="1440000" cy="277915"/>
              </a:xfrm>
            </p:grpSpPr>
            <p:sp>
              <p:nvSpPr>
                <p:cNvPr id="43" name="직사각형 42">
                  <a:extLst>
                    <a:ext uri="{FF2B5EF4-FFF2-40B4-BE49-F238E27FC236}">
                      <a16:creationId xmlns:a16="http://schemas.microsoft.com/office/drawing/2014/main" id="{7210373D-2B08-C628-14D6-C36EF7E64DB1}"/>
                    </a:ext>
                  </a:extLst>
                </p:cNvPr>
                <p:cNvSpPr/>
                <p:nvPr/>
              </p:nvSpPr>
              <p:spPr>
                <a:xfrm>
                  <a:off x="595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354F29CA-2CB5-7B0C-1FCE-A34322D35B5B}"/>
                    </a:ext>
                  </a:extLst>
                </p:cNvPr>
                <p:cNvSpPr txBox="1"/>
                <p:nvPr/>
              </p:nvSpPr>
              <p:spPr>
                <a:xfrm>
                  <a:off x="6503773" y="2417342"/>
                  <a:ext cx="336631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chemeClr val="bg1">
                          <a:lumMod val="6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Medium" panose="02000603000000020004" pitchFamily="2" charset="-127"/>
                    </a:rPr>
                    <a:t>마무리</a:t>
                  </a:r>
                </a:p>
              </p:txBody>
            </p:sp>
          </p:grpSp>
          <p:cxnSp>
            <p:nvCxnSpPr>
              <p:cNvPr id="35" name="직선 연결선 34">
                <a:extLst>
                  <a:ext uri="{FF2B5EF4-FFF2-40B4-BE49-F238E27FC236}">
                    <a16:creationId xmlns:a16="http://schemas.microsoft.com/office/drawing/2014/main" id="{24BE157C-1C73-2075-8182-3A589984A93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3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직선 연결선 35">
                <a:extLst>
                  <a:ext uri="{FF2B5EF4-FFF2-40B4-BE49-F238E27FC236}">
                    <a16:creationId xmlns:a16="http://schemas.microsoft.com/office/drawing/2014/main" id="{660397D3-089E-17F1-77B2-6F18F3D92CA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7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>
                <a:extLst>
                  <a:ext uri="{FF2B5EF4-FFF2-40B4-BE49-F238E27FC236}">
                    <a16:creationId xmlns:a16="http://schemas.microsoft.com/office/drawing/2014/main" id="{B607BE0B-621A-01A7-CB89-4FC82EA9892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1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>
                <a:extLst>
                  <a:ext uri="{FF2B5EF4-FFF2-40B4-BE49-F238E27FC236}">
                    <a16:creationId xmlns:a16="http://schemas.microsoft.com/office/drawing/2014/main" id="{60BF7C47-09EC-BF1C-A6E5-9395CC50FDB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5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45">
                <a:extLst>
                  <a:ext uri="{FF2B5EF4-FFF2-40B4-BE49-F238E27FC236}">
                    <a16:creationId xmlns:a16="http://schemas.microsoft.com/office/drawing/2014/main" id="{890B7074-7974-A055-3805-11426C91EAF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연결선 46">
                <a:extLst>
                  <a:ext uri="{FF2B5EF4-FFF2-40B4-BE49-F238E27FC236}">
                    <a16:creationId xmlns:a16="http://schemas.microsoft.com/office/drawing/2014/main" id="{A441F65F-C6C9-7691-ED56-F76DAFAAA14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9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5A706A65-23D4-451E-E461-574BDCF961B5}"/>
              </a:ext>
            </a:extLst>
          </p:cNvPr>
          <p:cNvSpPr txBox="1"/>
          <p:nvPr/>
        </p:nvSpPr>
        <p:spPr>
          <a:xfrm>
            <a:off x="2789799" y="1104309"/>
            <a:ext cx="4312078" cy="457424"/>
          </a:xfrm>
          <a:prstGeom prst="rect">
            <a:avLst/>
          </a:prstGeom>
          <a:noFill/>
          <a:effectLst/>
        </p:spPr>
        <p:txBody>
          <a:bodyPr wrap="none" lIns="0" tIns="72000" rIns="0" bIns="0" rtlCol="0" anchor="t">
            <a:spAutoFit/>
          </a:bodyPr>
          <a:lstStyle/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“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여유롭고 절제된 동작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”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↔ 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“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강렬하고 파괴적인 전투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”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의 대비로 캐릭터의 매력 강화</a:t>
            </a:r>
            <a:endParaRPr lang="en-US" altLang="ko-KR" sz="10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단일 대상을 상대할 때 높은 효율을 발휘하는 캐릭터</a:t>
            </a:r>
            <a:endParaRPr lang="en-US" altLang="ko-KR" sz="10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2" name="그림 1" descr="의류, 의상 디자인, 여성, 인간의 얼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4276746F-8730-2DB1-368D-987611DFE4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2088" y="1782227"/>
            <a:ext cx="2248834" cy="392293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69BA094-CB14-7067-2E98-0404ACF64764}"/>
              </a:ext>
            </a:extLst>
          </p:cNvPr>
          <p:cNvSpPr txBox="1"/>
          <p:nvPr/>
        </p:nvSpPr>
        <p:spPr>
          <a:xfrm>
            <a:off x="288179" y="4423762"/>
            <a:ext cx="2056653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glow rad="127000">
                    <a:schemeClr val="bg1"/>
                  </a:glo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하늘을 품은 뇌운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glow rad="127000">
                    <a:schemeClr val="bg1"/>
                  </a:glo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,</a:t>
            </a:r>
            <a:r>
              <a:rPr lang="en-US" altLang="ko-KR" sz="1400" dirty="0">
                <a:effectLst>
                  <a:glow rad="127000">
                    <a:schemeClr val="bg1"/>
                  </a:glo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 </a:t>
            </a:r>
            <a:r>
              <a:rPr lang="ko-KR" altLang="en-US" sz="2400" dirty="0">
                <a:effectLst>
                  <a:glow rad="127000">
                    <a:schemeClr val="bg1"/>
                  </a:glo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가람</a:t>
            </a:r>
            <a:endParaRPr lang="ko-KR" altLang="en-US" sz="2000" dirty="0">
              <a:effectLst>
                <a:glow rad="127000">
                  <a:schemeClr val="bg1"/>
                </a:glow>
              </a:effectLst>
              <a:latin typeface="빛의 계승자 Bold" panose="020B0600000101010101" pitchFamily="50" charset="-127"/>
              <a:ea typeface="빛의 계승자 Bold" panose="020B0600000101010101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5383E7BE-F465-CE86-4C95-4F3ABDA66300}"/>
              </a:ext>
            </a:extLst>
          </p:cNvPr>
          <p:cNvGrpSpPr/>
          <p:nvPr/>
        </p:nvGrpSpPr>
        <p:grpSpPr>
          <a:xfrm>
            <a:off x="667503" y="5975304"/>
            <a:ext cx="1298004" cy="234048"/>
            <a:chOff x="270364" y="6143035"/>
            <a:chExt cx="1298004" cy="234048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6686234A-8A49-940C-CC56-C2602874548B}"/>
                </a:ext>
              </a:extLst>
            </p:cNvPr>
            <p:cNvGrpSpPr/>
            <p:nvPr/>
          </p:nvGrpSpPr>
          <p:grpSpPr>
            <a:xfrm>
              <a:off x="270364" y="6143035"/>
              <a:ext cx="1298004" cy="234048"/>
              <a:chOff x="270364" y="6143035"/>
              <a:chExt cx="1298004" cy="234048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9945A2F-F90E-055F-D9E9-901FDC974408}"/>
                  </a:ext>
                </a:extLst>
              </p:cNvPr>
              <p:cNvSpPr txBox="1"/>
              <p:nvPr/>
            </p:nvSpPr>
            <p:spPr>
              <a:xfrm>
                <a:off x="515195" y="6223195"/>
                <a:ext cx="1053173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b">
                <a:spAutoFit/>
              </a:bodyPr>
              <a:lstStyle/>
              <a:p>
                <a:pPr algn="ctr"/>
                <a:r>
                  <a:rPr lang="ko-KR" altLang="en-US" sz="1000" u="sng" dirty="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가람</a:t>
                </a:r>
                <a:r>
                  <a:rPr lang="en-US" altLang="ko-KR" sz="1000" u="sng" dirty="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_</a:t>
                </a:r>
                <a:r>
                  <a:rPr lang="ko-KR" altLang="en-US" sz="1000" u="sng" dirty="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전투기획서</a:t>
                </a:r>
                <a:r>
                  <a:rPr lang="en-US" altLang="ko-KR" sz="1000" u="sng" dirty="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.pdf</a:t>
                </a:r>
                <a:endParaRPr lang="ko-KR" altLang="en-US" sz="1100" u="sng" dirty="0">
                  <a:solidFill>
                    <a:srgbClr val="0070C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pic>
            <p:nvPicPr>
              <p:cNvPr id="12" name="그래픽 11">
                <a:extLst>
                  <a:ext uri="{FF2B5EF4-FFF2-40B4-BE49-F238E27FC236}">
                    <a16:creationId xmlns:a16="http://schemas.microsoft.com/office/drawing/2014/main" id="{CBF48501-488F-A271-78F6-07A8F50DEC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70364" y="6143035"/>
                <a:ext cx="190582" cy="234048"/>
              </a:xfrm>
              <a:prstGeom prst="rect">
                <a:avLst/>
              </a:prstGeom>
            </p:spPr>
          </p:pic>
        </p:grpSp>
        <p:sp>
          <p:nvSpPr>
            <p:cNvPr id="10" name="직사각형 9">
              <a:hlinkClick r:id="rId6" tooltip="문서 열기"/>
              <a:extLst>
                <a:ext uri="{FF2B5EF4-FFF2-40B4-BE49-F238E27FC236}">
                  <a16:creationId xmlns:a16="http://schemas.microsoft.com/office/drawing/2014/main" id="{BD0B4BF4-3CBE-FB95-2746-67A277C542DC}"/>
                </a:ext>
              </a:extLst>
            </p:cNvPr>
            <p:cNvSpPr/>
            <p:nvPr/>
          </p:nvSpPr>
          <p:spPr>
            <a:xfrm>
              <a:off x="270364" y="6143036"/>
              <a:ext cx="1298004" cy="23404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2EF2A657-3EBF-E735-B89D-466AA4DFD469}"/>
              </a:ext>
            </a:extLst>
          </p:cNvPr>
          <p:cNvSpPr txBox="1"/>
          <p:nvPr/>
        </p:nvSpPr>
        <p:spPr>
          <a:xfrm>
            <a:off x="2768870" y="1808678"/>
            <a:ext cx="730969" cy="153888"/>
          </a:xfrm>
          <a:prstGeom prst="rect">
            <a:avLst/>
          </a:prstGeom>
          <a:noFill/>
          <a:effectLst/>
        </p:spPr>
        <p:txBody>
          <a:bodyPr wrap="none" lIns="0" tIns="0" rIns="0" bIns="0" rtlCol="0" anchor="t">
            <a:spAutoFit/>
          </a:bodyPr>
          <a:lstStyle>
            <a:defPPr>
              <a:defRPr lang="ko-KR"/>
            </a:defPPr>
            <a:lvl1pPr>
              <a:defRPr sz="100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defRPr>
            </a:lvl1pPr>
          </a:lstStyle>
          <a:p>
            <a:r>
              <a:rPr lang="ko-KR" altLang="en-US" dirty="0"/>
              <a:t>기획 과정 예시</a:t>
            </a:r>
            <a:endParaRPr lang="en-US" altLang="ko-KR" dirty="0"/>
          </a:p>
        </p:txBody>
      </p: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84A077E3-69C3-0343-D6B0-A5F526AA85EE}"/>
              </a:ext>
            </a:extLst>
          </p:cNvPr>
          <p:cNvGrpSpPr/>
          <p:nvPr/>
        </p:nvGrpSpPr>
        <p:grpSpPr>
          <a:xfrm>
            <a:off x="2768869" y="4343889"/>
            <a:ext cx="9423131" cy="215053"/>
            <a:chOff x="2768869" y="4369289"/>
            <a:chExt cx="9423131" cy="215053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2C4A542-B266-3D65-0EDE-04F4E8388A92}"/>
                </a:ext>
              </a:extLst>
            </p:cNvPr>
            <p:cNvSpPr/>
            <p:nvPr/>
          </p:nvSpPr>
          <p:spPr>
            <a:xfrm>
              <a:off x="2768869" y="4369289"/>
              <a:ext cx="9423131" cy="215053"/>
            </a:xfrm>
            <a:prstGeom prst="rect">
              <a:avLst/>
            </a:prstGeom>
            <a:solidFill>
              <a:srgbClr val="E1F2FF"/>
            </a:solidFill>
            <a:ln w="63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FFD6C132-D1FA-0FFC-4083-B2BA61FC613E}"/>
                </a:ext>
              </a:extLst>
            </p:cNvPr>
            <p:cNvSpPr txBox="1"/>
            <p:nvPr/>
          </p:nvSpPr>
          <p:spPr>
            <a:xfrm>
              <a:off x="2768869" y="4399871"/>
              <a:ext cx="5235408" cy="153888"/>
            </a:xfrm>
            <a:prstGeom prst="rect">
              <a:avLst/>
            </a:prstGeom>
            <a:noFill/>
            <a:effectLst/>
          </p:spPr>
          <p:txBody>
            <a:bodyPr wrap="none" lIns="72000" tIns="0" rIns="0" bIns="0" rtlCol="0" anchor="t">
              <a:spAutoFit/>
            </a:bodyPr>
            <a:lstStyle>
              <a:defPPr>
                <a:defRPr lang="ko-KR"/>
              </a:defPPr>
              <a:lvl1pPr>
                <a:spcAft>
                  <a:spcPts val="600"/>
                </a:spcAft>
                <a:defRPr sz="100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defRPr>
              </a:lvl1pPr>
            </a:lstStyle>
            <a:p>
              <a:r>
                <a:rPr lang="en-US" altLang="ko-KR" dirty="0"/>
                <a:t>[</a:t>
              </a:r>
              <a:r>
                <a:rPr lang="ko-KR" altLang="en-US" dirty="0"/>
                <a:t>문제 사항 </a:t>
              </a:r>
              <a:r>
                <a:rPr lang="en-US" altLang="ko-KR" dirty="0"/>
                <a:t>2] </a:t>
              </a:r>
              <a:r>
                <a:rPr lang="ko-KR" altLang="en-US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모든 경우에 단일 대상을 상대로 높은 효율을 발휘한다면 캐릭터의 특색이 줄어들지 않을까</a:t>
              </a:r>
              <a:r>
                <a:rPr lang="en-US" altLang="ko-KR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?</a:t>
              </a:r>
            </a:p>
          </p:txBody>
        </p:sp>
      </p:grpSp>
      <p:sp>
        <p:nvSpPr>
          <p:cNvPr id="140" name="사다리꼴 139">
            <a:extLst>
              <a:ext uri="{FF2B5EF4-FFF2-40B4-BE49-F238E27FC236}">
                <a16:creationId xmlns:a16="http://schemas.microsoft.com/office/drawing/2014/main" id="{A3459F29-95D2-C47F-D510-D5407FD4760F}"/>
              </a:ext>
            </a:extLst>
          </p:cNvPr>
          <p:cNvSpPr/>
          <p:nvPr/>
        </p:nvSpPr>
        <p:spPr>
          <a:xfrm>
            <a:off x="15209937" y="2234850"/>
            <a:ext cx="33207" cy="651765"/>
          </a:xfrm>
          <a:prstGeom prst="trapezoid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730E7E75-A84A-F34D-AE38-1F8EB00AD7BB}"/>
              </a:ext>
            </a:extLst>
          </p:cNvPr>
          <p:cNvGrpSpPr/>
          <p:nvPr/>
        </p:nvGrpSpPr>
        <p:grpSpPr>
          <a:xfrm>
            <a:off x="2768870" y="905593"/>
            <a:ext cx="9423130" cy="184368"/>
            <a:chOff x="2768870" y="905593"/>
            <a:chExt cx="9423130" cy="184368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6FE5829-3854-213E-0611-22A7577C23A9}"/>
                </a:ext>
              </a:extLst>
            </p:cNvPr>
            <p:cNvSpPr txBox="1"/>
            <p:nvPr/>
          </p:nvSpPr>
          <p:spPr>
            <a:xfrm>
              <a:off x="2768870" y="905593"/>
              <a:ext cx="730969" cy="153888"/>
            </a:xfrm>
            <a:prstGeom prst="rect">
              <a:avLst/>
            </a:prstGeom>
            <a:noFill/>
            <a:effectLst/>
          </p:spPr>
          <p:txBody>
            <a:bodyPr wrap="none" lIns="0" tIns="0" rIns="0" bIns="0" rtlCol="0" anchor="t">
              <a:spAutoFit/>
            </a:bodyPr>
            <a:lstStyle/>
            <a:p>
              <a:r>
                <a:rPr lang="ko-KR" altLang="en-US" sz="1000" dirty="0">
                  <a:latin typeface="페이퍼로지 6 SemiBold" pitchFamily="2" charset="-127"/>
                  <a:ea typeface="페이퍼로지 6 SemiBold" pitchFamily="2" charset="-127"/>
                  <a:cs typeface="Pretendard" panose="02000503000000020004" pitchFamily="2" charset="-127"/>
                </a:rPr>
                <a:t>초기 기획 의도</a:t>
              </a:r>
            </a:p>
          </p:txBody>
        </p:sp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id="{65445681-71DD-06C3-B106-3B1C126560AD}"/>
                </a:ext>
              </a:extLst>
            </p:cNvPr>
            <p:cNvCxnSpPr>
              <a:cxnSpLocks/>
            </p:cNvCxnSpPr>
            <p:nvPr/>
          </p:nvCxnSpPr>
          <p:spPr>
            <a:xfrm>
              <a:off x="2768870" y="1089961"/>
              <a:ext cx="942313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D6C8AC0-F2E4-5BFE-0A7C-D07B34DD5AA4}"/>
              </a:ext>
            </a:extLst>
          </p:cNvPr>
          <p:cNvCxnSpPr>
            <a:cxnSpLocks/>
          </p:cNvCxnSpPr>
          <p:nvPr/>
        </p:nvCxnSpPr>
        <p:spPr>
          <a:xfrm>
            <a:off x="2768870" y="1993046"/>
            <a:ext cx="942313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CC6C18F-E4FE-EB1C-C879-F81646EDB90F}"/>
              </a:ext>
            </a:extLst>
          </p:cNvPr>
          <p:cNvSpPr txBox="1"/>
          <p:nvPr/>
        </p:nvSpPr>
        <p:spPr>
          <a:xfrm>
            <a:off x="3498502" y="4558942"/>
            <a:ext cx="6403997" cy="335646"/>
          </a:xfrm>
          <a:prstGeom prst="rect">
            <a:avLst/>
          </a:prstGeom>
          <a:noFill/>
          <a:effectLst/>
        </p:spPr>
        <p:txBody>
          <a:bodyPr wrap="none" lIns="0" tIns="72000" rIns="0" bIns="108000" rtlCol="0" anchor="t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sz="1000" dirty="0">
                <a:solidFill>
                  <a:srgbClr val="FF0000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▶ </a:t>
            </a:r>
            <a: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[</a:t>
            </a:r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해결 방법 </a:t>
            </a:r>
            <a: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1]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피뢰침이 번개를 유도하는 과정 활용 → 방어 무시 효과 추가 → 방어력이 높은 단일 대상을 상대로 높은 효율 발휘</a:t>
            </a:r>
            <a:endParaRPr lang="en-US" altLang="ko-KR" sz="10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8A1753B6-A5DA-C729-79D4-FDAD46514222}"/>
              </a:ext>
            </a:extLst>
          </p:cNvPr>
          <p:cNvGrpSpPr/>
          <p:nvPr/>
        </p:nvGrpSpPr>
        <p:grpSpPr>
          <a:xfrm>
            <a:off x="2768869" y="2031324"/>
            <a:ext cx="9423131" cy="2075310"/>
            <a:chOff x="2768869" y="2031324"/>
            <a:chExt cx="9423131" cy="2075310"/>
          </a:xfrm>
        </p:grpSpPr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C565C2C2-C40C-E83F-F12A-1A780AB2D8B2}"/>
                </a:ext>
              </a:extLst>
            </p:cNvPr>
            <p:cNvSpPr/>
            <p:nvPr/>
          </p:nvSpPr>
          <p:spPr>
            <a:xfrm>
              <a:off x="2768869" y="2031324"/>
              <a:ext cx="9423131" cy="20753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60" name="그룹 59">
              <a:extLst>
                <a:ext uri="{FF2B5EF4-FFF2-40B4-BE49-F238E27FC236}">
                  <a16:creationId xmlns:a16="http://schemas.microsoft.com/office/drawing/2014/main" id="{277EACE9-2860-7859-17B1-AB1A9E788B41}"/>
                </a:ext>
              </a:extLst>
            </p:cNvPr>
            <p:cNvGrpSpPr/>
            <p:nvPr/>
          </p:nvGrpSpPr>
          <p:grpSpPr>
            <a:xfrm>
              <a:off x="2768869" y="2080099"/>
              <a:ext cx="9253903" cy="1977760"/>
              <a:chOff x="2768869" y="2055773"/>
              <a:chExt cx="9253903" cy="1977760"/>
            </a:xfrm>
          </p:grpSpPr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0D1B73EC-9541-0DDC-2B56-E8CF61C515EF}"/>
                  </a:ext>
                </a:extLst>
              </p:cNvPr>
              <p:cNvSpPr txBox="1"/>
              <p:nvPr/>
            </p:nvSpPr>
            <p:spPr>
              <a:xfrm>
                <a:off x="2768869" y="2055773"/>
                <a:ext cx="4831451" cy="153888"/>
              </a:xfrm>
              <a:prstGeom prst="rect">
                <a:avLst/>
              </a:prstGeom>
              <a:noFill/>
              <a:effectLst/>
            </p:spPr>
            <p:txBody>
              <a:bodyPr wrap="none" lIns="72000" tIns="0" rIns="0" bIns="0" rtlCol="0" anchor="t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altLang="ko-KR" sz="1000" dirty="0">
                    <a:solidFill>
                      <a:srgbClr val="0070C0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[</a:t>
                </a:r>
                <a:r>
                  <a:rPr lang="ko-KR" altLang="en-US" sz="1000" dirty="0">
                    <a:solidFill>
                      <a:srgbClr val="0070C0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문제 사항 </a:t>
                </a:r>
                <a:r>
                  <a:rPr lang="en-US" altLang="ko-KR" sz="1000" dirty="0">
                    <a:solidFill>
                      <a:srgbClr val="0070C0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1]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단일 대상에게 높은 효율 →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피해를 한 곳에 집중할 수 있는 전투 스타일이 필요하다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.</a:t>
                </a:r>
              </a:p>
            </p:txBody>
          </p: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C70D2484-1EDF-534A-FEEF-270CF1166633}"/>
                  </a:ext>
                </a:extLst>
              </p:cNvPr>
              <p:cNvSpPr txBox="1"/>
              <p:nvPr/>
            </p:nvSpPr>
            <p:spPr>
              <a:xfrm>
                <a:off x="2832926" y="3879645"/>
                <a:ext cx="3463055" cy="153888"/>
              </a:xfrm>
              <a:prstGeom prst="rect">
                <a:avLst/>
              </a:prstGeom>
              <a:noFill/>
              <a:effectLst/>
            </p:spPr>
            <p:txBody>
              <a:bodyPr wrap="none" lIns="72000" tIns="0" rIns="0" bIns="0" rtlCol="0" anchor="t">
                <a:spAutoFit/>
              </a:bodyPr>
              <a:lstStyle>
                <a:defPPr>
                  <a:defRPr lang="ko-KR"/>
                </a:defPPr>
                <a:lvl1pPr>
                  <a:spcAft>
                    <a:spcPts val="600"/>
                  </a:spcAft>
                  <a:defRPr sz="100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defRPr>
                </a:lvl1pPr>
              </a:lstStyle>
              <a:p>
                <a:r>
                  <a:rPr lang="ko-KR" altLang="en-US" sz="900" dirty="0">
                    <a:solidFill>
                      <a:srgbClr val="FF0000"/>
                    </a:solidFill>
                  </a:rPr>
                  <a:t>▶ </a:t>
                </a:r>
                <a:r>
                  <a:rPr lang="en-US" altLang="ko-KR" dirty="0">
                    <a:solidFill>
                      <a:srgbClr val="FF0000"/>
                    </a:solidFill>
                  </a:rPr>
                  <a:t>[</a:t>
                </a:r>
                <a:r>
                  <a:rPr lang="ko-KR" altLang="en-US" dirty="0">
                    <a:solidFill>
                      <a:srgbClr val="FF0000"/>
                    </a:solidFill>
                  </a:rPr>
                  <a:t>결론</a:t>
                </a:r>
                <a:r>
                  <a:rPr lang="en-US" altLang="ko-KR" dirty="0">
                    <a:solidFill>
                      <a:srgbClr val="FF0000"/>
                    </a:solidFill>
                  </a:rPr>
                  <a:t>]</a:t>
                </a:r>
                <a:r>
                  <a:rPr lang="en-US" altLang="ko-KR" dirty="0"/>
                  <a:t> </a:t>
                </a:r>
                <a:r>
                  <a:rPr lang="ko-KR" altLang="en-US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번개를 유도하여 한 곳에 피해를 집중하는 전투 스타일 설계</a:t>
                </a:r>
                <a:endParaRPr lang="en-US" altLang="ko-KR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60D5B033-089F-A91F-0281-44F468AF5220}"/>
                  </a:ext>
                </a:extLst>
              </p:cNvPr>
              <p:cNvGrpSpPr/>
              <p:nvPr/>
            </p:nvGrpSpPr>
            <p:grpSpPr>
              <a:xfrm>
                <a:off x="2832926" y="2288838"/>
                <a:ext cx="9189846" cy="1511630"/>
                <a:chOff x="2810066" y="2359134"/>
                <a:chExt cx="9189846" cy="1511630"/>
              </a:xfrm>
            </p:grpSpPr>
            <p:sp>
              <p:nvSpPr>
                <p:cNvPr id="135" name="화살표: 아래쪽 134">
                  <a:extLst>
                    <a:ext uri="{FF2B5EF4-FFF2-40B4-BE49-F238E27FC236}">
                      <a16:creationId xmlns:a16="http://schemas.microsoft.com/office/drawing/2014/main" id="{73B31DD8-C63D-BAD8-69BE-8DB57FA6FD16}"/>
                    </a:ext>
                  </a:extLst>
                </p:cNvPr>
                <p:cNvSpPr/>
                <p:nvPr/>
              </p:nvSpPr>
              <p:spPr>
                <a:xfrm rot="16200000">
                  <a:off x="5846586" y="3023527"/>
                  <a:ext cx="130082" cy="182845"/>
                </a:xfrm>
                <a:prstGeom prst="downArrow">
                  <a:avLst/>
                </a:prstGeom>
                <a:solidFill>
                  <a:srgbClr val="FAFCBC"/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56" name="그룹 55">
                  <a:extLst>
                    <a:ext uri="{FF2B5EF4-FFF2-40B4-BE49-F238E27FC236}">
                      <a16:creationId xmlns:a16="http://schemas.microsoft.com/office/drawing/2014/main" id="{CBDC0DD3-A1A4-E249-6A6B-4D831D5C972A}"/>
                    </a:ext>
                  </a:extLst>
                </p:cNvPr>
                <p:cNvGrpSpPr/>
                <p:nvPr/>
              </p:nvGrpSpPr>
              <p:grpSpPr>
                <a:xfrm>
                  <a:off x="6080321" y="2359134"/>
                  <a:ext cx="1985506" cy="1511630"/>
                  <a:chOff x="6053378" y="2538431"/>
                  <a:chExt cx="1985506" cy="1511630"/>
                </a:xfrm>
              </p:grpSpPr>
              <p:sp>
                <p:nvSpPr>
                  <p:cNvPr id="159" name="직사각형 158">
                    <a:extLst>
                      <a:ext uri="{FF2B5EF4-FFF2-40B4-BE49-F238E27FC236}">
                        <a16:creationId xmlns:a16="http://schemas.microsoft.com/office/drawing/2014/main" id="{0672B7F2-7CB2-E45C-872D-ACA866532A87}"/>
                      </a:ext>
                    </a:extLst>
                  </p:cNvPr>
                  <p:cNvSpPr/>
                  <p:nvPr/>
                </p:nvSpPr>
                <p:spPr>
                  <a:xfrm>
                    <a:off x="6053378" y="2538431"/>
                    <a:ext cx="1985506" cy="1511630"/>
                  </a:xfrm>
                  <a:prstGeom prst="rect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60" name="직사각형 159">
                    <a:extLst>
                      <a:ext uri="{FF2B5EF4-FFF2-40B4-BE49-F238E27FC236}">
                        <a16:creationId xmlns:a16="http://schemas.microsoft.com/office/drawing/2014/main" id="{8BA21C01-1A90-8230-70F9-E1B480264AA2}"/>
                      </a:ext>
                    </a:extLst>
                  </p:cNvPr>
                  <p:cNvSpPr/>
                  <p:nvPr/>
                </p:nvSpPr>
                <p:spPr>
                  <a:xfrm>
                    <a:off x="6053378" y="2538431"/>
                    <a:ext cx="1985506" cy="215053"/>
                  </a:xfrm>
                  <a:prstGeom prst="rect">
                    <a:avLst/>
                  </a:prstGeom>
                  <a:solidFill>
                    <a:srgbClr val="E1F2FF"/>
                  </a:solidFill>
                  <a:ln w="635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61" name="TextBox 160">
                    <a:extLst>
                      <a:ext uri="{FF2B5EF4-FFF2-40B4-BE49-F238E27FC236}">
                        <a16:creationId xmlns:a16="http://schemas.microsoft.com/office/drawing/2014/main" id="{B2142F65-EB3C-3916-DAB5-355F75AAC4E4}"/>
                      </a:ext>
                    </a:extLst>
                  </p:cNvPr>
                  <p:cNvSpPr txBox="1"/>
                  <p:nvPr/>
                </p:nvSpPr>
                <p:spPr>
                  <a:xfrm>
                    <a:off x="6642175" y="2576708"/>
                    <a:ext cx="807913" cy="138499"/>
                  </a:xfrm>
                  <a:prstGeom prst="rect">
                    <a:avLst/>
                  </a:prstGeom>
                  <a:noFill/>
                  <a:effectLst/>
                </p:spPr>
                <p:txBody>
                  <a:bodyPr wrap="none" lIns="0" tIns="0" rIns="0" bIns="0" rtlCol="0" anchor="t">
                    <a:spAutoFit/>
                  </a:bodyPr>
                  <a:lstStyle/>
                  <a:p>
                    <a:pPr algn="ctr">
                      <a:spcAft>
                        <a:spcPts val="600"/>
                      </a:spcAft>
                    </a:pPr>
                    <a:r>
                      <a:rPr lang="en-US" altLang="ko-KR" sz="900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(2) </a:t>
                    </a:r>
                    <a:r>
                      <a:rPr lang="ko-KR" altLang="en-US" sz="900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아이디어 획득</a:t>
                    </a:r>
                    <a:endParaRPr lang="en-US" altLang="ko-KR" sz="9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  <p:sp>
                <p:nvSpPr>
                  <p:cNvPr id="162" name="TextBox 161">
                    <a:extLst>
                      <a:ext uri="{FF2B5EF4-FFF2-40B4-BE49-F238E27FC236}">
                        <a16:creationId xmlns:a16="http://schemas.microsoft.com/office/drawing/2014/main" id="{F1F940FE-E20E-7F34-74D5-86508D22B5FD}"/>
                      </a:ext>
                    </a:extLst>
                  </p:cNvPr>
                  <p:cNvSpPr txBox="1"/>
                  <p:nvPr/>
                </p:nvSpPr>
                <p:spPr>
                  <a:xfrm>
                    <a:off x="6150854" y="2753484"/>
                    <a:ext cx="1790554" cy="195814"/>
                  </a:xfrm>
                  <a:prstGeom prst="rect">
                    <a:avLst/>
                  </a:prstGeom>
                  <a:noFill/>
                  <a:effectLst/>
                </p:spPr>
                <p:txBody>
                  <a:bodyPr wrap="none" lIns="0" tIns="72000" rIns="0" bIns="0" rtlCol="0" anchor="t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800">
                        <a:solidFill>
                          <a:srgbClr val="0070C0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defRPr>
                    </a:lvl1pPr>
                  </a:lstStyle>
                  <a:p>
                    <a:r>
                      <a:rPr lang="ko-KR" altLang="en-US" dirty="0"/>
                      <a:t>부챗살이 피뢰침의 역할</a:t>
                    </a:r>
                    <a:r>
                      <a:rPr lang="ko-KR" altLang="en-US" dirty="0">
                        <a:solidFill>
                          <a:schemeClr val="tx1"/>
                        </a:solidFill>
                      </a:rPr>
                      <a:t>을 할 수 있지 않을까</a:t>
                    </a:r>
                    <a:r>
                      <a:rPr lang="en-US" altLang="ko-KR" dirty="0">
                        <a:solidFill>
                          <a:schemeClr val="tx1"/>
                        </a:solidFill>
                      </a:rPr>
                      <a:t>?</a:t>
                    </a:r>
                  </a:p>
                </p:txBody>
              </p:sp>
              <p:sp>
                <p:nvSpPr>
                  <p:cNvPr id="1070" name="TextBox 1069">
                    <a:extLst>
                      <a:ext uri="{FF2B5EF4-FFF2-40B4-BE49-F238E27FC236}">
                        <a16:creationId xmlns:a16="http://schemas.microsoft.com/office/drawing/2014/main" id="{0BD6C709-E6DE-0AF2-F61B-4E30C0D7927B}"/>
                      </a:ext>
                    </a:extLst>
                  </p:cNvPr>
                  <p:cNvSpPr txBox="1"/>
                  <p:nvPr/>
                </p:nvSpPr>
                <p:spPr>
                  <a:xfrm>
                    <a:off x="7196492" y="3781805"/>
                    <a:ext cx="695703" cy="215444"/>
                  </a:xfrm>
                  <a:prstGeom prst="rect">
                    <a:avLst/>
                  </a:prstGeom>
                  <a:noFill/>
                  <a:effectLst/>
                </p:spPr>
                <p:txBody>
                  <a:bodyPr wrap="none" lIns="0" tIns="0" rIns="0" bIns="0" rtlCol="0" anchor="t">
                    <a:spAutoFit/>
                  </a:bodyPr>
                  <a:lstStyle/>
                  <a:p>
                    <a:r>
                      <a: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&lt;</a:t>
                    </a:r>
                    <a:r>
                      <a:rPr lang="ko-KR" altLang="en-US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피뢰침 역할 예시</a:t>
                    </a:r>
                    <a:r>
                      <a: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&gt;</a:t>
                    </a:r>
                  </a:p>
                  <a:p>
                    <a:r>
                      <a: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CN </a:t>
                    </a:r>
                    <a:r>
                      <a:rPr lang="ko-KR" altLang="en-US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타워 </a:t>
                    </a:r>
                    <a:r>
                      <a: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(</a:t>
                    </a:r>
                    <a:r>
                      <a:rPr lang="ko-KR" altLang="en-US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캐나다</a:t>
                    </a:r>
                    <a:r>
                      <a: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)</a:t>
                    </a:r>
                    <a:r>
                      <a:rPr lang="ko-KR" altLang="en-US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 </a:t>
                    </a:r>
                    <a:endParaRPr lang="en-US" altLang="ko-KR" sz="7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endParaRPr>
                  </a:p>
                </p:txBody>
              </p:sp>
              <p:pic>
                <p:nvPicPr>
                  <p:cNvPr id="1071" name="Picture 2">
                    <a:extLst>
                      <a:ext uri="{FF2B5EF4-FFF2-40B4-BE49-F238E27FC236}">
                        <a16:creationId xmlns:a16="http://schemas.microsoft.com/office/drawing/2014/main" id="{BA645783-B4C9-4883-8444-7A2B71A63D1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9166" t="19780" r="28111" b="33761"/>
                  <a:stretch>
                    <a:fillRect/>
                  </a:stretch>
                </p:blipFill>
                <p:spPr bwMode="auto">
                  <a:xfrm>
                    <a:off x="6200068" y="3086782"/>
                    <a:ext cx="933465" cy="90967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57" name="그룹 56">
                  <a:extLst>
                    <a:ext uri="{FF2B5EF4-FFF2-40B4-BE49-F238E27FC236}">
                      <a16:creationId xmlns:a16="http://schemas.microsoft.com/office/drawing/2014/main" id="{C9D383E1-2064-642E-3780-8B6D6AF8F9C4}"/>
                    </a:ext>
                  </a:extLst>
                </p:cNvPr>
                <p:cNvGrpSpPr/>
                <p:nvPr/>
              </p:nvGrpSpPr>
              <p:grpSpPr>
                <a:xfrm>
                  <a:off x="2810066" y="2359134"/>
                  <a:ext cx="2932866" cy="1511630"/>
                  <a:chOff x="2797374" y="2538431"/>
                  <a:chExt cx="2932866" cy="1511630"/>
                </a:xfrm>
              </p:grpSpPr>
              <p:sp>
                <p:nvSpPr>
                  <p:cNvPr id="153" name="직사각형 152">
                    <a:extLst>
                      <a:ext uri="{FF2B5EF4-FFF2-40B4-BE49-F238E27FC236}">
                        <a16:creationId xmlns:a16="http://schemas.microsoft.com/office/drawing/2014/main" id="{CA99CC02-96A3-3BD7-549D-6FA35B0315C9}"/>
                      </a:ext>
                    </a:extLst>
                  </p:cNvPr>
                  <p:cNvSpPr/>
                  <p:nvPr/>
                </p:nvSpPr>
                <p:spPr>
                  <a:xfrm>
                    <a:off x="2797374" y="2538431"/>
                    <a:ext cx="2932866" cy="1511630"/>
                  </a:xfrm>
                  <a:prstGeom prst="rect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57" name="직사각형 156">
                    <a:extLst>
                      <a:ext uri="{FF2B5EF4-FFF2-40B4-BE49-F238E27FC236}">
                        <a16:creationId xmlns:a16="http://schemas.microsoft.com/office/drawing/2014/main" id="{C5CF40AE-B5B5-C373-1BC8-FD4D8D2105FB}"/>
                      </a:ext>
                    </a:extLst>
                  </p:cNvPr>
                  <p:cNvSpPr/>
                  <p:nvPr/>
                </p:nvSpPr>
                <p:spPr>
                  <a:xfrm>
                    <a:off x="2797374" y="2538431"/>
                    <a:ext cx="2932866" cy="215053"/>
                  </a:xfrm>
                  <a:prstGeom prst="rect">
                    <a:avLst/>
                  </a:prstGeom>
                  <a:solidFill>
                    <a:srgbClr val="E1F2FF"/>
                  </a:solidFill>
                  <a:ln w="635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grpSp>
                <p:nvGrpSpPr>
                  <p:cNvPr id="156" name="그룹 155">
                    <a:extLst>
                      <a:ext uri="{FF2B5EF4-FFF2-40B4-BE49-F238E27FC236}">
                        <a16:creationId xmlns:a16="http://schemas.microsoft.com/office/drawing/2014/main" id="{B0F4E9BA-15A6-8093-1461-500CA0FA5605}"/>
                      </a:ext>
                    </a:extLst>
                  </p:cNvPr>
                  <p:cNvGrpSpPr/>
                  <p:nvPr/>
                </p:nvGrpSpPr>
                <p:grpSpPr>
                  <a:xfrm>
                    <a:off x="2885453" y="3139257"/>
                    <a:ext cx="2756708" cy="772755"/>
                    <a:chOff x="2954280" y="2865032"/>
                    <a:chExt cx="2756708" cy="772755"/>
                  </a:xfrm>
                </p:grpSpPr>
                <p:sp>
                  <p:nvSpPr>
                    <p:cNvPr id="23" name="화살표: 아래쪽 22">
                      <a:extLst>
                        <a:ext uri="{FF2B5EF4-FFF2-40B4-BE49-F238E27FC236}">
                          <a16:creationId xmlns:a16="http://schemas.microsoft.com/office/drawing/2014/main" id="{0ECDD344-DB85-7241-DA14-72355C558557}"/>
                        </a:ext>
                      </a:extLst>
                    </p:cNvPr>
                    <p:cNvSpPr/>
                    <p:nvPr/>
                  </p:nvSpPr>
                  <p:spPr>
                    <a:xfrm rot="16200000">
                      <a:off x="4258615" y="3159987"/>
                      <a:ext cx="130082" cy="182845"/>
                    </a:xfrm>
                    <a:prstGeom prst="downArrow">
                      <a:avLst/>
                    </a:prstGeom>
                    <a:solidFill>
                      <a:schemeClr val="bg1">
                        <a:lumMod val="75000"/>
                      </a:schemeClr>
                    </a:solidFill>
                    <a:ln w="6350">
                      <a:solidFill>
                        <a:schemeClr val="bg1">
                          <a:lumMod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grpSp>
                  <p:nvGrpSpPr>
                    <p:cNvPr id="154" name="그룹 153">
                      <a:extLst>
                        <a:ext uri="{FF2B5EF4-FFF2-40B4-BE49-F238E27FC236}">
                          <a16:creationId xmlns:a16="http://schemas.microsoft.com/office/drawing/2014/main" id="{7E552CEE-F2D3-721A-70EB-3E0CD6918A8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954280" y="2865032"/>
                      <a:ext cx="1323803" cy="772755"/>
                      <a:chOff x="2954280" y="2865032"/>
                      <a:chExt cx="1323803" cy="772755"/>
                    </a:xfrm>
                  </p:grpSpPr>
                  <p:grpSp>
                    <p:nvGrpSpPr>
                      <p:cNvPr id="105" name="그룹 104">
                        <a:extLst>
                          <a:ext uri="{FF2B5EF4-FFF2-40B4-BE49-F238E27FC236}">
                            <a16:creationId xmlns:a16="http://schemas.microsoft.com/office/drawing/2014/main" id="{6F4F3AD8-38F1-E4FE-EF3A-C7A28B8C3CAD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2954280" y="2890631"/>
                        <a:ext cx="1147468" cy="747156"/>
                        <a:chOff x="2954279" y="3429000"/>
                        <a:chExt cx="1855416" cy="1208125"/>
                      </a:xfrm>
                    </p:grpSpPr>
                    <p:grpSp>
                      <p:nvGrpSpPr>
                        <p:cNvPr id="44" name="그룹 43">
                          <a:extLst>
                            <a:ext uri="{FF2B5EF4-FFF2-40B4-BE49-F238E27FC236}">
                              <a16:creationId xmlns:a16="http://schemas.microsoft.com/office/drawing/2014/main" id="{61007E6D-4804-9273-1C01-10A05A95EE79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2954279" y="3469640"/>
                          <a:ext cx="1855416" cy="1167485"/>
                          <a:chOff x="5083180" y="4983380"/>
                          <a:chExt cx="1855416" cy="1167485"/>
                        </a:xfrm>
                      </p:grpSpPr>
                      <p:sp>
                        <p:nvSpPr>
                          <p:cNvPr id="21" name="사다리꼴 20">
                            <a:extLst>
                              <a:ext uri="{FF2B5EF4-FFF2-40B4-BE49-F238E27FC236}">
                                <a16:creationId xmlns:a16="http://schemas.microsoft.com/office/drawing/2014/main" id="{F6140A48-FC22-0D9D-E061-1747697FEA3D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18000000">
                            <a:off x="5583274" y="5227477"/>
                            <a:ext cx="53694" cy="1053882"/>
                          </a:xfrm>
                          <a:prstGeom prst="trapezoid">
                            <a:avLst/>
                          </a:prstGeom>
                          <a:solidFill>
                            <a:schemeClr val="bg1">
                              <a:lumMod val="75000"/>
                            </a:schemeClr>
                          </a:solidFill>
                          <a:ln w="12700"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20" name="사다리꼴 19">
                            <a:extLst>
                              <a:ext uri="{FF2B5EF4-FFF2-40B4-BE49-F238E27FC236}">
                                <a16:creationId xmlns:a16="http://schemas.microsoft.com/office/drawing/2014/main" id="{8604764E-670E-018F-DEBE-FD4C34F3C780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19200000">
                            <a:off x="5685605" y="5096983"/>
                            <a:ext cx="53694" cy="1053882"/>
                          </a:xfrm>
                          <a:prstGeom prst="trapezoid">
                            <a:avLst/>
                          </a:prstGeom>
                          <a:solidFill>
                            <a:schemeClr val="bg1">
                              <a:lumMod val="75000"/>
                            </a:schemeClr>
                          </a:solidFill>
                          <a:ln w="12700"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5" name="사다리꼴 14">
                            <a:extLst>
                              <a:ext uri="{FF2B5EF4-FFF2-40B4-BE49-F238E27FC236}">
                                <a16:creationId xmlns:a16="http://schemas.microsoft.com/office/drawing/2014/main" id="{B774050B-802D-94A2-AED6-241E862B71AA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20400000">
                            <a:off x="5824112" y="5015347"/>
                            <a:ext cx="53694" cy="1053882"/>
                          </a:xfrm>
                          <a:prstGeom prst="trapezoid">
                            <a:avLst/>
                          </a:prstGeom>
                          <a:solidFill>
                            <a:schemeClr val="bg1">
                              <a:lumMod val="75000"/>
                            </a:schemeClr>
                          </a:solidFill>
                          <a:ln w="12700"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6" name="사다리꼴 15">
                            <a:extLst>
                              <a:ext uri="{FF2B5EF4-FFF2-40B4-BE49-F238E27FC236}">
                                <a16:creationId xmlns:a16="http://schemas.microsoft.com/office/drawing/2014/main" id="{6A376B81-B303-0866-0A31-874127C78A61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5981920" y="4983380"/>
                            <a:ext cx="53694" cy="1053882"/>
                          </a:xfrm>
                          <a:prstGeom prst="trapezoid">
                            <a:avLst/>
                          </a:prstGeom>
                          <a:solidFill>
                            <a:schemeClr val="bg1">
                              <a:lumMod val="75000"/>
                            </a:schemeClr>
                          </a:solidFill>
                          <a:ln w="12700"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7" name="사다리꼴 16">
                            <a:extLst>
                              <a:ext uri="{FF2B5EF4-FFF2-40B4-BE49-F238E27FC236}">
                                <a16:creationId xmlns:a16="http://schemas.microsoft.com/office/drawing/2014/main" id="{D26A85FD-B35E-F865-F98A-68D30142BB34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1200000">
                            <a:off x="6145640" y="5015347"/>
                            <a:ext cx="53694" cy="1053882"/>
                          </a:xfrm>
                          <a:prstGeom prst="trapezoid">
                            <a:avLst/>
                          </a:prstGeom>
                          <a:solidFill>
                            <a:schemeClr val="bg1">
                              <a:lumMod val="75000"/>
                            </a:schemeClr>
                          </a:solidFill>
                          <a:ln w="12700"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8" name="사다리꼴 17">
                            <a:extLst>
                              <a:ext uri="{FF2B5EF4-FFF2-40B4-BE49-F238E27FC236}">
                                <a16:creationId xmlns:a16="http://schemas.microsoft.com/office/drawing/2014/main" id="{EA504B16-5C7F-847B-5651-7EAC412778E6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2400000">
                            <a:off x="6286393" y="5096983"/>
                            <a:ext cx="53694" cy="1053882"/>
                          </a:xfrm>
                          <a:prstGeom prst="trapezoid">
                            <a:avLst/>
                          </a:prstGeom>
                          <a:solidFill>
                            <a:schemeClr val="bg1">
                              <a:lumMod val="75000"/>
                            </a:schemeClr>
                          </a:solidFill>
                          <a:ln w="12700"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9" name="사다리꼴 18">
                            <a:extLst>
                              <a:ext uri="{FF2B5EF4-FFF2-40B4-BE49-F238E27FC236}">
                                <a16:creationId xmlns:a16="http://schemas.microsoft.com/office/drawing/2014/main" id="{1B0D4CCC-B5D1-2489-9902-82322DC10315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3600000">
                            <a:off x="6384808" y="5227477"/>
                            <a:ext cx="53694" cy="1053882"/>
                          </a:xfrm>
                          <a:prstGeom prst="trapezoid">
                            <a:avLst/>
                          </a:prstGeom>
                          <a:solidFill>
                            <a:schemeClr val="bg1">
                              <a:lumMod val="75000"/>
                            </a:schemeClr>
                          </a:solidFill>
                          <a:ln w="12700"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</p:grpSp>
                    <p:sp>
                      <p:nvSpPr>
                        <p:cNvPr id="13" name="자유형: 도형 12">
                          <a:extLst>
                            <a:ext uri="{FF2B5EF4-FFF2-40B4-BE49-F238E27FC236}">
                              <a16:creationId xmlns:a16="http://schemas.microsoft.com/office/drawing/2014/main" id="{C1B2C924-8732-B980-0EC8-E8B8EFA52FC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002904" y="3429000"/>
                          <a:ext cx="1761898" cy="771226"/>
                        </a:xfrm>
                        <a:custGeom>
                          <a:avLst/>
                          <a:gdLst>
                            <a:gd name="connsiteX0" fmla="*/ 883079 w 1761898"/>
                            <a:gd name="connsiteY0" fmla="*/ 7 h 771226"/>
                            <a:gd name="connsiteX1" fmla="*/ 1761898 w 1761898"/>
                            <a:gd name="connsiteY1" fmla="*/ 577806 h 771226"/>
                            <a:gd name="connsiteX2" fmla="*/ 1403429 w 1761898"/>
                            <a:gd name="connsiteY2" fmla="*/ 771226 h 771226"/>
                            <a:gd name="connsiteX3" fmla="*/ 1398871 w 1761898"/>
                            <a:gd name="connsiteY3" fmla="*/ 767754 h 771226"/>
                            <a:gd name="connsiteX4" fmla="*/ 883079 w 1761898"/>
                            <a:gd name="connsiteY4" fmla="*/ 610753 h 771226"/>
                            <a:gd name="connsiteX5" fmla="*/ 365930 w 1761898"/>
                            <a:gd name="connsiteY5" fmla="*/ 763916 h 771226"/>
                            <a:gd name="connsiteX6" fmla="*/ 359485 w 1761898"/>
                            <a:gd name="connsiteY6" fmla="*/ 768753 h 771226"/>
                            <a:gd name="connsiteX7" fmla="*/ 0 w 1761898"/>
                            <a:gd name="connsiteY7" fmla="*/ 571584 h 771226"/>
                            <a:gd name="connsiteX8" fmla="*/ 883079 w 1761898"/>
                            <a:gd name="connsiteY8" fmla="*/ 7 h 771226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1761898" h="771226">
                              <a:moveTo>
                                <a:pt x="883079" y="7"/>
                              </a:moveTo>
                              <a:cubicBezTo>
                                <a:pt x="1254613" y="1456"/>
                                <a:pt x="1594050" y="224626"/>
                                <a:pt x="1761898" y="577806"/>
                              </a:cubicBezTo>
                              <a:lnTo>
                                <a:pt x="1403429" y="771226"/>
                              </a:lnTo>
                              <a:lnTo>
                                <a:pt x="1398871" y="767754"/>
                              </a:lnTo>
                              <a:cubicBezTo>
                                <a:pt x="1246589" y="667633"/>
                                <a:pt x="1068846" y="611478"/>
                                <a:pt x="883079" y="610753"/>
                              </a:cubicBezTo>
                              <a:cubicBezTo>
                                <a:pt x="697189" y="610028"/>
                                <a:pt x="518958" y="664868"/>
                                <a:pt x="365930" y="763916"/>
                              </a:cubicBezTo>
                              <a:lnTo>
                                <a:pt x="359485" y="768753"/>
                              </a:lnTo>
                              <a:lnTo>
                                <a:pt x="0" y="571584"/>
                              </a:lnTo>
                              <a:cubicBezTo>
                                <a:pt x="170155" y="219364"/>
                                <a:pt x="511298" y="-1443"/>
                                <a:pt x="883079" y="7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bg1">
                            <a:lumMod val="95000"/>
                            <a:alpha val="59000"/>
                          </a:schemeClr>
                        </a:solidFill>
                        <a:ln w="12700"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square" rtlCol="0" anchor="ctr">
                          <a:noAutofit/>
                        </a:bodyPr>
                        <a:lstStyle/>
                        <a:p>
                          <a:pPr algn="ctr"/>
                          <a:endParaRPr lang="ko-KR" altLang="en-US">
                            <a:solidFill>
                              <a:schemeClr val="tx1"/>
                            </a:solidFill>
                          </a:endParaRPr>
                        </a:p>
                      </p:txBody>
                    </p:sp>
                  </p:grpSp>
                  <p:cxnSp>
                    <p:nvCxnSpPr>
                      <p:cNvPr id="61" name="직선 연결선 60">
                        <a:extLst>
                          <a:ext uri="{FF2B5EF4-FFF2-40B4-BE49-F238E27FC236}">
                            <a16:creationId xmlns:a16="http://schemas.microsoft.com/office/drawing/2014/main" id="{7E6959A1-4E82-27DE-05C5-5FE85E7602B6}"/>
                          </a:ext>
                        </a:extLst>
                      </p:cNvPr>
                      <p:cNvCxnSpPr>
                        <a:cxnSpLocks/>
                        <a:stCxn id="62" idx="7"/>
                        <a:endCxn id="64" idx="1"/>
                      </p:cNvCxnSpPr>
                      <p:nvPr/>
                    </p:nvCxnSpPr>
                    <p:spPr>
                      <a:xfrm flipV="1">
                        <a:off x="3818125" y="2926588"/>
                        <a:ext cx="159111" cy="110852"/>
                      </a:xfrm>
                      <a:prstGeom prst="line">
                        <a:avLst/>
                      </a:prstGeom>
                      <a:ln w="12700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62" name="타원 61">
                        <a:extLst>
                          <a:ext uri="{FF2B5EF4-FFF2-40B4-BE49-F238E27FC236}">
                            <a16:creationId xmlns:a16="http://schemas.microsoft.com/office/drawing/2014/main" id="{B1EB5ACF-97A6-D007-4199-500A3944970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757769" y="3027085"/>
                        <a:ext cx="70711" cy="70711"/>
                      </a:xfrm>
                      <a:prstGeom prst="ellipse">
                        <a:avLst/>
                      </a:prstGeom>
                      <a:solidFill>
                        <a:srgbClr val="F3FAFF"/>
                      </a:solidFill>
                      <a:ln w="12700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ln>
                      <a:effectLst/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64" name="TextBox 63">
                        <a:extLst>
                          <a:ext uri="{FF2B5EF4-FFF2-40B4-BE49-F238E27FC236}">
                            <a16:creationId xmlns:a16="http://schemas.microsoft.com/office/drawing/2014/main" id="{0C5AABE9-DAAB-B211-6593-4D0D1371D6AB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977236" y="2865032"/>
                        <a:ext cx="300847" cy="123111"/>
                      </a:xfrm>
                      <a:prstGeom prst="rect">
                        <a:avLst/>
                      </a:prstGeom>
                      <a:noFill/>
                      <a:effectLst/>
                    </p:spPr>
                    <p:txBody>
                      <a:bodyPr wrap="none" lIns="36000" tIns="0" rIns="0" bIns="0" rtlCol="0" anchor="t">
                        <a:spAutoFit/>
                      </a:bodyPr>
                      <a:lstStyle/>
                      <a:p>
                        <a:pPr algn="ctr"/>
                        <a:r>
                          <a:rPr lang="ko-KR" altLang="en-US" sz="800" dirty="0">
                            <a:latin typeface="Pretendard" panose="02000503000000020004" pitchFamily="2" charset="-127"/>
                            <a:ea typeface="Pretendard" panose="02000503000000020004" pitchFamily="2" charset="-127"/>
                            <a:cs typeface="Pretendard" panose="02000503000000020004" pitchFamily="2" charset="-127"/>
                          </a:rPr>
                          <a:t>부채면</a:t>
                        </a:r>
                        <a:endParaRPr lang="en-US" altLang="ko-KR" sz="80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endParaRPr>
                      </a:p>
                    </p:txBody>
                  </p:sp>
                  <p:sp>
                    <p:nvSpPr>
                      <p:cNvPr id="65" name="TextBox 64">
                        <a:extLst>
                          <a:ext uri="{FF2B5EF4-FFF2-40B4-BE49-F238E27FC236}">
                            <a16:creationId xmlns:a16="http://schemas.microsoft.com/office/drawing/2014/main" id="{77542DE8-7B93-8C2E-8C7B-D2EC79B41C05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837268" y="3462036"/>
                        <a:ext cx="300847" cy="123111"/>
                      </a:xfrm>
                      <a:prstGeom prst="rect">
                        <a:avLst/>
                      </a:prstGeom>
                      <a:noFill/>
                      <a:effectLst/>
                    </p:spPr>
                    <p:txBody>
                      <a:bodyPr wrap="none" lIns="36000" tIns="0" rIns="0" bIns="0" rtlCol="0" anchor="t">
                        <a:spAutoFit/>
                      </a:bodyPr>
                      <a:lstStyle/>
                      <a:p>
                        <a:pPr algn="ctr"/>
                        <a:r>
                          <a:rPr lang="ko-KR" altLang="en-US" sz="800" dirty="0">
                            <a:latin typeface="Pretendard" panose="02000503000000020004" pitchFamily="2" charset="-127"/>
                            <a:ea typeface="Pretendard" panose="02000503000000020004" pitchFamily="2" charset="-127"/>
                            <a:cs typeface="Pretendard" panose="02000503000000020004" pitchFamily="2" charset="-127"/>
                          </a:rPr>
                          <a:t>부챗살</a:t>
                        </a:r>
                        <a:endParaRPr lang="en-US" altLang="ko-KR" sz="80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endParaRPr>
                      </a:p>
                    </p:txBody>
                  </p:sp>
                  <p:cxnSp>
                    <p:nvCxnSpPr>
                      <p:cNvPr id="69" name="직선 연결선 68">
                        <a:extLst>
                          <a:ext uri="{FF2B5EF4-FFF2-40B4-BE49-F238E27FC236}">
                            <a16:creationId xmlns:a16="http://schemas.microsoft.com/office/drawing/2014/main" id="{957F1FDC-DBA5-4A89-867F-70BFACE2E1B5}"/>
                          </a:ext>
                        </a:extLst>
                      </p:cNvPr>
                      <p:cNvCxnSpPr>
                        <a:cxnSpLocks/>
                        <a:stCxn id="70" idx="6"/>
                        <a:endCxn id="65" idx="1"/>
                      </p:cNvCxnSpPr>
                      <p:nvPr/>
                    </p:nvCxnSpPr>
                    <p:spPr>
                      <a:xfrm>
                        <a:off x="3631189" y="3505028"/>
                        <a:ext cx="206079" cy="18564"/>
                      </a:xfrm>
                      <a:prstGeom prst="line">
                        <a:avLst/>
                      </a:prstGeom>
                      <a:ln w="12700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70" name="타원 69">
                        <a:extLst>
                          <a:ext uri="{FF2B5EF4-FFF2-40B4-BE49-F238E27FC236}">
                            <a16:creationId xmlns:a16="http://schemas.microsoft.com/office/drawing/2014/main" id="{D6A92E22-C4E7-AAE6-0B2F-B4B8656C3F1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60478" y="3469672"/>
                        <a:ext cx="70711" cy="70711"/>
                      </a:xfrm>
                      <a:prstGeom prst="ellipse">
                        <a:avLst/>
                      </a:prstGeom>
                      <a:solidFill>
                        <a:srgbClr val="F3FAFF"/>
                      </a:solidFill>
                      <a:ln w="12700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ln>
                      <a:effectLst/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</p:grpSp>
                <p:grpSp>
                  <p:nvGrpSpPr>
                    <p:cNvPr id="155" name="그룹 154">
                      <a:extLst>
                        <a:ext uri="{FF2B5EF4-FFF2-40B4-BE49-F238E27FC236}">
                          <a16:creationId xmlns:a16="http://schemas.microsoft.com/office/drawing/2014/main" id="{A640971F-A0AD-DD2F-1729-2912FA8DE7B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565314" y="2900161"/>
                      <a:ext cx="1145674" cy="702497"/>
                      <a:chOff x="4804621" y="2865033"/>
                      <a:chExt cx="1145674" cy="702497"/>
                    </a:xfrm>
                  </p:grpSpPr>
                  <p:sp>
                    <p:nvSpPr>
                      <p:cNvPr id="125" name="사다리꼴 124">
                        <a:extLst>
                          <a:ext uri="{FF2B5EF4-FFF2-40B4-BE49-F238E27FC236}">
                            <a16:creationId xmlns:a16="http://schemas.microsoft.com/office/drawing/2014/main" id="{791421CE-62DF-81C1-6C2C-9A58A5C7ED3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917088" y="2915765"/>
                        <a:ext cx="33207" cy="651765"/>
                      </a:xfrm>
                      <a:prstGeom prst="trapezoid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grpSp>
                    <p:nvGrpSpPr>
                      <p:cNvPr id="146" name="그룹 145">
                        <a:extLst>
                          <a:ext uri="{FF2B5EF4-FFF2-40B4-BE49-F238E27FC236}">
                            <a16:creationId xmlns:a16="http://schemas.microsoft.com/office/drawing/2014/main" id="{228F49B8-DCC2-B857-B530-43EA6545F96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4804621" y="2865033"/>
                        <a:ext cx="774170" cy="521360"/>
                        <a:chOff x="4804620" y="2865032"/>
                        <a:chExt cx="1147468" cy="772755"/>
                      </a:xfrm>
                    </p:grpSpPr>
                    <p:grpSp>
                      <p:nvGrpSpPr>
                        <p:cNvPr id="111" name="그룹 110">
                          <a:extLst>
                            <a:ext uri="{FF2B5EF4-FFF2-40B4-BE49-F238E27FC236}">
                              <a16:creationId xmlns:a16="http://schemas.microsoft.com/office/drawing/2014/main" id="{CBB32DE5-513D-3FC6-437B-2046033D686E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4804620" y="2915765"/>
                          <a:ext cx="1147468" cy="722022"/>
                          <a:chOff x="5083180" y="4983380"/>
                          <a:chExt cx="1855416" cy="1167485"/>
                        </a:xfrm>
                      </p:grpSpPr>
                      <p:sp>
                        <p:nvSpPr>
                          <p:cNvPr id="113" name="사다리꼴 112">
                            <a:extLst>
                              <a:ext uri="{FF2B5EF4-FFF2-40B4-BE49-F238E27FC236}">
                                <a16:creationId xmlns:a16="http://schemas.microsoft.com/office/drawing/2014/main" id="{DCB59257-B99F-9F1E-43E4-7D59AD072F1C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18000000">
                            <a:off x="5583274" y="5227477"/>
                            <a:ext cx="53694" cy="1053882"/>
                          </a:xfrm>
                          <a:prstGeom prst="trapezoid">
                            <a:avLst/>
                          </a:prstGeom>
                          <a:solidFill>
                            <a:schemeClr val="bg1">
                              <a:lumMod val="75000"/>
                            </a:schemeClr>
                          </a:solidFill>
                          <a:ln w="12700"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14" name="사다리꼴 113">
                            <a:extLst>
                              <a:ext uri="{FF2B5EF4-FFF2-40B4-BE49-F238E27FC236}">
                                <a16:creationId xmlns:a16="http://schemas.microsoft.com/office/drawing/2014/main" id="{88A0C23F-8BEB-F3ED-083E-C16D6F3EB031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19200000">
                            <a:off x="5685605" y="5096983"/>
                            <a:ext cx="53694" cy="1053882"/>
                          </a:xfrm>
                          <a:prstGeom prst="trapezoid">
                            <a:avLst/>
                          </a:prstGeom>
                          <a:solidFill>
                            <a:schemeClr val="bg1">
                              <a:lumMod val="75000"/>
                            </a:schemeClr>
                          </a:solidFill>
                          <a:ln w="12700"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15" name="사다리꼴 114">
                            <a:extLst>
                              <a:ext uri="{FF2B5EF4-FFF2-40B4-BE49-F238E27FC236}">
                                <a16:creationId xmlns:a16="http://schemas.microsoft.com/office/drawing/2014/main" id="{446E9FCE-75F2-7423-5001-DD0CDD311559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20400000">
                            <a:off x="5824112" y="5015347"/>
                            <a:ext cx="53694" cy="1053882"/>
                          </a:xfrm>
                          <a:prstGeom prst="trapezoid">
                            <a:avLst/>
                          </a:prstGeom>
                          <a:solidFill>
                            <a:schemeClr val="bg1">
                              <a:lumMod val="75000"/>
                            </a:schemeClr>
                          </a:solidFill>
                          <a:ln w="12700"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16" name="사다리꼴 115">
                            <a:extLst>
                              <a:ext uri="{FF2B5EF4-FFF2-40B4-BE49-F238E27FC236}">
                                <a16:creationId xmlns:a16="http://schemas.microsoft.com/office/drawing/2014/main" id="{AA8578F4-7C91-497D-EA21-DE29698E70A2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5981920" y="4983380"/>
                            <a:ext cx="53694" cy="1053882"/>
                          </a:xfrm>
                          <a:prstGeom prst="trapezoid">
                            <a:avLst/>
                          </a:prstGeom>
                          <a:solidFill>
                            <a:schemeClr val="bg1">
                              <a:lumMod val="75000"/>
                            </a:schemeClr>
                          </a:solidFill>
                          <a:ln w="12700"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17" name="사다리꼴 116">
                            <a:extLst>
                              <a:ext uri="{FF2B5EF4-FFF2-40B4-BE49-F238E27FC236}">
                                <a16:creationId xmlns:a16="http://schemas.microsoft.com/office/drawing/2014/main" id="{953D23E9-B689-F976-9509-599C66301C8C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1200000">
                            <a:off x="6145640" y="5015347"/>
                            <a:ext cx="53694" cy="1053882"/>
                          </a:xfrm>
                          <a:prstGeom prst="trapezoid">
                            <a:avLst/>
                          </a:prstGeom>
                          <a:solidFill>
                            <a:schemeClr val="bg1">
                              <a:lumMod val="75000"/>
                            </a:schemeClr>
                          </a:solidFill>
                          <a:ln w="12700"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18" name="사다리꼴 117">
                            <a:extLst>
                              <a:ext uri="{FF2B5EF4-FFF2-40B4-BE49-F238E27FC236}">
                                <a16:creationId xmlns:a16="http://schemas.microsoft.com/office/drawing/2014/main" id="{ACA2025A-8ED9-10FA-6296-CB21D4608D28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2400000">
                            <a:off x="6286393" y="5096983"/>
                            <a:ext cx="53694" cy="1053882"/>
                          </a:xfrm>
                          <a:prstGeom prst="trapezoid">
                            <a:avLst/>
                          </a:prstGeom>
                          <a:solidFill>
                            <a:schemeClr val="bg1">
                              <a:lumMod val="75000"/>
                            </a:schemeClr>
                          </a:solidFill>
                          <a:ln w="12700"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19" name="사다리꼴 118">
                            <a:extLst>
                              <a:ext uri="{FF2B5EF4-FFF2-40B4-BE49-F238E27FC236}">
                                <a16:creationId xmlns:a16="http://schemas.microsoft.com/office/drawing/2014/main" id="{8B8C22E9-3F6D-5164-167B-6F715725A924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3600000">
                            <a:off x="6384808" y="5227477"/>
                            <a:ext cx="53694" cy="1053882"/>
                          </a:xfrm>
                          <a:prstGeom prst="trapezoid">
                            <a:avLst/>
                          </a:prstGeom>
                          <a:solidFill>
                            <a:schemeClr val="bg1">
                              <a:lumMod val="75000"/>
                            </a:schemeClr>
                          </a:solidFill>
                          <a:ln w="12700"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</p:grpSp>
                    <p:sp>
                      <p:nvSpPr>
                        <p:cNvPr id="129" name="타원 128">
                          <a:extLst>
                            <a:ext uri="{FF2B5EF4-FFF2-40B4-BE49-F238E27FC236}">
                              <a16:creationId xmlns:a16="http://schemas.microsoft.com/office/drawing/2014/main" id="{64DE4A3C-B498-BD2A-4AF9-BC79D59ACB6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314334" y="2865032"/>
                          <a:ext cx="128040" cy="702498"/>
                        </a:xfrm>
                        <a:prstGeom prst="ellipse">
                          <a:avLst/>
                        </a:prstGeom>
                        <a:noFill/>
                        <a:ln w="12700">
                          <a:solidFill>
                            <a:srgbClr val="FF0000"/>
                          </a:solidFill>
                        </a:ln>
                        <a:effectLst>
                          <a:glow rad="12700">
                            <a:schemeClr val="bg1"/>
                          </a:glow>
                        </a:effectLst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</p:grpSp>
                  <p:cxnSp>
                    <p:nvCxnSpPr>
                      <p:cNvPr id="131" name="직선 화살표 연결선 130">
                        <a:extLst>
                          <a:ext uri="{FF2B5EF4-FFF2-40B4-BE49-F238E27FC236}">
                            <a16:creationId xmlns:a16="http://schemas.microsoft.com/office/drawing/2014/main" id="{E31FA2A1-C6CF-6392-A065-1FAE6BCB97D5}"/>
                          </a:ext>
                        </a:extLst>
                      </p:cNvPr>
                      <p:cNvCxnSpPr>
                        <a:cxnSpLocks/>
                        <a:stCxn id="129" idx="6"/>
                      </p:cNvCxnSpPr>
                      <p:nvPr/>
                    </p:nvCxnSpPr>
                    <p:spPr>
                      <a:xfrm>
                        <a:off x="5234899" y="3102013"/>
                        <a:ext cx="615950" cy="94362"/>
                      </a:xfrm>
                      <a:prstGeom prst="straightConnector1">
                        <a:avLst/>
                      </a:prstGeom>
                      <a:ln w="12700">
                        <a:solidFill>
                          <a:srgbClr val="FF0000"/>
                        </a:solidFill>
                        <a:tailEnd type="triangl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148" name="TextBox 147">
                        <a:extLst>
                          <a:ext uri="{FF2B5EF4-FFF2-40B4-BE49-F238E27FC236}">
                            <a16:creationId xmlns:a16="http://schemas.microsoft.com/office/drawing/2014/main" id="{D0F7CD91-0E04-AB60-2931-BC5BC66D365B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5352806" y="3269496"/>
                        <a:ext cx="466474" cy="246221"/>
                      </a:xfrm>
                      <a:prstGeom prst="rect">
                        <a:avLst/>
                      </a:prstGeom>
                      <a:noFill/>
                      <a:effectLst/>
                    </p:spPr>
                    <p:txBody>
                      <a:bodyPr wrap="none" lIns="0" tIns="0" rIns="0" bIns="0" rtlCol="0" anchor="t">
                        <a:spAutoFit/>
                      </a:bodyPr>
                      <a:lstStyle/>
                      <a:p>
                        <a:pPr algn="ctr"/>
                        <a:r>
                          <a:rPr lang="ko-KR" altLang="en-US" sz="800" dirty="0">
                            <a:solidFill>
                              <a:srgbClr val="FF0000"/>
                            </a:solidFill>
                            <a:latin typeface="Pretendard" panose="02000503000000020004" pitchFamily="2" charset="-127"/>
                            <a:ea typeface="Pretendard" panose="02000503000000020004" pitchFamily="2" charset="-127"/>
                            <a:cs typeface="Pretendard" panose="02000503000000020004" pitchFamily="2" charset="-127"/>
                          </a:rPr>
                          <a:t>얇고 뾰족한</a:t>
                        </a:r>
                        <a:endParaRPr lang="en-US" altLang="ko-KR" sz="800" dirty="0">
                          <a:solidFill>
                            <a:srgbClr val="FF0000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endParaRPr>
                      </a:p>
                      <a:p>
                        <a:pPr algn="ctr"/>
                        <a:r>
                          <a:rPr lang="ko-KR" altLang="en-US" sz="800" dirty="0">
                            <a:solidFill>
                              <a:srgbClr val="FF0000"/>
                            </a:solidFill>
                            <a:latin typeface="Pretendard" panose="02000503000000020004" pitchFamily="2" charset="-127"/>
                            <a:ea typeface="Pretendard" panose="02000503000000020004" pitchFamily="2" charset="-127"/>
                            <a:cs typeface="Pretendard" panose="02000503000000020004" pitchFamily="2" charset="-127"/>
                          </a:rPr>
                          <a:t>부챗살</a:t>
                        </a:r>
                        <a:endParaRPr lang="en-US" altLang="ko-KR" sz="800" dirty="0">
                          <a:solidFill>
                            <a:srgbClr val="FF0000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endParaRPr>
                      </a:p>
                    </p:txBody>
                  </p:sp>
                </p:grpSp>
              </p:grpSp>
              <p:sp>
                <p:nvSpPr>
                  <p:cNvPr id="150" name="TextBox 149">
                    <a:extLst>
                      <a:ext uri="{FF2B5EF4-FFF2-40B4-BE49-F238E27FC236}">
                        <a16:creationId xmlns:a16="http://schemas.microsoft.com/office/drawing/2014/main" id="{5EB77A23-8F9E-25A7-0BE2-D0A552F3DB2F}"/>
                      </a:ext>
                    </a:extLst>
                  </p:cNvPr>
                  <p:cNvSpPr txBox="1"/>
                  <p:nvPr/>
                </p:nvSpPr>
                <p:spPr>
                  <a:xfrm>
                    <a:off x="3550471" y="2576708"/>
                    <a:ext cx="1426673" cy="138499"/>
                  </a:xfrm>
                  <a:prstGeom prst="rect">
                    <a:avLst/>
                  </a:prstGeom>
                  <a:noFill/>
                  <a:effectLst/>
                </p:spPr>
                <p:txBody>
                  <a:bodyPr wrap="none" lIns="0" tIns="0" rIns="0" bIns="0" rtlCol="0" anchor="t">
                    <a:spAutoFit/>
                  </a:bodyPr>
                  <a:lstStyle/>
                  <a:p>
                    <a:pPr algn="ctr">
                      <a:spcAft>
                        <a:spcPts val="600"/>
                      </a:spcAft>
                    </a:pPr>
                    <a:r>
                      <a:rPr lang="en-US" altLang="ko-KR" sz="900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(1) </a:t>
                    </a:r>
                    <a:r>
                      <a:rPr lang="ko-KR" altLang="en-US" sz="900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사용 무기 </a:t>
                    </a:r>
                    <a:r>
                      <a:rPr lang="en-US" altLang="ko-KR" sz="900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‘</a:t>
                    </a:r>
                    <a:r>
                      <a:rPr lang="ko-KR" altLang="en-US" sz="900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부채</a:t>
                    </a:r>
                    <a:r>
                      <a:rPr lang="en-US" altLang="ko-KR" sz="900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’</a:t>
                    </a:r>
                    <a:r>
                      <a:rPr lang="ko-KR" altLang="en-US" sz="900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의 구조 분석</a:t>
                    </a:r>
                    <a:endParaRPr lang="en-US" altLang="ko-KR" sz="9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  <p:sp>
                <p:nvSpPr>
                  <p:cNvPr id="1073" name="TextBox 1072">
                    <a:extLst>
                      <a:ext uri="{FF2B5EF4-FFF2-40B4-BE49-F238E27FC236}">
                        <a16:creationId xmlns:a16="http://schemas.microsoft.com/office/drawing/2014/main" id="{67B3DBA2-C943-2DFE-3C99-5E7D4F5A3698}"/>
                      </a:ext>
                    </a:extLst>
                  </p:cNvPr>
                  <p:cNvSpPr txBox="1"/>
                  <p:nvPr/>
                </p:nvSpPr>
                <p:spPr>
                  <a:xfrm>
                    <a:off x="3795730" y="2753484"/>
                    <a:ext cx="936154" cy="195814"/>
                  </a:xfrm>
                  <a:prstGeom prst="rect">
                    <a:avLst/>
                  </a:prstGeom>
                  <a:noFill/>
                  <a:effectLst/>
                </p:spPr>
                <p:txBody>
                  <a:bodyPr wrap="none" lIns="0" tIns="72000" rIns="0" bIns="0" rtlCol="0" anchor="t">
                    <a:spAutoFit/>
                  </a:bodyPr>
                  <a:lstStyle/>
                  <a:p>
                    <a:pPr algn="ctr"/>
                    <a:r>
                      <a:rPr lang="ko-KR" altLang="en-US" sz="80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부채 </a:t>
                    </a:r>
                    <a:r>
                      <a:rPr lang="en-US" altLang="ko-KR" sz="80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=</a:t>
                    </a:r>
                    <a:r>
                      <a:rPr lang="en-US" altLang="ko-KR" sz="800" dirty="0">
                        <a:solidFill>
                          <a:schemeClr val="bg1">
                            <a:lumMod val="5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 </a:t>
                    </a:r>
                    <a:r>
                      <a:rPr lang="ko-KR" altLang="en-US" sz="800" dirty="0">
                        <a:solidFill>
                          <a:srgbClr val="0070C0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부챗살</a:t>
                    </a:r>
                    <a:r>
                      <a:rPr lang="ko-KR" altLang="en-US" sz="800" dirty="0">
                        <a:solidFill>
                          <a:schemeClr val="bg1">
                            <a:lumMod val="5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 </a:t>
                    </a:r>
                    <a:r>
                      <a:rPr lang="en-US" altLang="ko-KR" sz="80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+</a:t>
                    </a:r>
                    <a:r>
                      <a:rPr lang="en-US" altLang="ko-KR" sz="800" dirty="0">
                        <a:solidFill>
                          <a:schemeClr val="bg1">
                            <a:lumMod val="5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 </a:t>
                    </a:r>
                    <a:r>
                      <a:rPr lang="ko-KR" altLang="en-US" sz="800" dirty="0">
                        <a:solidFill>
                          <a:srgbClr val="0070C0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부채면</a:t>
                    </a:r>
                    <a:endParaRPr lang="en-US" altLang="ko-KR" sz="800" dirty="0">
                      <a:solidFill>
                        <a:srgbClr val="0070C0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endParaRPr>
                  </a:p>
                </p:txBody>
              </p:sp>
            </p:grpSp>
            <p:sp>
              <p:nvSpPr>
                <p:cNvPr id="1075" name="화살표: 아래쪽 1074">
                  <a:extLst>
                    <a:ext uri="{FF2B5EF4-FFF2-40B4-BE49-F238E27FC236}">
                      <a16:creationId xmlns:a16="http://schemas.microsoft.com/office/drawing/2014/main" id="{3B05074B-212B-4FE9-5973-316E37BF9946}"/>
                    </a:ext>
                  </a:extLst>
                </p:cNvPr>
                <p:cNvSpPr/>
                <p:nvPr/>
              </p:nvSpPr>
              <p:spPr>
                <a:xfrm rot="16200000">
                  <a:off x="8169481" y="3023527"/>
                  <a:ext cx="130082" cy="182845"/>
                </a:xfrm>
                <a:prstGeom prst="downArrow">
                  <a:avLst/>
                </a:prstGeom>
                <a:solidFill>
                  <a:srgbClr val="FAFCBC"/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88" name="그룹 87">
                  <a:extLst>
                    <a:ext uri="{FF2B5EF4-FFF2-40B4-BE49-F238E27FC236}">
                      <a16:creationId xmlns:a16="http://schemas.microsoft.com/office/drawing/2014/main" id="{218E0119-A095-1607-5090-894D3102EE86}"/>
                    </a:ext>
                  </a:extLst>
                </p:cNvPr>
                <p:cNvGrpSpPr/>
                <p:nvPr/>
              </p:nvGrpSpPr>
              <p:grpSpPr>
                <a:xfrm>
                  <a:off x="8403217" y="2359134"/>
                  <a:ext cx="3596695" cy="1511630"/>
                  <a:chOff x="8403217" y="2359134"/>
                  <a:chExt cx="3596695" cy="1511630"/>
                </a:xfrm>
              </p:grpSpPr>
              <p:sp>
                <p:nvSpPr>
                  <p:cNvPr id="163" name="직사각형 162">
                    <a:extLst>
                      <a:ext uri="{FF2B5EF4-FFF2-40B4-BE49-F238E27FC236}">
                        <a16:creationId xmlns:a16="http://schemas.microsoft.com/office/drawing/2014/main" id="{B33AE8B9-5CB2-64D9-454B-8A70CD67BDF5}"/>
                      </a:ext>
                    </a:extLst>
                  </p:cNvPr>
                  <p:cNvSpPr/>
                  <p:nvPr/>
                </p:nvSpPr>
                <p:spPr>
                  <a:xfrm>
                    <a:off x="8403217" y="2359134"/>
                    <a:ext cx="3596695" cy="1511630"/>
                  </a:xfrm>
                  <a:prstGeom prst="rect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64" name="직사각형 163">
                    <a:extLst>
                      <a:ext uri="{FF2B5EF4-FFF2-40B4-BE49-F238E27FC236}">
                        <a16:creationId xmlns:a16="http://schemas.microsoft.com/office/drawing/2014/main" id="{86DA9664-AACA-D6C2-5533-FB473031A56B}"/>
                      </a:ext>
                    </a:extLst>
                  </p:cNvPr>
                  <p:cNvSpPr/>
                  <p:nvPr/>
                </p:nvSpPr>
                <p:spPr>
                  <a:xfrm>
                    <a:off x="8403217" y="2359134"/>
                    <a:ext cx="3596694" cy="215053"/>
                  </a:xfrm>
                  <a:prstGeom prst="rect">
                    <a:avLst/>
                  </a:prstGeom>
                  <a:solidFill>
                    <a:srgbClr val="E1F2FF"/>
                  </a:solidFill>
                  <a:ln w="635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65" name="TextBox 164">
                    <a:extLst>
                      <a:ext uri="{FF2B5EF4-FFF2-40B4-BE49-F238E27FC236}">
                        <a16:creationId xmlns:a16="http://schemas.microsoft.com/office/drawing/2014/main" id="{097D42B9-A022-7927-DDF5-644C59CEA1EC}"/>
                      </a:ext>
                    </a:extLst>
                  </p:cNvPr>
                  <p:cNvSpPr txBox="1"/>
                  <p:nvPr/>
                </p:nvSpPr>
                <p:spPr>
                  <a:xfrm>
                    <a:off x="9746311" y="2397411"/>
                    <a:ext cx="910506" cy="138499"/>
                  </a:xfrm>
                  <a:prstGeom prst="rect">
                    <a:avLst/>
                  </a:prstGeom>
                  <a:noFill/>
                  <a:effectLst/>
                </p:spPr>
                <p:txBody>
                  <a:bodyPr wrap="none" lIns="0" tIns="0" rIns="0" bIns="0" rtlCol="0" anchor="t">
                    <a:spAutoFit/>
                  </a:bodyPr>
                  <a:lstStyle/>
                  <a:p>
                    <a:pPr algn="ctr">
                      <a:spcAft>
                        <a:spcPts val="600"/>
                      </a:spcAft>
                    </a:pPr>
                    <a:r>
                      <a:rPr lang="en-US" altLang="ko-KR" sz="900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(3) </a:t>
                    </a:r>
                    <a:r>
                      <a:rPr lang="ko-KR" altLang="en-US" sz="900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아이디어 구체화</a:t>
                    </a:r>
                    <a:endParaRPr lang="en-US" altLang="ko-KR" sz="9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  <p:sp>
                <p:nvSpPr>
                  <p:cNvPr id="166" name="TextBox 165">
                    <a:extLst>
                      <a:ext uri="{FF2B5EF4-FFF2-40B4-BE49-F238E27FC236}">
                        <a16:creationId xmlns:a16="http://schemas.microsoft.com/office/drawing/2014/main" id="{A8FE406E-169D-9F21-BC10-02B4692086BD}"/>
                      </a:ext>
                    </a:extLst>
                  </p:cNvPr>
                  <p:cNvSpPr txBox="1"/>
                  <p:nvPr/>
                </p:nvSpPr>
                <p:spPr>
                  <a:xfrm>
                    <a:off x="8794929" y="2574187"/>
                    <a:ext cx="2813271" cy="195814"/>
                  </a:xfrm>
                  <a:prstGeom prst="rect">
                    <a:avLst/>
                  </a:prstGeom>
                  <a:noFill/>
                  <a:effectLst/>
                </p:spPr>
                <p:txBody>
                  <a:bodyPr wrap="none" lIns="0" tIns="72000" rIns="0" bIns="0" rtlCol="0" anchor="t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800">
                        <a:solidFill>
                          <a:srgbClr val="0070C0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defRPr>
                    </a:lvl1pPr>
                  </a:lstStyle>
                  <a:p>
                    <a:pPr>
                      <a:spcAft>
                        <a:spcPts val="300"/>
                      </a:spcAft>
                    </a:pPr>
                    <a:r>
                      <a:rPr lang="ko-KR" altLang="en-US" dirty="0">
                        <a:solidFill>
                          <a:schemeClr val="tx1"/>
                        </a:solidFill>
                      </a:rPr>
                      <a:t>부챗살이 박힌 대상이 있다면 </a:t>
                    </a:r>
                    <a:r>
                      <a:rPr lang="ko-KR" altLang="en-US" dirty="0"/>
                      <a:t>번개가 유도</a:t>
                    </a:r>
                    <a:r>
                      <a:rPr lang="ko-KR" altLang="en-US" dirty="0">
                        <a:solidFill>
                          <a:schemeClr val="tx1"/>
                        </a:solidFill>
                      </a:rPr>
                      <a:t>되어 </a:t>
                    </a:r>
                    <a:r>
                      <a:rPr lang="ko-KR" altLang="en-US" dirty="0"/>
                      <a:t>피해를 한 곳에 집중</a:t>
                    </a:r>
                    <a:r>
                      <a:rPr lang="ko-KR" altLang="en-US" dirty="0">
                        <a:solidFill>
                          <a:schemeClr val="tx1"/>
                        </a:solidFill>
                      </a:rPr>
                      <a:t>한다</a:t>
                    </a:r>
                    <a:r>
                      <a:rPr lang="en-US" altLang="ko-KR" dirty="0">
                        <a:solidFill>
                          <a:schemeClr val="tx1"/>
                        </a:solidFill>
                      </a:rPr>
                      <a:t>.</a:t>
                    </a:r>
                  </a:p>
                </p:txBody>
              </p:sp>
              <p:grpSp>
                <p:nvGrpSpPr>
                  <p:cNvPr id="49" name="그룹 48">
                    <a:extLst>
                      <a:ext uri="{FF2B5EF4-FFF2-40B4-BE49-F238E27FC236}">
                        <a16:creationId xmlns:a16="http://schemas.microsoft.com/office/drawing/2014/main" id="{EC715EBA-5930-D62A-8CA2-6E45DA87E70A}"/>
                      </a:ext>
                    </a:extLst>
                  </p:cNvPr>
                  <p:cNvGrpSpPr/>
                  <p:nvPr/>
                </p:nvGrpSpPr>
                <p:grpSpPr>
                  <a:xfrm>
                    <a:off x="8837931" y="3054332"/>
                    <a:ext cx="2727266" cy="763620"/>
                    <a:chOff x="8845480" y="3233629"/>
                    <a:chExt cx="2727266" cy="763620"/>
                  </a:xfrm>
                </p:grpSpPr>
                <p:grpSp>
                  <p:nvGrpSpPr>
                    <p:cNvPr id="53" name="그룹 52">
                      <a:extLst>
                        <a:ext uri="{FF2B5EF4-FFF2-40B4-BE49-F238E27FC236}">
                          <a16:creationId xmlns:a16="http://schemas.microsoft.com/office/drawing/2014/main" id="{6B5829DB-B6EA-E99D-2752-D898ABEF8CE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845480" y="3233629"/>
                      <a:ext cx="1198104" cy="763620"/>
                      <a:chOff x="8741452" y="3233629"/>
                      <a:chExt cx="1198104" cy="763620"/>
                    </a:xfrm>
                  </p:grpSpPr>
                  <p:pic>
                    <p:nvPicPr>
                      <p:cNvPr id="1039" name="Picture 6">
                        <a:extLst>
                          <a:ext uri="{FF2B5EF4-FFF2-40B4-BE49-F238E27FC236}">
                            <a16:creationId xmlns:a16="http://schemas.microsoft.com/office/drawing/2014/main" id="{985BB1B6-CB47-1818-6393-BC31E7803EB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8">
                        <a:alphaModFix amt="95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6522" t="3989" r="31256" b="3115"/>
                      <a:stretch>
                        <a:fillRect/>
                      </a:stretch>
                    </p:blipFill>
                    <p:spPr bwMode="auto">
                      <a:xfrm flipH="1">
                        <a:off x="8741452" y="3233629"/>
                        <a:ext cx="1198104" cy="510065"/>
                      </a:xfrm>
                      <a:prstGeom prst="rect">
                        <a:avLst/>
                      </a:prstGeom>
                      <a:noFill/>
                      <a:effectLst>
                        <a:glow rad="25400">
                          <a:schemeClr val="accent4">
                            <a:lumMod val="20000"/>
                            <a:lumOff val="80000"/>
                            <a:alpha val="60000"/>
                          </a:schemeClr>
                        </a:glow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sp>
                    <p:nvSpPr>
                      <p:cNvPr id="1077" name="TextBox 1076">
                        <a:extLst>
                          <a:ext uri="{FF2B5EF4-FFF2-40B4-BE49-F238E27FC236}">
                            <a16:creationId xmlns:a16="http://schemas.microsoft.com/office/drawing/2014/main" id="{C8653DB4-6B60-0047-3EFC-29CB97606DC2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934143" y="3781805"/>
                        <a:ext cx="812723" cy="215444"/>
                      </a:xfrm>
                      <a:prstGeom prst="rect">
                        <a:avLst/>
                      </a:prstGeom>
                      <a:noFill/>
                      <a:effectLst/>
                    </p:spPr>
                    <p:txBody>
                      <a:bodyPr wrap="none" lIns="0" tIns="0" rIns="0" bIns="0" rtlCol="0" anchor="t">
                        <a:spAutoFit/>
                      </a:bodyPr>
                      <a:lstStyle/>
                      <a:p>
                        <a:pPr algn="ctr"/>
                        <a:r>
                          <a:rPr lang="en-US" altLang="ko-KR" sz="70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Pretendard" panose="02000503000000020004" pitchFamily="2" charset="-127"/>
                            <a:ea typeface="Pretendard" panose="02000503000000020004" pitchFamily="2" charset="-127"/>
                            <a:cs typeface="Pretendard" panose="02000503000000020004" pitchFamily="2" charset="-127"/>
                          </a:rPr>
                          <a:t>&lt;</a:t>
                        </a:r>
                        <a:r>
                          <a:rPr lang="ko-KR" altLang="en-US" sz="70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Pretendard" panose="02000503000000020004" pitchFamily="2" charset="-127"/>
                            <a:ea typeface="Pretendard" panose="02000503000000020004" pitchFamily="2" charset="-127"/>
                            <a:cs typeface="Pretendard" panose="02000503000000020004" pitchFamily="2" charset="-127"/>
                          </a:rPr>
                          <a:t>기본 번개 방출 예시</a:t>
                        </a:r>
                        <a:r>
                          <a:rPr lang="en-US" altLang="ko-KR" sz="70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Pretendard" panose="02000503000000020004" pitchFamily="2" charset="-127"/>
                            <a:ea typeface="Pretendard" panose="02000503000000020004" pitchFamily="2" charset="-127"/>
                            <a:cs typeface="Pretendard" panose="02000503000000020004" pitchFamily="2" charset="-127"/>
                          </a:rPr>
                          <a:t>&gt;</a:t>
                        </a:r>
                      </a:p>
                      <a:p>
                        <a:pPr algn="ctr"/>
                        <a:r>
                          <a:rPr lang="ko-KR" altLang="en-US" sz="70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Pretendard" panose="02000503000000020004" pitchFamily="2" charset="-127"/>
                            <a:ea typeface="Pretendard" panose="02000503000000020004" pitchFamily="2" charset="-127"/>
                            <a:cs typeface="Pretendard" panose="02000503000000020004" pitchFamily="2" charset="-127"/>
                          </a:rPr>
                          <a:t>여러 갈래 </a:t>
                        </a:r>
                        <a:r>
                          <a:rPr lang="en-US" altLang="ko-KR" sz="70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Pretendard" panose="02000503000000020004" pitchFamily="2" charset="-127"/>
                            <a:ea typeface="Pretendard" panose="02000503000000020004" pitchFamily="2" charset="-127"/>
                            <a:cs typeface="Pretendard" panose="02000503000000020004" pitchFamily="2" charset="-127"/>
                          </a:rPr>
                          <a:t>/ </a:t>
                        </a:r>
                        <a:r>
                          <a:rPr lang="ko-KR" altLang="en-US" sz="70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Pretendard" panose="02000503000000020004" pitchFamily="2" charset="-127"/>
                            <a:ea typeface="Pretendard" panose="02000503000000020004" pitchFamily="2" charset="-127"/>
                            <a:cs typeface="Pretendard" panose="02000503000000020004" pitchFamily="2" charset="-127"/>
                          </a:rPr>
                          <a:t>분산된 피해</a:t>
                        </a:r>
                        <a:endParaRPr lang="en-US" altLang="ko-KR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endParaRPr>
                      </a:p>
                    </p:txBody>
                  </p:sp>
                </p:grpSp>
                <p:grpSp>
                  <p:nvGrpSpPr>
                    <p:cNvPr id="52" name="그룹 51">
                      <a:extLst>
                        <a:ext uri="{FF2B5EF4-FFF2-40B4-BE49-F238E27FC236}">
                          <a16:creationId xmlns:a16="http://schemas.microsoft.com/office/drawing/2014/main" id="{292E4DE6-4224-F07E-7FD9-9974AFB6E3D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366721" y="3350637"/>
                      <a:ext cx="1206025" cy="646612"/>
                      <a:chOff x="10366721" y="3350637"/>
                      <a:chExt cx="1206025" cy="646612"/>
                    </a:xfrm>
                  </p:grpSpPr>
                  <p:grpSp>
                    <p:nvGrpSpPr>
                      <p:cNvPr id="1050" name="그룹 1049">
                        <a:extLst>
                          <a:ext uri="{FF2B5EF4-FFF2-40B4-BE49-F238E27FC236}">
                            <a16:creationId xmlns:a16="http://schemas.microsoft.com/office/drawing/2014/main" id="{110F28A5-0253-DA83-23DC-DC4B325482A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0366721" y="3350637"/>
                        <a:ext cx="1206025" cy="333838"/>
                        <a:chOff x="4730532" y="6675068"/>
                        <a:chExt cx="1615469" cy="340035"/>
                      </a:xfrm>
                    </p:grpSpPr>
                    <p:pic>
                      <p:nvPicPr>
                        <p:cNvPr id="1056" name="그림 1055" descr="빛이(가) 표시된 사진&#10;&#10;AI 생성 콘텐츠는 정확하지 않을 수 있습니다.">
                          <a:extLst>
                            <a:ext uri="{FF2B5EF4-FFF2-40B4-BE49-F238E27FC236}">
                              <a16:creationId xmlns:a16="http://schemas.microsoft.com/office/drawing/2014/main" id="{04BEF30C-2AE0-D800-E789-DC5F34B8790C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0247" t="38729" r="64139" b="2158"/>
                        <a:stretch>
                          <a:fillRect/>
                        </a:stretch>
                      </p:blipFill>
                      <p:spPr>
                        <a:xfrm rot="16200000">
                          <a:off x="5368249" y="6037351"/>
                          <a:ext cx="340033" cy="1615468"/>
                        </a:xfrm>
                        <a:prstGeom prst="rect">
                          <a:avLst/>
                        </a:prstGeom>
                        <a:effectLst>
                          <a:glow rad="25400">
                            <a:schemeClr val="accent4">
                              <a:lumMod val="20000"/>
                              <a:lumOff val="80000"/>
                            </a:schemeClr>
                          </a:glow>
                          <a:softEdge rad="0"/>
                        </a:effectLst>
                      </p:spPr>
                    </p:pic>
                    <p:pic>
                      <p:nvPicPr>
                        <p:cNvPr id="1057" name="그림 1056" descr="공구, 칼, 근접 무기, 칼날이(가) 표시된 사진&#10;&#10;AI 생성 콘텐츠는 정확하지 않을 수 있습니다.">
                          <a:extLst>
                            <a:ext uri="{FF2B5EF4-FFF2-40B4-BE49-F238E27FC236}">
                              <a16:creationId xmlns:a16="http://schemas.microsoft.com/office/drawing/2014/main" id="{260A0F4E-EB43-48EF-CC21-4DC6D807CD5B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 rot="10800000">
                          <a:off x="5829819" y="6725577"/>
                          <a:ext cx="492662" cy="83211"/>
                        </a:xfrm>
                        <a:prstGeom prst="rect">
                          <a:avLst/>
                        </a:prstGeom>
                        <a:effectLst>
                          <a:glow rad="12700">
                            <a:srgbClr val="FFFF00">
                              <a:alpha val="26000"/>
                            </a:srgbClr>
                          </a:glow>
                        </a:effectLst>
                      </p:spPr>
                    </p:pic>
                    <p:pic>
                      <p:nvPicPr>
                        <p:cNvPr id="1058" name="그림 1057" descr="빛이(가) 표시된 사진&#10;&#10;AI 생성 콘텐츠는 정확하지 않을 수 있습니다.">
                          <a:extLst>
                            <a:ext uri="{FF2B5EF4-FFF2-40B4-BE49-F238E27FC236}">
                              <a16:creationId xmlns:a16="http://schemas.microsoft.com/office/drawing/2014/main" id="{CA89C67C-34B9-5023-0F37-0B2F31C30700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9">
                          <a:alphaModFix amt="50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0247" t="80698" r="64139" b="2157"/>
                        <a:stretch>
                          <a:fillRect/>
                        </a:stretch>
                      </p:blipFill>
                      <p:spPr>
                        <a:xfrm rot="16200000">
                          <a:off x="5941713" y="6610815"/>
                          <a:ext cx="340033" cy="468543"/>
                        </a:xfrm>
                        <a:prstGeom prst="rect">
                          <a:avLst/>
                        </a:prstGeom>
                        <a:effectLst/>
                      </p:spPr>
                    </p:pic>
                  </p:grpSp>
                  <p:sp>
                    <p:nvSpPr>
                      <p:cNvPr id="1078" name="TextBox 1077">
                        <a:extLst>
                          <a:ext uri="{FF2B5EF4-FFF2-40B4-BE49-F238E27FC236}">
                            <a16:creationId xmlns:a16="http://schemas.microsoft.com/office/drawing/2014/main" id="{63298FA6-62EE-74A0-5788-7A85B55A1F68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0601844" y="3781805"/>
                        <a:ext cx="735779" cy="215444"/>
                      </a:xfrm>
                      <a:prstGeom prst="rect">
                        <a:avLst/>
                      </a:prstGeom>
                      <a:noFill/>
                      <a:effectLst/>
                    </p:spPr>
                    <p:txBody>
                      <a:bodyPr wrap="none" lIns="0" tIns="0" rIns="0" bIns="0" rtlCol="0" anchor="t">
                        <a:spAutoFit/>
                      </a:bodyPr>
                      <a:lstStyle/>
                      <a:p>
                        <a:pPr algn="ctr"/>
                        <a:r>
                          <a:rPr lang="en-US" altLang="ko-KR" sz="70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Pretendard" panose="02000503000000020004" pitchFamily="2" charset="-127"/>
                            <a:ea typeface="Pretendard" panose="02000503000000020004" pitchFamily="2" charset="-127"/>
                            <a:cs typeface="Pretendard" panose="02000503000000020004" pitchFamily="2" charset="-127"/>
                          </a:rPr>
                          <a:t>&lt;</a:t>
                        </a:r>
                        <a:r>
                          <a:rPr lang="ko-KR" altLang="en-US" sz="70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Pretendard" panose="02000503000000020004" pitchFamily="2" charset="-127"/>
                            <a:ea typeface="Pretendard" panose="02000503000000020004" pitchFamily="2" charset="-127"/>
                            <a:cs typeface="Pretendard" panose="02000503000000020004" pitchFamily="2" charset="-127"/>
                          </a:rPr>
                          <a:t>번개 유도 예시</a:t>
                        </a:r>
                        <a:r>
                          <a:rPr lang="en-US" altLang="ko-KR" sz="70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Pretendard" panose="02000503000000020004" pitchFamily="2" charset="-127"/>
                            <a:ea typeface="Pretendard" panose="02000503000000020004" pitchFamily="2" charset="-127"/>
                            <a:cs typeface="Pretendard" panose="02000503000000020004" pitchFamily="2" charset="-127"/>
                          </a:rPr>
                          <a:t>&gt;</a:t>
                        </a:r>
                      </a:p>
                      <a:p>
                        <a:pPr algn="ctr"/>
                        <a:r>
                          <a:rPr lang="ko-KR" altLang="en-US" sz="70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Pretendard" panose="02000503000000020004" pitchFamily="2" charset="-127"/>
                            <a:ea typeface="Pretendard" panose="02000503000000020004" pitchFamily="2" charset="-127"/>
                            <a:cs typeface="Pretendard" panose="02000503000000020004" pitchFamily="2" charset="-127"/>
                          </a:rPr>
                          <a:t>한 갈래 </a:t>
                        </a:r>
                        <a:r>
                          <a:rPr lang="en-US" altLang="ko-KR" sz="70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Pretendard" panose="02000503000000020004" pitchFamily="2" charset="-127"/>
                            <a:ea typeface="Pretendard" panose="02000503000000020004" pitchFamily="2" charset="-127"/>
                            <a:cs typeface="Pretendard" panose="02000503000000020004" pitchFamily="2" charset="-127"/>
                          </a:rPr>
                          <a:t>/ </a:t>
                        </a:r>
                        <a:r>
                          <a:rPr lang="ko-KR" altLang="en-US" sz="70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Pretendard" panose="02000503000000020004" pitchFamily="2" charset="-127"/>
                            <a:ea typeface="Pretendard" panose="02000503000000020004" pitchFamily="2" charset="-127"/>
                            <a:cs typeface="Pretendard" panose="02000503000000020004" pitchFamily="2" charset="-127"/>
                          </a:rPr>
                          <a:t>집중된 피해</a:t>
                        </a:r>
                        <a:endParaRPr lang="en-US" altLang="ko-KR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endParaRPr>
                      </a:p>
                    </p:txBody>
                  </p:sp>
                </p:grpSp>
              </p:grpSp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9513C90B-0750-0A7A-4A6D-D464CDAA3FA6}"/>
                      </a:ext>
                    </a:extLst>
                  </p:cNvPr>
                  <p:cNvSpPr txBox="1"/>
                  <p:nvPr/>
                </p:nvSpPr>
                <p:spPr>
                  <a:xfrm>
                    <a:off x="9132361" y="2791211"/>
                    <a:ext cx="2138406" cy="107722"/>
                  </a:xfrm>
                  <a:prstGeom prst="rect">
                    <a:avLst/>
                  </a:prstGeom>
                  <a:noFill/>
                  <a:effectLst/>
                </p:spPr>
                <p:txBody>
                  <a:bodyPr wrap="none" lIns="0" tIns="0" rIns="0" bIns="0" rtlCol="0" anchor="t">
                    <a:spAutoFit/>
                  </a:bodyPr>
                  <a:lstStyle/>
                  <a:p>
                    <a:pPr algn="ctr"/>
                    <a:r>
                      <a:rPr lang="ko-KR" altLang="en-US" sz="7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부챗살 발사 →  </a:t>
                    </a:r>
                    <a:r>
                      <a:rPr lang="ko-KR" altLang="en-US" sz="7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AFCBC"/>
                        </a:highlight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‘</a:t>
                    </a:r>
                    <a:r>
                      <a:rPr lang="ko-KR" altLang="en-US" sz="700" dirty="0" err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AFCBC"/>
                        </a:highlight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천뢰침</a:t>
                    </a:r>
                    <a:r>
                      <a:rPr lang="ko-KR" altLang="en-US" sz="7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AFCBC"/>
                        </a:highlight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 </a:t>
                    </a:r>
                    <a:r>
                      <a:rPr lang="en-US" altLang="ko-KR" sz="7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AFCBC"/>
                        </a:highlight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- </a:t>
                    </a:r>
                    <a:r>
                      <a:rPr lang="ko-KR" altLang="en-US" sz="7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AFCBC"/>
                        </a:highlight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식’</a:t>
                    </a:r>
                    <a:r>
                      <a:rPr lang="ko-KR" altLang="en-US" sz="7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 효과 부여 →</a:t>
                    </a:r>
                    <a:r>
                      <a:rPr lang="en-US" altLang="ko-KR" sz="7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 </a:t>
                    </a:r>
                    <a:r>
                      <a:rPr lang="ko-KR" altLang="en-US" sz="7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대상에게 </a:t>
                    </a:r>
                    <a:r>
                      <a:rPr lang="ko-KR" altLang="en-US" sz="7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AFCBC"/>
                        </a:highlight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번개 유도</a:t>
                    </a:r>
                  </a:p>
                </p:txBody>
              </p:sp>
            </p:grpSp>
          </p:grpSp>
        </p:grp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435529F3-5C38-AFCE-0E87-C9D6C6300F3E}"/>
              </a:ext>
            </a:extLst>
          </p:cNvPr>
          <p:cNvGrpSpPr/>
          <p:nvPr/>
        </p:nvGrpSpPr>
        <p:grpSpPr>
          <a:xfrm>
            <a:off x="192088" y="905593"/>
            <a:ext cx="2248834" cy="413018"/>
            <a:chOff x="192088" y="913562"/>
            <a:chExt cx="2248834" cy="413018"/>
          </a:xfrm>
        </p:grpSpPr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4FB360D3-B72E-AF8E-7FE6-8BFBAAFCC3C4}"/>
                </a:ext>
              </a:extLst>
            </p:cNvPr>
            <p:cNvSpPr txBox="1"/>
            <p:nvPr/>
          </p:nvSpPr>
          <p:spPr>
            <a:xfrm>
              <a:off x="192088" y="913562"/>
              <a:ext cx="372465" cy="16842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effectLst/>
          </p:spPr>
          <p:txBody>
            <a:bodyPr wrap="none" lIns="36000" tIns="7200" rIns="36000" bIns="7200" rtlCol="0" anchor="t">
              <a:spAutoFit/>
            </a:bodyPr>
            <a:lstStyle/>
            <a:p>
              <a:pPr>
                <a:spcAft>
                  <a:spcPts val="400"/>
                </a:spcAft>
              </a:pPr>
              <a:r>
                <a: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#</a:t>
              </a:r>
              <a:r>
                <a:rPr lang="ko-KR" altLang="en-US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도사</a:t>
              </a:r>
              <a:endPara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85C8F48D-8BDC-FA03-96EF-4CB5AF7AB6EF}"/>
                </a:ext>
              </a:extLst>
            </p:cNvPr>
            <p:cNvSpPr txBox="1"/>
            <p:nvPr/>
          </p:nvSpPr>
          <p:spPr>
            <a:xfrm>
              <a:off x="733654" y="913562"/>
              <a:ext cx="372465" cy="16842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effectLst/>
          </p:spPr>
          <p:txBody>
            <a:bodyPr wrap="none" lIns="36000" tIns="7200" rIns="36000" bIns="7200" rtlCol="0" anchor="t">
              <a:spAutoFit/>
            </a:bodyPr>
            <a:lstStyle/>
            <a:p>
              <a:pPr>
                <a:spcAft>
                  <a:spcPts val="400"/>
                </a:spcAft>
              </a:pPr>
              <a:r>
                <a: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#</a:t>
              </a:r>
              <a:r>
                <a:rPr lang="ko-KR" altLang="en-US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부채</a:t>
              </a:r>
              <a:endPara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75B970A1-547C-20B9-A99C-9FC2C246EA92}"/>
                </a:ext>
              </a:extLst>
            </p:cNvPr>
            <p:cNvSpPr txBox="1"/>
            <p:nvPr/>
          </p:nvSpPr>
          <p:spPr>
            <a:xfrm>
              <a:off x="1275220" y="913562"/>
              <a:ext cx="372465" cy="16842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effectLst/>
          </p:spPr>
          <p:txBody>
            <a:bodyPr wrap="none" lIns="36000" tIns="7200" rIns="36000" bIns="7200" rtlCol="0" anchor="t">
              <a:spAutoFit/>
            </a:bodyPr>
            <a:lstStyle/>
            <a:p>
              <a:pPr>
                <a:spcAft>
                  <a:spcPts val="400"/>
                </a:spcAft>
              </a:pPr>
              <a:r>
                <a: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#</a:t>
              </a:r>
              <a:r>
                <a:rPr lang="ko-KR" altLang="en-US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번개</a:t>
              </a:r>
              <a:endPara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D7FFAB57-6688-1037-A3F6-7EC8E9FF9F72}"/>
                </a:ext>
              </a:extLst>
            </p:cNvPr>
            <p:cNvSpPr txBox="1"/>
            <p:nvPr/>
          </p:nvSpPr>
          <p:spPr>
            <a:xfrm>
              <a:off x="192088" y="1158151"/>
              <a:ext cx="1127479" cy="16842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effectLst/>
          </p:spPr>
          <p:txBody>
            <a:bodyPr wrap="none" lIns="36000" tIns="7200" rIns="36000" bIns="7200" rtlCol="0" anchor="t">
              <a:spAutoFit/>
            </a:bodyPr>
            <a:lstStyle/>
            <a:p>
              <a:pPr>
                <a:spcAft>
                  <a:spcPts val="400"/>
                </a:spcAft>
              </a:pPr>
              <a:r>
                <a: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#</a:t>
              </a:r>
              <a:r>
                <a:rPr lang="ko-KR" altLang="en-US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단일 대상 높은 피해</a:t>
              </a:r>
              <a:endPara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B2A7F8F1-7A2A-D0D8-01FB-740216663B86}"/>
                </a:ext>
              </a:extLst>
            </p:cNvPr>
            <p:cNvSpPr txBox="1"/>
            <p:nvPr/>
          </p:nvSpPr>
          <p:spPr>
            <a:xfrm>
              <a:off x="1816786" y="913562"/>
              <a:ext cx="624136" cy="16842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effectLst/>
          </p:spPr>
          <p:txBody>
            <a:bodyPr wrap="none" lIns="36000" tIns="7200" rIns="36000" bIns="7200" rtlCol="0" anchor="t">
              <a:spAutoFit/>
            </a:bodyPr>
            <a:lstStyle/>
            <a:p>
              <a:pPr>
                <a:spcAft>
                  <a:spcPts val="400"/>
                </a:spcAft>
              </a:pPr>
              <a:r>
                <a: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#</a:t>
              </a:r>
              <a:r>
                <a:rPr lang="ko-KR" altLang="en-US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방어 무시</a:t>
              </a:r>
              <a:endPara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sp>
        <p:nvSpPr>
          <p:cNvPr id="181" name="화살표: 아래쪽 180">
            <a:extLst>
              <a:ext uri="{FF2B5EF4-FFF2-40B4-BE49-F238E27FC236}">
                <a16:creationId xmlns:a16="http://schemas.microsoft.com/office/drawing/2014/main" id="{B49D9F4E-DDCD-EF3F-A41A-543062D7141B}"/>
              </a:ext>
            </a:extLst>
          </p:cNvPr>
          <p:cNvSpPr/>
          <p:nvPr/>
        </p:nvSpPr>
        <p:spPr>
          <a:xfrm rot="16200000">
            <a:off x="5052294" y="5558981"/>
            <a:ext cx="130082" cy="182845"/>
          </a:xfrm>
          <a:prstGeom prst="downArrow">
            <a:avLst/>
          </a:prstGeom>
          <a:solidFill>
            <a:srgbClr val="FAFCBC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1" name="직사각형 1080">
            <a:extLst>
              <a:ext uri="{FF2B5EF4-FFF2-40B4-BE49-F238E27FC236}">
                <a16:creationId xmlns:a16="http://schemas.microsoft.com/office/drawing/2014/main" id="{5045E08C-A6B6-4BA6-B9EC-73F3D7F0A3AE}"/>
              </a:ext>
            </a:extLst>
          </p:cNvPr>
          <p:cNvSpPr/>
          <p:nvPr/>
        </p:nvSpPr>
        <p:spPr>
          <a:xfrm>
            <a:off x="5286029" y="4894588"/>
            <a:ext cx="3549507" cy="151163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2" name="직사각형 1081">
            <a:extLst>
              <a:ext uri="{FF2B5EF4-FFF2-40B4-BE49-F238E27FC236}">
                <a16:creationId xmlns:a16="http://schemas.microsoft.com/office/drawing/2014/main" id="{F64D391A-B1D7-FEDD-C940-AEDBA0FF8D86}"/>
              </a:ext>
            </a:extLst>
          </p:cNvPr>
          <p:cNvSpPr/>
          <p:nvPr/>
        </p:nvSpPr>
        <p:spPr>
          <a:xfrm>
            <a:off x="5286030" y="4894588"/>
            <a:ext cx="3549506" cy="215053"/>
          </a:xfrm>
          <a:prstGeom prst="rect">
            <a:avLst/>
          </a:prstGeom>
          <a:solidFill>
            <a:srgbClr val="0070C0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3" name="TextBox 1082">
            <a:extLst>
              <a:ext uri="{FF2B5EF4-FFF2-40B4-BE49-F238E27FC236}">
                <a16:creationId xmlns:a16="http://schemas.microsoft.com/office/drawing/2014/main" id="{BBC71BEC-B7BE-A8DB-7CA1-52F36542DABB}"/>
              </a:ext>
            </a:extLst>
          </p:cNvPr>
          <p:cNvSpPr txBox="1"/>
          <p:nvPr/>
        </p:nvSpPr>
        <p:spPr>
          <a:xfrm>
            <a:off x="5874827" y="4932865"/>
            <a:ext cx="807913" cy="138499"/>
          </a:xfrm>
          <a:prstGeom prst="rect">
            <a:avLst/>
          </a:prstGeom>
          <a:noFill/>
          <a:effectLst/>
        </p:spPr>
        <p:txBody>
          <a:bodyPr wrap="none" lIns="0" tIns="0" rIns="0" bIns="0" rtlCol="0" anchor="t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altLang="ko-KR" sz="9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(2) </a:t>
            </a:r>
            <a:r>
              <a:rPr lang="ko-KR" altLang="en-US" sz="9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아이디어 획득</a:t>
            </a:r>
            <a:endParaRPr lang="en-US" altLang="ko-KR" sz="900" dirty="0">
              <a:solidFill>
                <a:schemeClr val="bg1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033" name="직사각형 1032">
            <a:extLst>
              <a:ext uri="{FF2B5EF4-FFF2-40B4-BE49-F238E27FC236}">
                <a16:creationId xmlns:a16="http://schemas.microsoft.com/office/drawing/2014/main" id="{E9A98D71-C238-093C-C360-19ABA5B72CDC}"/>
              </a:ext>
            </a:extLst>
          </p:cNvPr>
          <p:cNvSpPr/>
          <p:nvPr/>
        </p:nvSpPr>
        <p:spPr>
          <a:xfrm>
            <a:off x="2768870" y="4894588"/>
            <a:ext cx="2179770" cy="151163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4" name="직사각형 1033">
            <a:extLst>
              <a:ext uri="{FF2B5EF4-FFF2-40B4-BE49-F238E27FC236}">
                <a16:creationId xmlns:a16="http://schemas.microsoft.com/office/drawing/2014/main" id="{60503978-B8DE-47EF-7890-E914551FD640}"/>
              </a:ext>
            </a:extLst>
          </p:cNvPr>
          <p:cNvSpPr/>
          <p:nvPr/>
        </p:nvSpPr>
        <p:spPr>
          <a:xfrm>
            <a:off x="2768870" y="4894588"/>
            <a:ext cx="2179770" cy="215053"/>
          </a:xfrm>
          <a:prstGeom prst="rect">
            <a:avLst/>
          </a:prstGeom>
          <a:solidFill>
            <a:srgbClr val="0070C0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6" name="TextBox 1035">
            <a:extLst>
              <a:ext uri="{FF2B5EF4-FFF2-40B4-BE49-F238E27FC236}">
                <a16:creationId xmlns:a16="http://schemas.microsoft.com/office/drawing/2014/main" id="{D23EEE05-76EC-C594-1E37-DD46F2978DAA}"/>
              </a:ext>
            </a:extLst>
          </p:cNvPr>
          <p:cNvSpPr txBox="1"/>
          <p:nvPr/>
        </p:nvSpPr>
        <p:spPr>
          <a:xfrm>
            <a:off x="3236790" y="4932865"/>
            <a:ext cx="1243930" cy="138499"/>
          </a:xfrm>
          <a:prstGeom prst="rect">
            <a:avLst/>
          </a:prstGeom>
          <a:noFill/>
          <a:effectLst/>
        </p:spPr>
        <p:txBody>
          <a:bodyPr wrap="none" lIns="0" tIns="0" rIns="0" bIns="0" rtlCol="0" anchor="t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altLang="ko-KR" sz="9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(1) </a:t>
            </a:r>
            <a:r>
              <a:rPr lang="ko-KR" altLang="en-US" sz="9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피뢰침의 동작 원리 분석</a:t>
            </a:r>
            <a:endParaRPr lang="en-US" altLang="ko-KR" sz="900" dirty="0">
              <a:solidFill>
                <a:schemeClr val="bg1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84" name="화살표: 아래쪽 183">
            <a:extLst>
              <a:ext uri="{FF2B5EF4-FFF2-40B4-BE49-F238E27FC236}">
                <a16:creationId xmlns:a16="http://schemas.microsoft.com/office/drawing/2014/main" id="{F65C1AEB-ECBA-B830-0B00-93EDA6B8E3DF}"/>
              </a:ext>
            </a:extLst>
          </p:cNvPr>
          <p:cNvSpPr/>
          <p:nvPr/>
        </p:nvSpPr>
        <p:spPr>
          <a:xfrm rot="16200000">
            <a:off x="9173230" y="5558981"/>
            <a:ext cx="130082" cy="182845"/>
          </a:xfrm>
          <a:prstGeom prst="downArrow">
            <a:avLst/>
          </a:prstGeom>
          <a:solidFill>
            <a:srgbClr val="FAFCBC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BB6CA368-F55B-2883-E4B7-F95AA984C011}"/>
              </a:ext>
            </a:extLst>
          </p:cNvPr>
          <p:cNvSpPr/>
          <p:nvPr/>
        </p:nvSpPr>
        <p:spPr>
          <a:xfrm>
            <a:off x="9705551" y="4894588"/>
            <a:ext cx="3637891" cy="151163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BBE060A2-10C2-7DFA-1964-1AE5E2979334}"/>
              </a:ext>
            </a:extLst>
          </p:cNvPr>
          <p:cNvSpPr/>
          <p:nvPr/>
        </p:nvSpPr>
        <p:spPr>
          <a:xfrm>
            <a:off x="9705552" y="4894588"/>
            <a:ext cx="3637890" cy="215053"/>
          </a:xfrm>
          <a:prstGeom prst="rect">
            <a:avLst/>
          </a:prstGeom>
          <a:solidFill>
            <a:srgbClr val="0070C0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742FD433-5937-BEEE-7852-EFE56A116EF8}"/>
              </a:ext>
            </a:extLst>
          </p:cNvPr>
          <p:cNvSpPr txBox="1"/>
          <p:nvPr/>
        </p:nvSpPr>
        <p:spPr>
          <a:xfrm>
            <a:off x="11069244" y="4932865"/>
            <a:ext cx="910506" cy="138499"/>
          </a:xfrm>
          <a:prstGeom prst="rect">
            <a:avLst/>
          </a:prstGeom>
          <a:noFill/>
          <a:effectLst/>
        </p:spPr>
        <p:txBody>
          <a:bodyPr wrap="none" lIns="0" tIns="0" rIns="0" bIns="0" rtlCol="0" anchor="t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altLang="ko-KR" sz="9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(3) </a:t>
            </a:r>
            <a:r>
              <a:rPr lang="ko-KR" altLang="en-US" sz="9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아이디어 구체화</a:t>
            </a:r>
            <a:endParaRPr lang="en-US" altLang="ko-KR" sz="900" dirty="0">
              <a:solidFill>
                <a:schemeClr val="bg1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E1C94CF9-DDE5-843C-1ED3-5E8B12E59939}"/>
              </a:ext>
            </a:extLst>
          </p:cNvPr>
          <p:cNvSpPr txBox="1"/>
          <p:nvPr/>
        </p:nvSpPr>
        <p:spPr>
          <a:xfrm>
            <a:off x="10016882" y="5109641"/>
            <a:ext cx="3015248" cy="442035"/>
          </a:xfrm>
          <a:prstGeom prst="rect">
            <a:avLst/>
          </a:prstGeom>
          <a:noFill/>
          <a:effectLst/>
        </p:spPr>
        <p:txBody>
          <a:bodyPr wrap="none" lIns="0" tIns="72000" rIns="0" bIns="0" rtlCol="0" anchor="t">
            <a:spAutoFit/>
          </a:bodyPr>
          <a:lstStyle>
            <a:defPPr>
              <a:defRPr lang="ko-KR"/>
            </a:defPPr>
            <a:lvl1pPr algn="ctr">
              <a:defRPr sz="800">
                <a:solidFill>
                  <a:srgbClr val="0070C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ko-KR" altLang="en-US" dirty="0">
                <a:solidFill>
                  <a:schemeClr val="tx1"/>
                </a:solidFill>
              </a:rPr>
              <a:t>대상의 몸에 박힌 부챗살로 인해 지면이 아닌 대상의 신체 내부로 번개를 분산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ko-KR" altLang="en-US" dirty="0">
                <a:solidFill>
                  <a:schemeClr val="tx1"/>
                </a:solidFill>
              </a:rPr>
              <a:t>→ 방어력이 상대적으로 낮은 내부를 직접적으로 공격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ko-KR" altLang="en-US" dirty="0">
                <a:solidFill>
                  <a:schemeClr val="tx1"/>
                </a:solidFill>
              </a:rPr>
              <a:t>→ 방어 무시 효과 추가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091" name="TextBox 1090">
            <a:extLst>
              <a:ext uri="{FF2B5EF4-FFF2-40B4-BE49-F238E27FC236}">
                <a16:creationId xmlns:a16="http://schemas.microsoft.com/office/drawing/2014/main" id="{0FDD33F7-189E-A9EC-5F8B-BBBF1E8CA019}"/>
              </a:ext>
            </a:extLst>
          </p:cNvPr>
          <p:cNvSpPr txBox="1"/>
          <p:nvPr/>
        </p:nvSpPr>
        <p:spPr>
          <a:xfrm>
            <a:off x="3792088" y="5109641"/>
            <a:ext cx="1077218" cy="195814"/>
          </a:xfrm>
          <a:prstGeom prst="rect">
            <a:avLst/>
          </a:prstGeom>
          <a:noFill/>
          <a:effectLst/>
        </p:spPr>
        <p:txBody>
          <a:bodyPr wrap="none" lIns="0" tIns="72000" rIns="0" bIns="0" rtlCol="0" anchor="t">
            <a:spAutoFit/>
          </a:bodyPr>
          <a:lstStyle/>
          <a:p>
            <a:pPr algn="ctr"/>
            <a:r>
              <a:rPr lang="ko-KR" altLang="en-US" sz="800" dirty="0">
                <a:solidFill>
                  <a:srgbClr val="0070C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번개 유도</a:t>
            </a:r>
            <a:r>
              <a:rPr lang="ko-KR" altLang="en-US" sz="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→ </a:t>
            </a:r>
            <a:r>
              <a:rPr lang="ko-KR" altLang="en-US" sz="800" dirty="0">
                <a:solidFill>
                  <a:srgbClr val="0070C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지면으로 분산</a:t>
            </a:r>
            <a:endParaRPr lang="en-US" altLang="ko-KR" sz="800" dirty="0">
              <a:solidFill>
                <a:srgbClr val="0070C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1097" name="그림 1096" descr="스크린샷, 텍스트, 직사각형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6CDEB0B-EEA4-3B08-7E00-1BCCB77A729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0066" y="5103140"/>
            <a:ext cx="853448" cy="1285714"/>
          </a:xfrm>
          <a:prstGeom prst="rect">
            <a:avLst/>
          </a:prstGeom>
        </p:spPr>
      </p:pic>
      <p:pic>
        <p:nvPicPr>
          <p:cNvPr id="1111" name="그림 1110" descr="그림, 일러스트레이션, 예술, 스케치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6703EDE0-16BC-5B69-0009-956EBF22F13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24"/>
          <a:stretch>
            <a:fillRect/>
          </a:stretch>
        </p:blipFill>
        <p:spPr>
          <a:xfrm>
            <a:off x="6767332" y="5172336"/>
            <a:ext cx="2003659" cy="1171187"/>
          </a:xfrm>
          <a:prstGeom prst="rect">
            <a:avLst/>
          </a:prstGeom>
        </p:spPr>
      </p:pic>
      <p:sp>
        <p:nvSpPr>
          <p:cNvPr id="1084" name="TextBox 1083">
            <a:extLst>
              <a:ext uri="{FF2B5EF4-FFF2-40B4-BE49-F238E27FC236}">
                <a16:creationId xmlns:a16="http://schemas.microsoft.com/office/drawing/2014/main" id="{26D5D9AE-4445-32BB-EC3D-74ED192BCFAA}"/>
              </a:ext>
            </a:extLst>
          </p:cNvPr>
          <p:cNvSpPr txBox="1"/>
          <p:nvPr/>
        </p:nvSpPr>
        <p:spPr>
          <a:xfrm>
            <a:off x="5337076" y="5109641"/>
            <a:ext cx="2031005" cy="318924"/>
          </a:xfrm>
          <a:prstGeom prst="rect">
            <a:avLst/>
          </a:prstGeom>
          <a:noFill/>
          <a:effectLst/>
        </p:spPr>
        <p:txBody>
          <a:bodyPr wrap="none" lIns="0" tIns="72000" rIns="0" bIns="0" rtlCol="0" anchor="t">
            <a:spAutoFit/>
          </a:bodyPr>
          <a:lstStyle>
            <a:defPPr>
              <a:defRPr lang="ko-KR"/>
            </a:defPPr>
            <a:lvl1pPr algn="ctr">
              <a:defRPr sz="800">
                <a:solidFill>
                  <a:srgbClr val="0070C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algn="l"/>
            <a:r>
              <a:rPr lang="ko-KR" altLang="en-US" dirty="0">
                <a:solidFill>
                  <a:schemeClr val="tx1"/>
                </a:solidFill>
              </a:rPr>
              <a:t>피뢰침 역할을 하는 부챗살이 대상에게 꽂히니까</a:t>
            </a:r>
            <a:endParaRPr lang="en-US" altLang="ko-KR" dirty="0">
              <a:solidFill>
                <a:schemeClr val="tx1"/>
              </a:solidFill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</a:rPr>
              <a:t>지면이 아닌 대상의 몸 내부로 번개를 분산시키는 것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112" name="TextBox 1111">
            <a:extLst>
              <a:ext uri="{FF2B5EF4-FFF2-40B4-BE49-F238E27FC236}">
                <a16:creationId xmlns:a16="http://schemas.microsoft.com/office/drawing/2014/main" id="{FB4F02CC-98B3-94D5-40F1-291D286BE293}"/>
              </a:ext>
            </a:extLst>
          </p:cNvPr>
          <p:cNvSpPr txBox="1"/>
          <p:nvPr/>
        </p:nvSpPr>
        <p:spPr>
          <a:xfrm>
            <a:off x="5337076" y="5545699"/>
            <a:ext cx="1740861" cy="318924"/>
          </a:xfrm>
          <a:prstGeom prst="rect">
            <a:avLst/>
          </a:prstGeom>
          <a:noFill/>
          <a:effectLst/>
        </p:spPr>
        <p:txBody>
          <a:bodyPr wrap="none" lIns="0" tIns="72000" rIns="0" bIns="0" rtlCol="0" anchor="t">
            <a:spAutoFit/>
          </a:bodyPr>
          <a:lstStyle>
            <a:defPPr>
              <a:defRPr lang="ko-KR"/>
            </a:defPPr>
            <a:lvl1pPr algn="ctr">
              <a:defRPr sz="800">
                <a:solidFill>
                  <a:srgbClr val="0070C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algn="l"/>
            <a:r>
              <a:rPr lang="ko-KR" altLang="en-US" dirty="0">
                <a:solidFill>
                  <a:schemeClr val="tx1"/>
                </a:solidFill>
              </a:rPr>
              <a:t>외부에 비해 방어력이 낮은 내부를 직접 타격</a:t>
            </a:r>
            <a:endParaRPr lang="en-US" altLang="ko-KR" dirty="0">
              <a:solidFill>
                <a:schemeClr val="tx1"/>
              </a:solidFill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</a:rPr>
              <a:t>→ 방어 무시 효과로 볼 수 있지 않을까</a:t>
            </a:r>
            <a:r>
              <a:rPr lang="en-US" altLang="ko-KR" dirty="0">
                <a:solidFill>
                  <a:schemeClr val="tx1"/>
                </a:solidFill>
              </a:rPr>
              <a:t>?</a:t>
            </a:r>
          </a:p>
        </p:txBody>
      </p:sp>
      <p:grpSp>
        <p:nvGrpSpPr>
          <p:cNvPr id="1123" name="그룹 1122">
            <a:extLst>
              <a:ext uri="{FF2B5EF4-FFF2-40B4-BE49-F238E27FC236}">
                <a16:creationId xmlns:a16="http://schemas.microsoft.com/office/drawing/2014/main" id="{BDA92776-311E-2101-B1D5-11F8F9B5DE8F}"/>
              </a:ext>
            </a:extLst>
          </p:cNvPr>
          <p:cNvGrpSpPr/>
          <p:nvPr/>
        </p:nvGrpSpPr>
        <p:grpSpPr>
          <a:xfrm>
            <a:off x="9867448" y="5655821"/>
            <a:ext cx="2491274" cy="1227728"/>
            <a:chOff x="9705550" y="5147918"/>
            <a:chExt cx="2491274" cy="1227728"/>
          </a:xfrm>
        </p:grpSpPr>
        <p:pic>
          <p:nvPicPr>
            <p:cNvPr id="1114" name="그림 1113" descr="동물 피규어, 포유류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6601C3FA-8373-E853-DDC6-BB5B03E8B91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52169" y="5147918"/>
              <a:ext cx="1344655" cy="1227728"/>
            </a:xfrm>
            <a:prstGeom prst="rect">
              <a:avLst/>
            </a:prstGeom>
          </p:spPr>
        </p:pic>
        <p:sp>
          <p:nvSpPr>
            <p:cNvPr id="1115" name="TextBox 1114">
              <a:extLst>
                <a:ext uri="{FF2B5EF4-FFF2-40B4-BE49-F238E27FC236}">
                  <a16:creationId xmlns:a16="http://schemas.microsoft.com/office/drawing/2014/main" id="{3094E64B-E350-B3EC-A26C-846CCE28DDD0}"/>
                </a:ext>
              </a:extLst>
            </p:cNvPr>
            <p:cNvSpPr txBox="1"/>
            <p:nvPr/>
          </p:nvSpPr>
          <p:spPr>
            <a:xfrm>
              <a:off x="11424177" y="6160202"/>
              <a:ext cx="772647" cy="215444"/>
            </a:xfrm>
            <a:prstGeom prst="rect">
              <a:avLst/>
            </a:prstGeom>
            <a:solidFill>
              <a:schemeClr val="bg1"/>
            </a:solidFill>
            <a:effectLst/>
          </p:spPr>
          <p:txBody>
            <a:bodyPr wrap="none" lIns="0" tIns="0" rIns="0" bIns="0" rtlCol="0" anchor="t">
              <a:spAutoFit/>
            </a:bodyPr>
            <a:lstStyle/>
            <a:p>
              <a:r>
                <a:rPr lang="en-US" altLang="ko-KR" sz="7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&lt;</a:t>
              </a:r>
              <a:r>
                <a:rPr lang="ko-KR" altLang="en-US" sz="7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방어형 몬스터 예시</a:t>
              </a:r>
              <a:r>
                <a:rPr lang="en-US" altLang="ko-KR" sz="7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&gt;</a:t>
              </a:r>
            </a:p>
            <a:p>
              <a:r>
                <a:rPr lang="ko-KR" altLang="en-US" sz="7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말파이트</a:t>
              </a:r>
              <a:r>
                <a:rPr lang="ko-KR" altLang="en-US" sz="7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r>
                <a:rPr lang="en-US" altLang="ko-KR" sz="7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(</a:t>
              </a:r>
              <a:r>
                <a:rPr lang="en-US" altLang="ko-KR" sz="7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LoL</a:t>
              </a:r>
              <a:r>
                <a:rPr lang="en-US" altLang="ko-KR" sz="7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)</a:t>
              </a:r>
            </a:p>
          </p:txBody>
        </p:sp>
        <p:pic>
          <p:nvPicPr>
            <p:cNvPr id="1121" name="그림 1120" descr="의류, 의상 디자인, 여성, 인간의 얼굴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4C6BB8E4-F3B7-6518-6BD5-F41032AAAC7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997" t="3068" r="4911" b="51899"/>
            <a:stretch>
              <a:fillRect/>
            </a:stretch>
          </p:blipFill>
          <p:spPr>
            <a:xfrm>
              <a:off x="9705550" y="5341844"/>
              <a:ext cx="880216" cy="832170"/>
            </a:xfrm>
            <a:prstGeom prst="rect">
              <a:avLst/>
            </a:prstGeom>
          </p:spPr>
        </p:pic>
        <p:pic>
          <p:nvPicPr>
            <p:cNvPr id="1120" name="그림 1119" descr="스크린샷, 그래픽, 그래픽 디자인, 디자인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BB10E24B-D15C-17CD-68CE-1FD759BFCD80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colorTemperature colorTemp="11500"/>
                      </a14:imgEffect>
                      <a14:imgEffect>
                        <a14:saturation sat="400000"/>
                      </a14:imgEffect>
                      <a14:imgEffect>
                        <a14:brightnessContrast bright="-100000"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966" t="58352" r="75428" b="32872"/>
            <a:stretch>
              <a:fillRect/>
            </a:stretch>
          </p:blipFill>
          <p:spPr>
            <a:xfrm rot="16200000">
              <a:off x="10301795" y="5507442"/>
              <a:ext cx="230737" cy="129770"/>
            </a:xfrm>
            <a:prstGeom prst="rect">
              <a:avLst/>
            </a:prstGeom>
            <a:effectLst>
              <a:glow rad="25400">
                <a:srgbClr val="FAFCBC"/>
              </a:glow>
            </a:effectLst>
          </p:spPr>
        </p:pic>
        <p:pic>
          <p:nvPicPr>
            <p:cNvPr id="1122" name="그림 1121" descr="스크린샷, 그래픽, 그래픽 디자인, 디자인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3F25AA87-7F70-4B7E-C71B-371DB5BD4D0F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colorTemperature colorTemp="11500"/>
                      </a14:imgEffect>
                      <a14:imgEffect>
                        <a14:saturation sat="400000"/>
                      </a14:imgEffect>
                      <a14:imgEffect>
                        <a14:brightnessContrast bright="-100000"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966" t="58352" r="75428" b="32872"/>
            <a:stretch>
              <a:fillRect/>
            </a:stretch>
          </p:blipFill>
          <p:spPr>
            <a:xfrm rot="16200000">
              <a:off x="10425830" y="5586475"/>
              <a:ext cx="230737" cy="129770"/>
            </a:xfrm>
            <a:prstGeom prst="rect">
              <a:avLst/>
            </a:prstGeom>
            <a:effectLst>
              <a:glow rad="25400">
                <a:srgbClr val="FAFCBC"/>
              </a:glow>
            </a:effectLst>
          </p:spPr>
        </p:pic>
      </p:grpSp>
    </p:spTree>
    <p:extLst>
      <p:ext uri="{BB962C8B-B14F-4D97-AF65-F5344CB8AC3E}">
        <p14:creationId xmlns:p14="http://schemas.microsoft.com/office/powerpoint/2010/main" val="20198156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318</TotalTime>
  <Words>3016</Words>
  <Application>Microsoft Office PowerPoint</Application>
  <PresentationFormat>와이드스크린</PresentationFormat>
  <Paragraphs>479</Paragraphs>
  <Slides>14</Slides>
  <Notes>9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6" baseType="lpstr">
      <vt:lpstr>IBMPlexMono-Regular</vt:lpstr>
      <vt:lpstr>Pretendard</vt:lpstr>
      <vt:lpstr>Pretendard Black</vt:lpstr>
      <vt:lpstr>Pretendard Medium</vt:lpstr>
      <vt:lpstr>Pretendard SemiBold</vt:lpstr>
      <vt:lpstr>맑은 고딕</vt:lpstr>
      <vt:lpstr>빛의 계승자 Bold</vt:lpstr>
      <vt:lpstr>페이퍼로지 5 Medium</vt:lpstr>
      <vt:lpstr>페이퍼로지 6 SemiBold</vt:lpstr>
      <vt:lpstr>Arial</vt:lpstr>
      <vt:lpstr>Wingdings 3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홍진선(2017184037)</dc:creator>
  <cp:lastModifiedBy>홍진선(2017184037)</cp:lastModifiedBy>
  <cp:revision>3</cp:revision>
  <dcterms:created xsi:type="dcterms:W3CDTF">2025-10-14T01:46:12Z</dcterms:created>
  <dcterms:modified xsi:type="dcterms:W3CDTF">2025-10-15T05:48:25Z</dcterms:modified>
</cp:coreProperties>
</file>